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D2"/>
          </a:solidFill>
        </a:fill>
      </a:tcStyle>
    </a:wholeTbl>
    <a:band2H>
      <a:tcTxStyle/>
      <a:tcStyle>
        <a:tcBdr/>
        <a:fill>
          <a:solidFill>
            <a:srgbClr val="F2E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CD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DEE"/>
          </a:solidFill>
        </a:fill>
      </a:tcStyle>
    </a:wholeTbl>
    <a:band2H>
      <a:tcTxStyle/>
      <a:tcStyle>
        <a:tcBdr/>
        <a:fill>
          <a:solidFill>
            <a:srgbClr val="F7E8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/>
        </p:nvGrpSpPr>
        <p:grpSpPr>
          <a:xfrm>
            <a:off x="0" y="0"/>
            <a:ext cx="12192001" cy="6858000"/>
            <a:chOff x="0" y="0"/>
            <a:chExt cx="12192000" cy="6858000"/>
          </a:xfrm>
        </p:grpSpPr>
        <p:sp>
          <p:nvSpPr>
            <p:cNvPr id="12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7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97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88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Freeform 5"/>
            <p:cNvSpPr/>
            <p:nvPr/>
          </p:nvSpPr>
          <p:spPr>
            <a:xfrm rot="10371525">
              <a:off x="263766" y="4438251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Freeform 5"/>
            <p:cNvSpPr/>
            <p:nvPr/>
          </p:nvSpPr>
          <p:spPr>
            <a:xfrm rot="10800000">
              <a:off x="459505" y="321129"/>
              <a:ext cx="11277602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154954" y="4969926"/>
            <a:ext cx="8825659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9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54954" y="685800"/>
            <a:ext cx="8825660" cy="3429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536665"/>
            <a:ext cx="8825659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2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2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2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2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6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09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Oval 13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Oval 15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reeform 5"/>
            <p:cNvSpPr/>
            <p:nvPr/>
          </p:nvSpPr>
          <p:spPr>
            <a:xfrm rot="21010067">
              <a:off x="8490951" y="2714873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Freeform 5"/>
            <p:cNvSpPr/>
            <p:nvPr/>
          </p:nvSpPr>
          <p:spPr>
            <a:xfrm>
              <a:off x="455612" y="2801318"/>
              <a:ext cx="11277601" cy="360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97"/>
                  </a:lnTo>
                  <a:lnTo>
                    <a:pt x="21600" y="21600"/>
                  </a:lnTo>
                  <a:lnTo>
                    <a:pt x="21600" y="11"/>
                  </a:lnTo>
                  <a:lnTo>
                    <a:pt x="21110" y="247"/>
                  </a:lnTo>
                  <a:lnTo>
                    <a:pt x="20622" y="476"/>
                  </a:lnTo>
                  <a:lnTo>
                    <a:pt x="20131" y="696"/>
                  </a:lnTo>
                  <a:lnTo>
                    <a:pt x="19639" y="886"/>
                  </a:lnTo>
                  <a:lnTo>
                    <a:pt x="19148" y="1076"/>
                  </a:lnTo>
                  <a:lnTo>
                    <a:pt x="18656" y="1256"/>
                  </a:lnTo>
                  <a:lnTo>
                    <a:pt x="18170" y="1408"/>
                  </a:lnTo>
                  <a:lnTo>
                    <a:pt x="17677" y="1552"/>
                  </a:lnTo>
                  <a:lnTo>
                    <a:pt x="17187" y="1685"/>
                  </a:lnTo>
                  <a:lnTo>
                    <a:pt x="16705" y="1800"/>
                  </a:lnTo>
                  <a:lnTo>
                    <a:pt x="16217" y="1914"/>
                  </a:lnTo>
                  <a:lnTo>
                    <a:pt x="15736" y="2009"/>
                  </a:lnTo>
                  <a:lnTo>
                    <a:pt x="15254" y="2085"/>
                  </a:lnTo>
                  <a:lnTo>
                    <a:pt x="14774" y="2161"/>
                  </a:lnTo>
                  <a:lnTo>
                    <a:pt x="14299" y="2226"/>
                  </a:lnTo>
                  <a:lnTo>
                    <a:pt x="13828" y="2275"/>
                  </a:lnTo>
                  <a:lnTo>
                    <a:pt x="13357" y="2313"/>
                  </a:lnTo>
                  <a:lnTo>
                    <a:pt x="12891" y="2351"/>
                  </a:lnTo>
                  <a:lnTo>
                    <a:pt x="12431" y="2370"/>
                  </a:lnTo>
                  <a:lnTo>
                    <a:pt x="11971" y="2389"/>
                  </a:lnTo>
                  <a:lnTo>
                    <a:pt x="11517" y="2398"/>
                  </a:lnTo>
                  <a:lnTo>
                    <a:pt x="11068" y="2389"/>
                  </a:lnTo>
                  <a:lnTo>
                    <a:pt x="10623" y="2389"/>
                  </a:lnTo>
                  <a:lnTo>
                    <a:pt x="10182" y="2370"/>
                  </a:lnTo>
                  <a:lnTo>
                    <a:pt x="9750" y="2340"/>
                  </a:lnTo>
                  <a:lnTo>
                    <a:pt x="9323" y="2313"/>
                  </a:lnTo>
                  <a:lnTo>
                    <a:pt x="8904" y="2283"/>
                  </a:lnTo>
                  <a:lnTo>
                    <a:pt x="8487" y="2237"/>
                  </a:lnTo>
                  <a:lnTo>
                    <a:pt x="8076" y="2188"/>
                  </a:lnTo>
                  <a:lnTo>
                    <a:pt x="7674" y="2142"/>
                  </a:lnTo>
                  <a:lnTo>
                    <a:pt x="6890" y="2017"/>
                  </a:lnTo>
                  <a:lnTo>
                    <a:pt x="6139" y="1884"/>
                  </a:lnTo>
                  <a:lnTo>
                    <a:pt x="5417" y="1742"/>
                  </a:lnTo>
                  <a:lnTo>
                    <a:pt x="4735" y="1590"/>
                  </a:lnTo>
                  <a:lnTo>
                    <a:pt x="4082" y="1427"/>
                  </a:lnTo>
                  <a:lnTo>
                    <a:pt x="3478" y="1256"/>
                  </a:lnTo>
                  <a:lnTo>
                    <a:pt x="2910" y="1085"/>
                  </a:lnTo>
                  <a:lnTo>
                    <a:pt x="2387" y="913"/>
                  </a:lnTo>
                  <a:lnTo>
                    <a:pt x="1907" y="753"/>
                  </a:lnTo>
                  <a:lnTo>
                    <a:pt x="1482" y="601"/>
                  </a:lnTo>
                  <a:lnTo>
                    <a:pt x="1097" y="457"/>
                  </a:lnTo>
                  <a:lnTo>
                    <a:pt x="773" y="334"/>
                  </a:lnTo>
                  <a:lnTo>
                    <a:pt x="501" y="220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148797" y="1063416"/>
            <a:ext cx="8831817" cy="13729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Rectangle 1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29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Oval 19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Oval 21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Oval 22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Oval 23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Oval 24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Freeform 5"/>
            <p:cNvSpPr/>
            <p:nvPr/>
          </p:nvSpPr>
          <p:spPr>
            <a:xfrm rot="21010067">
              <a:off x="8490951" y="41851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9" name="TextBox 15"/>
          <p:cNvSpPr txBox="1"/>
          <p:nvPr/>
        </p:nvSpPr>
        <p:spPr>
          <a:xfrm>
            <a:off x="927285" y="607335"/>
            <a:ext cx="710473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40" name="TextBox 12"/>
          <p:cNvSpPr txBox="1"/>
          <p:nvPr/>
        </p:nvSpPr>
        <p:spPr>
          <a:xfrm>
            <a:off x="9930177" y="2613786"/>
            <a:ext cx="561324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45944" y="3678766"/>
            <a:ext cx="7731220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5029198"/>
            <a:ext cx="9244897" cy="997858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44" name="Rectangle 18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52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Oval 14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Oval 15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Oval 16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Freeform 5"/>
            <p:cNvSpPr/>
            <p:nvPr/>
          </p:nvSpPr>
          <p:spPr>
            <a:xfrm rot="21010067">
              <a:off x="8490951" y="4193582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xfrm>
            <a:off x="1154954" y="2370666"/>
            <a:ext cx="8825660" cy="18225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024966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72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2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1"/>
            <a:ext cx="314187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2" y="3179764"/>
            <a:ext cx="314188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12721" y="2603499"/>
            <a:ext cx="314701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12721" y="3179763"/>
            <a:ext cx="314701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88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888134" y="2603500"/>
            <a:ext cx="314573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28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888329" y="3179761"/>
            <a:ext cx="3145537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90" name="Straight Connector 16"/>
          <p:cNvSpPr/>
          <p:nvPr/>
        </p:nvSpPr>
        <p:spPr>
          <a:xfrm flipH="1">
            <a:off x="440397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Straight Connector 17"/>
          <p:cNvSpPr/>
          <p:nvPr/>
        </p:nvSpPr>
        <p:spPr>
          <a:xfrm>
            <a:off x="7772400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9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532843"/>
            <a:ext cx="30504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334552" y="2603499"/>
            <a:ext cx="2691244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154954" y="5109105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14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68864" y="4532843"/>
            <a:ext cx="305043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31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748462" y="2603499"/>
            <a:ext cx="2691244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570171" y="5109104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982774" y="4532845"/>
            <a:ext cx="305109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31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163031" y="2603499"/>
            <a:ext cx="2691243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982774" y="5109104"/>
            <a:ext cx="3051097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20" name="Straight Connector 42"/>
          <p:cNvSpPr/>
          <p:nvPr/>
        </p:nvSpPr>
        <p:spPr>
          <a:xfrm flipH="1">
            <a:off x="440583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Straight Connector 43"/>
          <p:cNvSpPr/>
          <p:nvPr/>
        </p:nvSpPr>
        <p:spPr>
          <a:xfrm>
            <a:off x="7797802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5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4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Rectangle 9"/>
            <p:cNvSpPr/>
            <p:nvPr/>
          </p:nvSpPr>
          <p:spPr>
            <a:xfrm>
              <a:off x="7289800" y="402164"/>
              <a:ext cx="44788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5"/>
            <p:cNvSpPr/>
            <p:nvPr/>
          </p:nvSpPr>
          <p:spPr>
            <a:xfrm rot="16200000">
              <a:off x="3787243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5"/>
            <p:cNvSpPr/>
            <p:nvPr/>
          </p:nvSpPr>
          <p:spPr>
            <a:xfrm rot="15922489">
              <a:off x="4698353" y="182607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6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5558" y="2677643"/>
            <a:ext cx="3757547" cy="228382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000"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 cap="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6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8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208712" y="2603499"/>
            <a:ext cx="482516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0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33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val 18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Oval 19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val 20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val 21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Rectangle 10"/>
            <p:cNvSpPr/>
            <p:nvPr/>
          </p:nvSpPr>
          <p:spPr>
            <a:xfrm>
              <a:off x="5713412" y="402164"/>
              <a:ext cx="6055253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Freeform 5"/>
            <p:cNvSpPr/>
            <p:nvPr/>
          </p:nvSpPr>
          <p:spPr>
            <a:xfrm rot="15922489">
              <a:off x="3140486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Freeform 5"/>
            <p:cNvSpPr/>
            <p:nvPr/>
          </p:nvSpPr>
          <p:spPr>
            <a:xfrm rot="16200000">
              <a:off x="2229376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81145" y="1447800"/>
            <a:ext cx="5190068" cy="45720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3129279"/>
            <a:ext cx="2793159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147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5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Rectangle 10"/>
            <p:cNvSpPr/>
            <p:nvPr/>
          </p:nvSpPr>
          <p:spPr>
            <a:xfrm>
              <a:off x="6172200" y="402164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Freeform 5"/>
            <p:cNvSpPr/>
            <p:nvPr/>
          </p:nvSpPr>
          <p:spPr>
            <a:xfrm rot="15922489">
              <a:off x="4203595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Freeform 5"/>
            <p:cNvSpPr/>
            <p:nvPr/>
          </p:nvSpPr>
          <p:spPr>
            <a:xfrm rot="16200000">
              <a:off x="3295431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1154954" y="1693333"/>
            <a:ext cx="3865135" cy="17356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47870" y="1143000"/>
            <a:ext cx="3227194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3859213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1"/>
          <p:cNvSpPr txBox="1">
            <a:spLocks noGrp="1"/>
          </p:cNvSpPr>
          <p:nvPr>
            <p:ph type="title"/>
          </p:nvPr>
        </p:nvSpPr>
        <p:spPr>
          <a:xfrm>
            <a:off x="1154953" y="973667"/>
            <a:ext cx="8761415" cy="7069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9184">
              <a:defRPr sz="2016" b="1"/>
            </a:pPr>
            <a:r>
              <a:rPr sz="2800" dirty="0"/>
              <a:t>Getting Ahead Graduation Report </a:t>
            </a:r>
            <a:r>
              <a:rPr lang="en-US" sz="2800" dirty="0"/>
              <a:t>June 30, 2025</a:t>
            </a:r>
            <a:br>
              <a:rPr dirty="0"/>
            </a:br>
            <a:endParaRPr dirty="0"/>
          </a:p>
        </p:txBody>
      </p:sp>
      <p:sp>
        <p:nvSpPr>
          <p:cNvPr id="332" name="TextBox 7"/>
          <p:cNvSpPr txBox="1"/>
          <p:nvPr/>
        </p:nvSpPr>
        <p:spPr>
          <a:xfrm>
            <a:off x="637295" y="6428001"/>
            <a:ext cx="109174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 algn="ctr"/>
            <a:r>
              <a:rPr dirty="0"/>
              <a:t>Copyright 202</a:t>
            </a:r>
            <a:r>
              <a:rPr lang="en-US" dirty="0"/>
              <a:t>5</a:t>
            </a:r>
            <a:r>
              <a:rPr dirty="0"/>
              <a:t> by aha! Process, Inc. Report portal funded by aha! Process, Inc. in partnership with Simon Solutions (Developers of Charity Tracker)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8BA04-D85E-8EF1-A8B6-91CB6193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93" y="1688276"/>
            <a:ext cx="9397479" cy="4535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071791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Getting Ahead Graduate Report (continued)</a:t>
            </a:r>
          </a:p>
        </p:txBody>
      </p:sp>
      <p:sp>
        <p:nvSpPr>
          <p:cNvPr id="337" name="TextBox 5"/>
          <p:cNvSpPr txBox="1"/>
          <p:nvPr/>
        </p:nvSpPr>
        <p:spPr>
          <a:xfrm>
            <a:off x="637295" y="6283512"/>
            <a:ext cx="109174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 algn="ctr"/>
            <a:r>
              <a:rPr dirty="0"/>
              <a:t>Copyright 202</a:t>
            </a:r>
            <a:r>
              <a:rPr lang="en-US" dirty="0"/>
              <a:t>5</a:t>
            </a:r>
            <a:r>
              <a:rPr dirty="0"/>
              <a:t> by aha! Process, Inc. Report portal funded by aha! Process, Inc. in partnership with Simon Solutions (Developers of Charity Tracker)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3C52C-FFDB-6FC9-C7C2-D96DAF261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751" y="1812345"/>
            <a:ext cx="9915321" cy="43350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1"/>
          <p:cNvSpPr txBox="1">
            <a:spLocks noGrp="1"/>
          </p:cNvSpPr>
          <p:nvPr>
            <p:ph type="title"/>
          </p:nvPr>
        </p:nvSpPr>
        <p:spPr>
          <a:xfrm>
            <a:off x="1272484" y="725128"/>
            <a:ext cx="8761415" cy="70696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Getting Ahead Graduate Report (continued)</a:t>
            </a:r>
          </a:p>
        </p:txBody>
      </p:sp>
      <p:sp>
        <p:nvSpPr>
          <p:cNvPr id="340" name="TextBox 3"/>
          <p:cNvSpPr txBox="1"/>
          <p:nvPr/>
        </p:nvSpPr>
        <p:spPr>
          <a:xfrm>
            <a:off x="679775" y="6304002"/>
            <a:ext cx="1083245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 algn="ctr"/>
            <a:r>
              <a:rPr dirty="0"/>
              <a:t>Copyright 202</a:t>
            </a:r>
            <a:r>
              <a:rPr lang="en-US" dirty="0"/>
              <a:t>5</a:t>
            </a:r>
            <a:r>
              <a:rPr dirty="0"/>
              <a:t> by aha! Process, Inc. Report portal funded by aha! Process, Inc. in partnership with Simon Solutions (Developers of Charity Tracker)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35CDA-4CBC-6EFA-6D24-0806B3AC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677" y="2219706"/>
            <a:ext cx="5367929" cy="38034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116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Century Gothic</vt:lpstr>
      <vt:lpstr>Ion Boardroom</vt:lpstr>
      <vt:lpstr>Getting Ahead Graduation Report June 30, 2025 </vt:lpstr>
      <vt:lpstr>Getting Ahead Graduate Report (continued)</vt:lpstr>
      <vt:lpstr>Getting Ahead Graduate Report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Peg Conrad</dc:creator>
  <cp:lastModifiedBy>Sarah Dowells</cp:lastModifiedBy>
  <cp:revision>7</cp:revision>
  <dcterms:modified xsi:type="dcterms:W3CDTF">2025-07-19T21:05:35Z</dcterms:modified>
</cp:coreProperties>
</file>