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/>
      <a:tcStyle>
        <a:tcBdr/>
        <a:fill>
          <a:solidFill>
            <a:srgbClr val="F2E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/>
      <a:tcStyle>
        <a:tcBdr/>
        <a:fill>
          <a:solidFill>
            <a:srgbClr val="F7E8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/>
          <p:cNvGrpSpPr/>
          <p:nvPr/>
        </p:nvGrpSpPr>
        <p:grpSpPr>
          <a:xfrm>
            <a:off x="0" y="0"/>
            <a:ext cx="12192001" cy="6858000"/>
            <a:chOff x="0" y="0"/>
            <a:chExt cx="12192000" cy="6858000"/>
          </a:xfrm>
        </p:grpSpPr>
        <p:sp>
          <p:nvSpPr>
            <p:cNvPr id="12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7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97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88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Freeform 5"/>
            <p:cNvSpPr/>
            <p:nvPr/>
          </p:nvSpPr>
          <p:spPr>
            <a:xfrm rot="10371525">
              <a:off x="263766" y="4438251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Freeform 5"/>
            <p:cNvSpPr/>
            <p:nvPr/>
          </p:nvSpPr>
          <p:spPr>
            <a:xfrm rot="10800000">
              <a:off x="459505" y="321129"/>
              <a:ext cx="11277602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154954" y="4969926"/>
            <a:ext cx="882565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9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54954" y="685800"/>
            <a:ext cx="8825660" cy="3429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536665"/>
            <a:ext cx="8825659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2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2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2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2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6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09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Oval 13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Oval 15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5"/>
            <p:cNvSpPr/>
            <p:nvPr/>
          </p:nvSpPr>
          <p:spPr>
            <a:xfrm rot="21010067">
              <a:off x="8490951" y="2714873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Freeform 5"/>
            <p:cNvSpPr/>
            <p:nvPr/>
          </p:nvSpPr>
          <p:spPr>
            <a:xfrm>
              <a:off x="455612" y="2801318"/>
              <a:ext cx="11277601" cy="36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2431" y="2370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148797" y="1063416"/>
            <a:ext cx="8831817" cy="13729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Rectangle 1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29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Oval 19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Oval 21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Oval 22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Oval 23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Oval 24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Freeform 5"/>
            <p:cNvSpPr/>
            <p:nvPr/>
          </p:nvSpPr>
          <p:spPr>
            <a:xfrm rot="21010067">
              <a:off x="8490951" y="41851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9" name="TextBox 15"/>
          <p:cNvSpPr txBox="1"/>
          <p:nvPr/>
        </p:nvSpPr>
        <p:spPr>
          <a:xfrm>
            <a:off x="927285" y="607335"/>
            <a:ext cx="710473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40" name="TextBox 12"/>
          <p:cNvSpPr txBox="1"/>
          <p:nvPr/>
        </p:nvSpPr>
        <p:spPr>
          <a:xfrm>
            <a:off x="9930177" y="2613786"/>
            <a:ext cx="561324" cy="144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41" name="Title Text"/>
          <p:cNvSpPr txBox="1"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45944" y="3678766"/>
            <a:ext cx="7731220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 cap="sm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5029198"/>
            <a:ext cx="9244897" cy="997858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44" name="Rectangle 18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52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Oval 14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Oval 15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Oval 16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Oval 17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val 18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Freeform 5"/>
            <p:cNvSpPr/>
            <p:nvPr/>
          </p:nvSpPr>
          <p:spPr>
            <a:xfrm rot="21010067">
              <a:off x="8490951" y="4193582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Freeform 5"/>
            <p:cNvSpPr/>
            <p:nvPr/>
          </p:nvSpPr>
          <p:spPr>
            <a:xfrm>
              <a:off x="455612" y="4241800"/>
              <a:ext cx="11277601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xfrm>
            <a:off x="1154954" y="2370666"/>
            <a:ext cx="8825660" cy="182251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024966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72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2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1"/>
            <a:ext cx="314187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2" y="3179764"/>
            <a:ext cx="314188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12721" y="2603499"/>
            <a:ext cx="314701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12721" y="3179763"/>
            <a:ext cx="3147010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88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888134" y="2603500"/>
            <a:ext cx="314573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28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888329" y="3179761"/>
            <a:ext cx="3145537" cy="284729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290" name="Straight Connector 16"/>
          <p:cNvSpPr/>
          <p:nvPr/>
        </p:nvSpPr>
        <p:spPr>
          <a:xfrm flipH="1">
            <a:off x="440397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1" name="Straight Connector 17"/>
          <p:cNvSpPr/>
          <p:nvPr/>
        </p:nvSpPr>
        <p:spPr>
          <a:xfrm>
            <a:off x="7772400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99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9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532843"/>
            <a:ext cx="30504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334552" y="2603499"/>
            <a:ext cx="2691244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154954" y="5109105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1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68864" y="4532843"/>
            <a:ext cx="305043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31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8462" y="2603499"/>
            <a:ext cx="2691244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570171" y="5109104"/>
            <a:ext cx="3050439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982774" y="4532845"/>
            <a:ext cx="305109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31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163031" y="2603499"/>
            <a:ext cx="2691243" cy="1591512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982774" y="5109104"/>
            <a:ext cx="3051097" cy="91795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320" name="Straight Connector 42"/>
          <p:cNvSpPr/>
          <p:nvPr/>
        </p:nvSpPr>
        <p:spPr>
          <a:xfrm flipH="1">
            <a:off x="4405831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1" name="Straight Connector 43"/>
          <p:cNvSpPr/>
          <p:nvPr/>
        </p:nvSpPr>
        <p:spPr>
          <a:xfrm>
            <a:off x="7797802" y="2569633"/>
            <a:ext cx="1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25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4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Rectangle 9"/>
            <p:cNvSpPr/>
            <p:nvPr/>
          </p:nvSpPr>
          <p:spPr>
            <a:xfrm>
              <a:off x="7289800" y="402164"/>
              <a:ext cx="44788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5"/>
            <p:cNvSpPr/>
            <p:nvPr/>
          </p:nvSpPr>
          <p:spPr>
            <a:xfrm rot="16200000">
              <a:off x="3787243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5"/>
            <p:cNvSpPr/>
            <p:nvPr/>
          </p:nvSpPr>
          <p:spPr>
            <a:xfrm rot="15922489">
              <a:off x="4698353" y="182607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6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5558" y="2677643"/>
            <a:ext cx="3757547" cy="228382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000" cap="all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2000" cap="all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2000" cap="all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2000" cap="all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2000" cap="all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6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8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08712" y="2603499"/>
            <a:ext cx="482516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7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0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val 12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val 14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Oval 17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val 15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Oval 16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Freeform 5"/>
            <p:cNvSpPr/>
            <p:nvPr/>
          </p:nvSpPr>
          <p:spPr>
            <a:xfrm rot="21010067">
              <a:off x="8490951" y="1797516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Freeform 5"/>
            <p:cNvSpPr/>
            <p:nvPr/>
          </p:nvSpPr>
          <p:spPr>
            <a:xfrm>
              <a:off x="459506" y="1866405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7" name="Rectangle 2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4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33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val 18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val 19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val 20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val 21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Rectangle 10"/>
            <p:cNvSpPr/>
            <p:nvPr/>
          </p:nvSpPr>
          <p:spPr>
            <a:xfrm>
              <a:off x="5713412" y="402164"/>
              <a:ext cx="6055253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5"/>
            <p:cNvSpPr/>
            <p:nvPr/>
          </p:nvSpPr>
          <p:spPr>
            <a:xfrm rot="15922489">
              <a:off x="3140486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Freeform 5"/>
            <p:cNvSpPr/>
            <p:nvPr/>
          </p:nvSpPr>
          <p:spPr>
            <a:xfrm rot="16200000">
              <a:off x="2229376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81145" y="1447800"/>
            <a:ext cx="5190068" cy="45720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129279"/>
            <a:ext cx="2793159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pPr>
            <a:endParaRPr/>
          </a:p>
        </p:txBody>
      </p:sp>
      <p:sp>
        <p:nvSpPr>
          <p:cNvPr id="147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8"/>
          <p:cNvGrpSpPr/>
          <p:nvPr/>
        </p:nvGrpSpPr>
        <p:grpSpPr>
          <a:xfrm>
            <a:off x="0" y="0"/>
            <a:ext cx="12192001" cy="6858001"/>
            <a:chOff x="0" y="0"/>
            <a:chExt cx="12192000" cy="6858000"/>
          </a:xfrm>
        </p:grpSpPr>
        <p:sp>
          <p:nvSpPr>
            <p:cNvPr id="15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Oval 16"/>
            <p:cNvSpPr/>
            <p:nvPr/>
          </p:nvSpPr>
          <p:spPr>
            <a:xfrm>
              <a:off x="-1" y="2667000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Oval 17"/>
            <p:cNvSpPr/>
            <p:nvPr/>
          </p:nvSpPr>
          <p:spPr>
            <a:xfrm>
              <a:off x="-1" y="2895600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val 18"/>
            <p:cNvSpPr/>
            <p:nvPr/>
          </p:nvSpPr>
          <p:spPr>
            <a:xfrm>
              <a:off x="8609012" y="5867400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val 19"/>
            <p:cNvSpPr/>
            <p:nvPr/>
          </p:nvSpPr>
          <p:spPr>
            <a:xfrm>
              <a:off x="8609012" y="1676399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val 20"/>
            <p:cNvSpPr/>
            <p:nvPr/>
          </p:nvSpPr>
          <p:spPr>
            <a:xfrm>
              <a:off x="7999412" y="8463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Rectangle 10"/>
            <p:cNvSpPr/>
            <p:nvPr/>
          </p:nvSpPr>
          <p:spPr>
            <a:xfrm>
              <a:off x="6172200" y="402164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Freeform 5"/>
            <p:cNvSpPr/>
            <p:nvPr/>
          </p:nvSpPr>
          <p:spPr>
            <a:xfrm rot="15922489">
              <a:off x="4203595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Freeform 5"/>
            <p:cNvSpPr/>
            <p:nvPr/>
          </p:nvSpPr>
          <p:spPr>
            <a:xfrm rot="16200000">
              <a:off x="3295431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5" cy="17356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>
                <a:solidFill>
                  <a:srgbClr val="EF53A5"/>
                </a:solidFill>
              </a:defRPr>
            </a:lvl1pPr>
            <a:lvl2pPr marL="0" indent="457200">
              <a:buClrTx/>
              <a:buSzTx/>
              <a:buNone/>
              <a:defRPr sz="1400">
                <a:solidFill>
                  <a:srgbClr val="EF53A5"/>
                </a:solidFill>
              </a:defRPr>
            </a:lvl2pPr>
            <a:lvl3pPr marL="0" indent="914400">
              <a:buClrTx/>
              <a:buSzTx/>
              <a:buNone/>
              <a:defRPr sz="1400">
                <a:solidFill>
                  <a:srgbClr val="EF53A5"/>
                </a:solidFill>
              </a:defRPr>
            </a:lvl3pPr>
            <a:lvl4pPr marL="0" indent="1371600">
              <a:buClrTx/>
              <a:buSzTx/>
              <a:buNone/>
              <a:defRPr sz="1400">
                <a:solidFill>
                  <a:srgbClr val="EF53A5"/>
                </a:solidFill>
              </a:defRPr>
            </a:lvl4pPr>
            <a:lvl5pPr marL="0" indent="1828800">
              <a:buClrTx/>
              <a:buSzTx/>
              <a:buNone/>
              <a:defRPr sz="1400">
                <a:solidFill>
                  <a:srgbClr val="EF53A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Rectangle 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 1"/>
          <p:cNvSpPr txBox="1">
            <a:spLocks noGrp="1"/>
          </p:cNvSpPr>
          <p:nvPr>
            <p:ph type="title"/>
          </p:nvPr>
        </p:nvSpPr>
        <p:spPr>
          <a:xfrm>
            <a:off x="1154953" y="973667"/>
            <a:ext cx="8761415" cy="7069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9184">
              <a:defRPr sz="2016" b="1"/>
            </a:pPr>
            <a:r>
              <a:rPr sz="2800" dirty="0"/>
              <a:t>Getting Ahead Graduation Report </a:t>
            </a:r>
            <a:r>
              <a:rPr lang="en-US" sz="2800" dirty="0"/>
              <a:t>December 31, 2024</a:t>
            </a:r>
            <a:br>
              <a:rPr dirty="0"/>
            </a:br>
            <a:endParaRPr dirty="0"/>
          </a:p>
        </p:txBody>
      </p:sp>
      <p:sp>
        <p:nvSpPr>
          <p:cNvPr id="332" name="TextBox 7"/>
          <p:cNvSpPr txBox="1"/>
          <p:nvPr/>
        </p:nvSpPr>
        <p:spPr>
          <a:xfrm>
            <a:off x="541435" y="6428001"/>
            <a:ext cx="109174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Copyright 202</a:t>
            </a:r>
            <a:r>
              <a:rPr lang="en-US" dirty="0"/>
              <a:t>5</a:t>
            </a:r>
            <a:r>
              <a:rPr dirty="0"/>
              <a:t> by aha! Process, Inc. Report portal funded by aha! Process, Inc. in partnership with Simon Solutions (Developers of Charity Tracker)</a:t>
            </a:r>
          </a:p>
        </p:txBody>
      </p:sp>
      <p:pic>
        <p:nvPicPr>
          <p:cNvPr id="3" name="Picture 2" descr="A close-up of a graph">
            <a:extLst>
              <a:ext uri="{FF2B5EF4-FFF2-40B4-BE49-F238E27FC236}">
                <a16:creationId xmlns:a16="http://schemas.microsoft.com/office/drawing/2014/main" id="{5B18BA04-D85E-8EF1-A8B6-91CB6193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93" y="1581911"/>
            <a:ext cx="9397479" cy="47486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071791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Getting Ahead Graduate Report (continued)</a:t>
            </a:r>
          </a:p>
        </p:txBody>
      </p:sp>
      <p:sp>
        <p:nvSpPr>
          <p:cNvPr id="337" name="TextBox 5"/>
          <p:cNvSpPr txBox="1"/>
          <p:nvPr/>
        </p:nvSpPr>
        <p:spPr>
          <a:xfrm>
            <a:off x="512860" y="6283512"/>
            <a:ext cx="109174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Copyright 202</a:t>
            </a:r>
            <a:r>
              <a:rPr lang="en-US" dirty="0"/>
              <a:t>5</a:t>
            </a:r>
            <a:r>
              <a:rPr dirty="0"/>
              <a:t> by aha! Process, Inc. Report portal funded by aha! Process, Inc. in partnership with Simon Solutions (Developers of Charity Tracker)</a:t>
            </a:r>
          </a:p>
        </p:txBody>
      </p:sp>
      <p:pic>
        <p:nvPicPr>
          <p:cNvPr id="3" name="Picture 2" descr="A graph showing the number of classes">
            <a:extLst>
              <a:ext uri="{FF2B5EF4-FFF2-40B4-BE49-F238E27FC236}">
                <a16:creationId xmlns:a16="http://schemas.microsoft.com/office/drawing/2014/main" id="{B133C52C-FFDB-6FC9-C7C2-D96DAF261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1" y="1778508"/>
            <a:ext cx="9915321" cy="44027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1"/>
          <p:cNvSpPr txBox="1">
            <a:spLocks noGrp="1"/>
          </p:cNvSpPr>
          <p:nvPr>
            <p:ph type="title"/>
          </p:nvPr>
        </p:nvSpPr>
        <p:spPr>
          <a:xfrm>
            <a:off x="1272484" y="725128"/>
            <a:ext cx="8761415" cy="70696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Getting Ahead Graduate Report (continued)</a:t>
            </a:r>
          </a:p>
        </p:txBody>
      </p:sp>
      <p:sp>
        <p:nvSpPr>
          <p:cNvPr id="340" name="TextBox 3"/>
          <p:cNvSpPr txBox="1"/>
          <p:nvPr/>
        </p:nvSpPr>
        <p:spPr>
          <a:xfrm>
            <a:off x="1318204" y="6304002"/>
            <a:ext cx="1083245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Copyright 202</a:t>
            </a:r>
            <a:r>
              <a:rPr lang="en-US" dirty="0"/>
              <a:t>5</a:t>
            </a:r>
            <a:r>
              <a:rPr dirty="0"/>
              <a:t> by aha! Process, Inc. Report portal funded by aha! Process, Inc. in partnership with Simon Solutions (Developers of Charity Tracker)</a:t>
            </a:r>
          </a:p>
        </p:txBody>
      </p:sp>
      <p:pic>
        <p:nvPicPr>
          <p:cNvPr id="3" name="Picture 2" descr="A graph showing percentages and numbers&#10;&#10;AI-generated content may be incorrect.">
            <a:extLst>
              <a:ext uri="{FF2B5EF4-FFF2-40B4-BE49-F238E27FC236}">
                <a16:creationId xmlns:a16="http://schemas.microsoft.com/office/drawing/2014/main" id="{A7435CDA-4CBC-6EFA-6D24-0806B3AC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41" y="2219706"/>
            <a:ext cx="6691602" cy="38034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Ion Boardroom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Century Gothic</vt:lpstr>
      <vt:lpstr>Ion Boardroom</vt:lpstr>
      <vt:lpstr>Getting Ahead Graduation Report December 31, 2024 </vt:lpstr>
      <vt:lpstr>Getting Ahead Graduate Report (continued)</vt:lpstr>
      <vt:lpstr>Getting Ahead Graduate Report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Peg Conrad</dc:creator>
  <cp:lastModifiedBy>Peg Conrad</cp:lastModifiedBy>
  <cp:revision>5</cp:revision>
  <dcterms:modified xsi:type="dcterms:W3CDTF">2025-03-10T20:43:59Z</dcterms:modified>
</cp:coreProperties>
</file>