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60" r:id="rId3"/>
    <p:sldId id="665" r:id="rId4"/>
    <p:sldId id="259" r:id="rId5"/>
    <p:sldId id="6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2F6B1-21E2-4192-8BFE-194FA8959B2D}"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D6321-5029-46B0-A88B-B5EB02FAA5D4}" type="slidenum">
              <a:rPr lang="en-US" smtClean="0"/>
              <a:t>‹#›</a:t>
            </a:fld>
            <a:endParaRPr lang="en-US"/>
          </a:p>
        </p:txBody>
      </p:sp>
    </p:spTree>
    <p:extLst>
      <p:ext uri="{BB962C8B-B14F-4D97-AF65-F5344CB8AC3E}">
        <p14:creationId xmlns:p14="http://schemas.microsoft.com/office/powerpoint/2010/main" val="311412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599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n>
                  <a:noFill/>
                </a:ln>
                <a:solidFill>
                  <a:srgbClr val="000000"/>
                </a:solidFill>
                <a:effectLst/>
                <a:uFill>
                  <a:solidFill>
                    <a:srgbClr val="000000"/>
                  </a:solidFill>
                </a:uFill>
                <a:ea typeface="Arial Unicode MS"/>
              </a:rPr>
              <a:t>Getting Ahead investigators complete a self-assessment of 11 resources. This graph demonstrates the improvement noted by investigators as a group. Note that there were 1,804 graduates in the database, but each section of this report shows the number of graduates from all states that completed that assessment. Also note that the average number of days between assessments is 196, just a little more than half a year. That is not much time to make changes. Getting Ahead sites are encouraged to support and reassess Getting Ahead graduates over a longer period of time.</a:t>
            </a:r>
          </a:p>
          <a:p>
            <a:endParaRPr lang="en-US" dirty="0"/>
          </a:p>
        </p:txBody>
      </p:sp>
    </p:spTree>
    <p:extLst>
      <p:ext uri="{BB962C8B-B14F-4D97-AF65-F5344CB8AC3E}">
        <p14:creationId xmlns:p14="http://schemas.microsoft.com/office/powerpoint/2010/main" val="86232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03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1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18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74866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75250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9294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75421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56773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29441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584241" y="6384747"/>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31029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584241" y="6384747"/>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54974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84241" y="6384747"/>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48818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74352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13625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566CB8-796E-4F02-A72C-A5C716B2E0A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6"/>
            <a:ext cx="6541477" cy="6255145"/>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4" name="Picture 13">
            <a:extLst>
              <a:ext uri="{FF2B5EF4-FFF2-40B4-BE49-F238E27FC236}">
                <a16:creationId xmlns:a16="http://schemas.microsoft.com/office/drawing/2014/main" id="{9B155AB0-D794-4745-B969-B61C25A34E2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3524" y="6339167"/>
            <a:ext cx="936809" cy="425753"/>
          </a:xfrm>
          <a:prstGeom prst="rect">
            <a:avLst/>
          </a:prstGeom>
        </p:spPr>
      </p:pic>
      <p:sp>
        <p:nvSpPr>
          <p:cNvPr id="15" name="Footer Placeholder 4">
            <a:extLst>
              <a:ext uri="{FF2B5EF4-FFF2-40B4-BE49-F238E27FC236}">
                <a16:creationId xmlns:a16="http://schemas.microsoft.com/office/drawing/2014/main" id="{E400591F-DEA1-4B85-8EDD-24D3199ED62C}"/>
              </a:ext>
            </a:extLst>
          </p:cNvPr>
          <p:cNvSpPr txBox="1">
            <a:spLocks/>
          </p:cNvSpPr>
          <p:nvPr userDrawn="1"/>
        </p:nvSpPr>
        <p:spPr>
          <a:xfrm>
            <a:off x="1190333" y="6398476"/>
            <a:ext cx="9665384"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21377B"/>
                </a:solidFill>
                <a:effectLst/>
                <a:uFillTx/>
                <a:latin typeface="Arial" panose="020B0604020202020204" pitchFamily="34" charset="0"/>
                <a:ea typeface="+mn-ea"/>
                <a:cs typeface="Arial" panose="020B0604020202020204" pitchFamily="34" charset="0"/>
                <a:sym typeface="Times New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9pPr>
          </a:lstStyle>
          <a:p>
            <a:pPr algn="ctr"/>
            <a:r>
              <a:rPr lang="en-US" dirty="0"/>
              <a:t>© 2022 by aha! Process, Inc. All rights reserved. ahaprocess.com</a:t>
            </a:r>
          </a:p>
        </p:txBody>
      </p:sp>
      <p:sp>
        <p:nvSpPr>
          <p:cNvPr id="16" name="Slide Number Placeholder 7">
            <a:extLst>
              <a:ext uri="{FF2B5EF4-FFF2-40B4-BE49-F238E27FC236}">
                <a16:creationId xmlns:a16="http://schemas.microsoft.com/office/drawing/2014/main" id="{2A460DFD-BF3A-4199-B4A9-09EA5A839053}"/>
              </a:ext>
            </a:extLst>
          </p:cNvPr>
          <p:cNvSpPr txBox="1">
            <a:spLocks/>
          </p:cNvSpPr>
          <p:nvPr userDrawn="1"/>
        </p:nvSpPr>
        <p:spPr>
          <a:xfrm>
            <a:off x="9195276" y="6409028"/>
            <a:ext cx="2743200" cy="365125"/>
          </a:xfrm>
          <a:prstGeom prst="rect">
            <a:avLst/>
          </a:prstGeom>
        </p:spPr>
        <p:txBody>
          <a:bodyPr vert="horz" lIns="68580" tIns="34290" rIns="68580" bIns="34290" rtlCol="0" anchor="ctr"/>
          <a:lstStyle>
            <a:defPPr>
              <a:defRPr lang="en-US"/>
            </a:defPPr>
            <a:lvl1pPr marL="0" algn="r" defTabSz="457200" rtl="0" eaLnBrk="1" latinLnBrk="0" hangingPunct="1">
              <a:defRPr sz="1200" b="1" kern="1200">
                <a:solidFill>
                  <a:schemeClr val="tx1">
                    <a:lumMod val="65000"/>
                    <a:lumOff val="35000"/>
                  </a:schemeClr>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0E9655A-5C01-9E45-8E3E-3576CE41FDB3}" type="slidenum">
              <a:rPr lang="en-US" sz="1200" smtClean="0">
                <a:solidFill>
                  <a:srgbClr val="21377B"/>
                </a:solidFill>
                <a:latin typeface="Arial" panose="020B0604020202020204" pitchFamily="34" charset="0"/>
                <a:cs typeface="Arial" panose="020B0604020202020204" pitchFamily="34" charset="0"/>
              </a:rPr>
              <a:pPr/>
              <a:t>‹#›</a:t>
            </a:fld>
            <a:endParaRPr lang="en-US" sz="1200" dirty="0">
              <a:solidFill>
                <a:srgbClr val="21377B"/>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774012C4-189E-458F-8808-D14B98F3D9D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41477" y="0"/>
            <a:ext cx="5650523" cy="6263219"/>
          </a:xfrm>
          <a:prstGeom prst="rect">
            <a:avLst/>
          </a:prstGeom>
        </p:spPr>
      </p:pic>
      <p:sp>
        <p:nvSpPr>
          <p:cNvPr id="19" name="Rectangle 18">
            <a:extLst>
              <a:ext uri="{FF2B5EF4-FFF2-40B4-BE49-F238E27FC236}">
                <a16:creationId xmlns:a16="http://schemas.microsoft.com/office/drawing/2014/main" id="{7920661B-9F01-4204-A853-3A8E9AC56EA6}"/>
              </a:ext>
            </a:extLst>
          </p:cNvPr>
          <p:cNvSpPr/>
          <p:nvPr userDrawn="1"/>
        </p:nvSpPr>
        <p:spPr>
          <a:xfrm>
            <a:off x="0" y="-22860"/>
            <a:ext cx="12192000" cy="202514"/>
          </a:xfrm>
          <a:prstGeom prst="rect">
            <a:avLst/>
          </a:prstGeom>
          <a:solidFill>
            <a:srgbClr val="9A001D"/>
          </a:solidFill>
          <a:ln>
            <a:solidFill>
              <a:srgbClr val="9A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C00000"/>
                </a:solidFill>
              </a:ln>
              <a:solidFill>
                <a:srgbClr val="C00000"/>
              </a:solidFill>
            </a:endParaRPr>
          </a:p>
        </p:txBody>
      </p:sp>
      <p:sp>
        <p:nvSpPr>
          <p:cNvPr id="20" name="Rectangle 19">
            <a:extLst>
              <a:ext uri="{FF2B5EF4-FFF2-40B4-BE49-F238E27FC236}">
                <a16:creationId xmlns:a16="http://schemas.microsoft.com/office/drawing/2014/main" id="{FAF523C9-04AF-49A2-B454-379F04E8B5A2}"/>
              </a:ext>
            </a:extLst>
          </p:cNvPr>
          <p:cNvSpPr/>
          <p:nvPr userDrawn="1"/>
        </p:nvSpPr>
        <p:spPr>
          <a:xfrm>
            <a:off x="0" y="6176963"/>
            <a:ext cx="12192000" cy="82688"/>
          </a:xfrm>
          <a:prstGeom prst="rect">
            <a:avLst/>
          </a:prstGeom>
          <a:solidFill>
            <a:srgbClr val="9A001D"/>
          </a:solidFill>
          <a:ln>
            <a:solidFill>
              <a:srgbClr val="9A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C00000"/>
                </a:solidFill>
              </a:ln>
              <a:solidFill>
                <a:srgbClr val="C00000"/>
              </a:solidFill>
            </a:endParaRPr>
          </a:p>
        </p:txBody>
      </p:sp>
    </p:spTree>
    <p:extLst>
      <p:ext uri="{BB962C8B-B14F-4D97-AF65-F5344CB8AC3E}">
        <p14:creationId xmlns:p14="http://schemas.microsoft.com/office/powerpoint/2010/main" val="3922970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80B91B-3947-4700-AC9B-5398696BD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7408" y="1375752"/>
            <a:ext cx="2897195" cy="3733800"/>
          </a:xfrm>
          <a:prstGeom prst="rect">
            <a:avLst/>
          </a:prstGeom>
          <a:ln w="3175">
            <a:solidFill>
              <a:schemeClr val="tx1"/>
            </a:solidFill>
          </a:ln>
        </p:spPr>
      </p:pic>
      <p:pic>
        <p:nvPicPr>
          <p:cNvPr id="3" name="Picture 2">
            <a:extLst>
              <a:ext uri="{FF2B5EF4-FFF2-40B4-BE49-F238E27FC236}">
                <a16:creationId xmlns:a16="http://schemas.microsoft.com/office/drawing/2014/main" id="{500218E0-637A-7BF3-08A7-2428C11D8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812" y="422694"/>
            <a:ext cx="4162180" cy="5386350"/>
          </a:xfrm>
          <a:prstGeom prst="rect">
            <a:avLst/>
          </a:prstGeom>
        </p:spPr>
      </p:pic>
    </p:spTree>
    <p:extLst>
      <p:ext uri="{BB962C8B-B14F-4D97-AF65-F5344CB8AC3E}">
        <p14:creationId xmlns:p14="http://schemas.microsoft.com/office/powerpoint/2010/main" val="400064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2E505-F319-20AF-4B89-F8C125743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650" y="932751"/>
            <a:ext cx="3178769" cy="4113701"/>
          </a:xfrm>
          <a:prstGeom prst="rect">
            <a:avLst/>
          </a:prstGeom>
        </p:spPr>
      </p:pic>
      <p:pic>
        <p:nvPicPr>
          <p:cNvPr id="9" name="Picture 8">
            <a:extLst>
              <a:ext uri="{FF2B5EF4-FFF2-40B4-BE49-F238E27FC236}">
                <a16:creationId xmlns:a16="http://schemas.microsoft.com/office/drawing/2014/main" id="{213DB1DF-8B69-2CBC-8009-6FA4F1C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486" y="69010"/>
            <a:ext cx="5646552" cy="5917721"/>
          </a:xfrm>
          <a:prstGeom prst="rect">
            <a:avLst/>
          </a:prstGeom>
        </p:spPr>
      </p:pic>
    </p:spTree>
    <p:extLst>
      <p:ext uri="{BB962C8B-B14F-4D97-AF65-F5344CB8AC3E}">
        <p14:creationId xmlns:p14="http://schemas.microsoft.com/office/powerpoint/2010/main" val="419894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D58E65-7103-49A3-B252-7118429354ED}"/>
              </a:ext>
            </a:extLst>
          </p:cNvPr>
          <p:cNvSpPr/>
          <p:nvPr/>
        </p:nvSpPr>
        <p:spPr>
          <a:xfrm>
            <a:off x="1688122" y="541443"/>
            <a:ext cx="8607655" cy="5273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Times New Roman"/>
            </a:endParaRPr>
          </a:p>
        </p:txBody>
      </p:sp>
      <p:pic>
        <p:nvPicPr>
          <p:cNvPr id="11" name="Picture 10">
            <a:extLst>
              <a:ext uri="{FF2B5EF4-FFF2-40B4-BE49-F238E27FC236}">
                <a16:creationId xmlns:a16="http://schemas.microsoft.com/office/drawing/2014/main" id="{4BF89CFA-B002-4541-95E9-DA8C8862F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40" y="5211025"/>
            <a:ext cx="7360920" cy="603504"/>
          </a:xfrm>
          <a:prstGeom prst="rect">
            <a:avLst/>
          </a:prstGeom>
        </p:spPr>
      </p:pic>
      <p:pic>
        <p:nvPicPr>
          <p:cNvPr id="5" name="Picture 4">
            <a:extLst>
              <a:ext uri="{FF2B5EF4-FFF2-40B4-BE49-F238E27FC236}">
                <a16:creationId xmlns:a16="http://schemas.microsoft.com/office/drawing/2014/main" id="{5E07D1E8-F729-EF8A-7DDA-82F747C91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618" y="541443"/>
            <a:ext cx="6444764" cy="4782000"/>
          </a:xfrm>
          <a:prstGeom prst="rect">
            <a:avLst/>
          </a:prstGeom>
        </p:spPr>
      </p:pic>
    </p:spTree>
    <p:extLst>
      <p:ext uri="{BB962C8B-B14F-4D97-AF65-F5344CB8AC3E}">
        <p14:creationId xmlns:p14="http://schemas.microsoft.com/office/powerpoint/2010/main" val="333134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FD521A-87F4-429B-A62B-D0A7CC0C29E3}"/>
              </a:ext>
            </a:extLst>
          </p:cNvPr>
          <p:cNvSpPr/>
          <p:nvPr/>
        </p:nvSpPr>
        <p:spPr>
          <a:xfrm>
            <a:off x="1688122" y="541443"/>
            <a:ext cx="8607655" cy="5273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Times New Roman"/>
            </a:endParaRPr>
          </a:p>
        </p:txBody>
      </p:sp>
      <p:pic>
        <p:nvPicPr>
          <p:cNvPr id="11" name="Picture 10">
            <a:extLst>
              <a:ext uri="{FF2B5EF4-FFF2-40B4-BE49-F238E27FC236}">
                <a16:creationId xmlns:a16="http://schemas.microsoft.com/office/drawing/2014/main" id="{209D376F-5A9E-470D-865D-5F1C38AD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40" y="5211025"/>
            <a:ext cx="7360920" cy="603504"/>
          </a:xfrm>
          <a:prstGeom prst="rect">
            <a:avLst/>
          </a:prstGeom>
        </p:spPr>
      </p:pic>
      <p:pic>
        <p:nvPicPr>
          <p:cNvPr id="3" name="Picture 2">
            <a:extLst>
              <a:ext uri="{FF2B5EF4-FFF2-40B4-BE49-F238E27FC236}">
                <a16:creationId xmlns:a16="http://schemas.microsoft.com/office/drawing/2014/main" id="{BFA52EF3-1565-EDE4-3BB2-95D2155F0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630" y="619406"/>
            <a:ext cx="8474419" cy="4383915"/>
          </a:xfrm>
          <a:prstGeom prst="rect">
            <a:avLst/>
          </a:prstGeom>
        </p:spPr>
      </p:pic>
    </p:spTree>
    <p:extLst>
      <p:ext uri="{BB962C8B-B14F-4D97-AF65-F5344CB8AC3E}">
        <p14:creationId xmlns:p14="http://schemas.microsoft.com/office/powerpoint/2010/main" val="125577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FFD42-E425-4CB7-B26D-42BAE35F4E01}"/>
              </a:ext>
            </a:extLst>
          </p:cNvPr>
          <p:cNvSpPr/>
          <p:nvPr/>
        </p:nvSpPr>
        <p:spPr>
          <a:xfrm>
            <a:off x="1688122" y="541443"/>
            <a:ext cx="8607655" cy="5273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Times New Roman"/>
            </a:endParaRPr>
          </a:p>
        </p:txBody>
      </p:sp>
      <p:pic>
        <p:nvPicPr>
          <p:cNvPr id="13" name="Picture 12">
            <a:extLst>
              <a:ext uri="{FF2B5EF4-FFF2-40B4-BE49-F238E27FC236}">
                <a16:creationId xmlns:a16="http://schemas.microsoft.com/office/drawing/2014/main" id="{18A4699B-9979-4C2C-B127-354378A1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40" y="5211025"/>
            <a:ext cx="7360920" cy="603504"/>
          </a:xfrm>
          <a:prstGeom prst="rect">
            <a:avLst/>
          </a:prstGeom>
        </p:spPr>
      </p:pic>
      <p:pic>
        <p:nvPicPr>
          <p:cNvPr id="4" name="Picture 3">
            <a:extLst>
              <a:ext uri="{FF2B5EF4-FFF2-40B4-BE49-F238E27FC236}">
                <a16:creationId xmlns:a16="http://schemas.microsoft.com/office/drawing/2014/main" id="{EE53F174-56F6-EBC6-3BA1-B01283B60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8228" y="1120586"/>
            <a:ext cx="6255544" cy="4114800"/>
          </a:xfrm>
          <a:prstGeom prst="rect">
            <a:avLst/>
          </a:prstGeom>
        </p:spPr>
      </p:pic>
    </p:spTree>
    <p:extLst>
      <p:ext uri="{BB962C8B-B14F-4D97-AF65-F5344CB8AC3E}">
        <p14:creationId xmlns:p14="http://schemas.microsoft.com/office/powerpoint/2010/main" val="33440008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101</Words>
  <Application>Microsoft Office PowerPoint</Application>
  <PresentationFormat>Widescreen</PresentationFormat>
  <Paragraphs>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PN</dc:creator>
  <cp:lastModifiedBy>AJ Hughes</cp:lastModifiedBy>
  <cp:revision>4</cp:revision>
  <dcterms:created xsi:type="dcterms:W3CDTF">2022-02-09T14:26:14Z</dcterms:created>
  <dcterms:modified xsi:type="dcterms:W3CDTF">2022-07-12T17:31:34Z</dcterms:modified>
</cp:coreProperties>
</file>