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90" r:id="rId2"/>
  </p:sldMasterIdLst>
  <p:notesMasterIdLst>
    <p:notesMasterId r:id="rId119"/>
  </p:notesMasterIdLst>
  <p:sldIdLst>
    <p:sldId id="256" r:id="rId3"/>
    <p:sldId id="273" r:id="rId4"/>
    <p:sldId id="404" r:id="rId5"/>
    <p:sldId id="307" r:id="rId6"/>
    <p:sldId id="405" r:id="rId7"/>
    <p:sldId id="310" r:id="rId8"/>
    <p:sldId id="406" r:id="rId9"/>
    <p:sldId id="308" r:id="rId10"/>
    <p:sldId id="279" r:id="rId11"/>
    <p:sldId id="403" r:id="rId12"/>
    <p:sldId id="309" r:id="rId13"/>
    <p:sldId id="313" r:id="rId14"/>
    <p:sldId id="315" r:id="rId15"/>
    <p:sldId id="314" r:id="rId16"/>
    <p:sldId id="316" r:id="rId17"/>
    <p:sldId id="257" r:id="rId18"/>
    <p:sldId id="285" r:id="rId19"/>
    <p:sldId id="317" r:id="rId20"/>
    <p:sldId id="318" r:id="rId21"/>
    <p:sldId id="407" r:id="rId22"/>
    <p:sldId id="319" r:id="rId23"/>
    <p:sldId id="321" r:id="rId24"/>
    <p:sldId id="320" r:id="rId25"/>
    <p:sldId id="322" r:id="rId26"/>
    <p:sldId id="323" r:id="rId27"/>
    <p:sldId id="324" r:id="rId28"/>
    <p:sldId id="325" r:id="rId29"/>
    <p:sldId id="408" r:id="rId30"/>
    <p:sldId id="409" r:id="rId31"/>
    <p:sldId id="326" r:id="rId32"/>
    <p:sldId id="410" r:id="rId33"/>
    <p:sldId id="327" r:id="rId34"/>
    <p:sldId id="290" r:id="rId35"/>
    <p:sldId id="411" r:id="rId36"/>
    <p:sldId id="329" r:id="rId37"/>
    <p:sldId id="333" r:id="rId38"/>
    <p:sldId id="330" r:id="rId39"/>
    <p:sldId id="331" r:id="rId40"/>
    <p:sldId id="332" r:id="rId41"/>
    <p:sldId id="334" r:id="rId42"/>
    <p:sldId id="335" r:id="rId43"/>
    <p:sldId id="336" r:id="rId44"/>
    <p:sldId id="337" r:id="rId45"/>
    <p:sldId id="293" r:id="rId46"/>
    <p:sldId id="338" r:id="rId47"/>
    <p:sldId id="339" r:id="rId48"/>
    <p:sldId id="416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295" r:id="rId58"/>
    <p:sldId id="350" r:id="rId59"/>
    <p:sldId id="351" r:id="rId60"/>
    <p:sldId id="352" r:id="rId61"/>
    <p:sldId id="353" r:id="rId62"/>
    <p:sldId id="354" r:id="rId63"/>
    <p:sldId id="298" r:id="rId64"/>
    <p:sldId id="412" r:id="rId65"/>
    <p:sldId id="355" r:id="rId66"/>
    <p:sldId id="356" r:id="rId67"/>
    <p:sldId id="357" r:id="rId68"/>
    <p:sldId id="358" r:id="rId69"/>
    <p:sldId id="359" r:id="rId70"/>
    <p:sldId id="361" r:id="rId71"/>
    <p:sldId id="362" r:id="rId72"/>
    <p:sldId id="363" r:id="rId73"/>
    <p:sldId id="364" r:id="rId74"/>
    <p:sldId id="365" r:id="rId75"/>
    <p:sldId id="360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7" r:id="rId87"/>
    <p:sldId id="376" r:id="rId88"/>
    <p:sldId id="300" r:id="rId89"/>
    <p:sldId id="378" r:id="rId90"/>
    <p:sldId id="444" r:id="rId91"/>
    <p:sldId id="446" r:id="rId92"/>
    <p:sldId id="447" r:id="rId93"/>
    <p:sldId id="448" r:id="rId94"/>
    <p:sldId id="449" r:id="rId95"/>
    <p:sldId id="450" r:id="rId96"/>
    <p:sldId id="451" r:id="rId97"/>
    <p:sldId id="452" r:id="rId98"/>
    <p:sldId id="453" r:id="rId99"/>
    <p:sldId id="454" r:id="rId100"/>
    <p:sldId id="389" r:id="rId101"/>
    <p:sldId id="390" r:id="rId102"/>
    <p:sldId id="391" r:id="rId103"/>
    <p:sldId id="302" r:id="rId104"/>
    <p:sldId id="392" r:id="rId105"/>
    <p:sldId id="393" r:id="rId106"/>
    <p:sldId id="414" r:id="rId107"/>
    <p:sldId id="394" r:id="rId108"/>
    <p:sldId id="395" r:id="rId109"/>
    <p:sldId id="304" r:id="rId110"/>
    <p:sldId id="396" r:id="rId111"/>
    <p:sldId id="401" r:id="rId112"/>
    <p:sldId id="399" r:id="rId113"/>
    <p:sldId id="398" r:id="rId114"/>
    <p:sldId id="397" r:id="rId115"/>
    <p:sldId id="400" r:id="rId116"/>
    <p:sldId id="402" r:id="rId117"/>
    <p:sldId id="415" r:id="rId1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7D"/>
    <a:srgbClr val="4A2F85"/>
    <a:srgbClr val="652B91"/>
    <a:srgbClr val="7030A0"/>
    <a:srgbClr val="632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83841" autoAdjust="0"/>
  </p:normalViewPr>
  <p:slideViewPr>
    <p:cSldViewPr snapToGrid="0">
      <p:cViewPr varScale="1">
        <p:scale>
          <a:sx n="67" d="100"/>
          <a:sy n="67" d="100"/>
        </p:scale>
        <p:origin x="628" y="4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Shape 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7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4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B189-3D8C-44F1-8F48-09C47B76C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599DE-79C8-4BA0-9040-F4F004640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A4E4-8225-4BCE-8585-CB533707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31250-4F28-49F2-A821-ED109CCAE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442-C911-40BD-8BE4-12B15C397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B0C50-8568-49F1-8317-07306386D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4CEEE-0EFC-40E6-BBBB-DE7633F1E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685E3-F907-4D81-9189-4B79C9F8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CB2FB-4E26-4D84-B635-0179206B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18EB-8CDA-461C-8E8C-FD10B5F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89AFED-9C38-4B66-A60A-5DC1DA37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B036-26D9-4510-B1CD-6280F8C0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36B-884D-4E9A-91B3-E49166AE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4506-A79B-45AF-90BB-23ECFCE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914400" y="1844676"/>
            <a:ext cx="103632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2" name="Shape 22"/>
          <p:cNvSpPr txBox="1"/>
          <p:nvPr/>
        </p:nvSpPr>
        <p:spPr>
          <a:xfrm>
            <a:off x="101600" y="6555724"/>
            <a:ext cx="28448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00"/>
              <a:t>‹#›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9009" y="6273801"/>
            <a:ext cx="223392" cy="1651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564B3C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6210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354287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609600" y="1"/>
            <a:ext cx="10972800" cy="16922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9168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0104" y="6462712"/>
            <a:ext cx="212296" cy="15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100" b="0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7044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9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1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01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4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0ED-807B-4172-BED4-8A0E940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C79A-58CE-4032-8936-44656052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63FF5-AD38-4835-AA1C-1CCB2348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976A4-7F7A-4342-9E0F-C40376E4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1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0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6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42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3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52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96253" y="1804927"/>
            <a:ext cx="12192001" cy="9831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029778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4391-03FD-4E83-864F-B50FF319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A3301-9298-4476-9E1B-D51EFD49D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1FB7B-53A6-4431-87DF-719E2F93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2A812-4D45-4DB0-B1B2-A510548C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D077-6308-4F46-8ED8-7350191F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59EE-82EC-49B1-AD65-D66BB7600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2204-542A-4A0F-A7A9-E9D8474C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5593-2B40-4B16-9197-9BE80F13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E7268-D5C9-4315-8AD2-68EC59EA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67D0-2AA1-43DF-8CB2-8414E113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0479-E5BB-455D-B37E-B429ECBC2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B2F77-BEBC-4B9B-8E35-F04DC57F9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78E0-3022-4FF4-A623-D0B07AD8D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F2766-8D29-40F9-8444-428BD557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8EC90-32E7-4F87-A327-7D8061CE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D67A0-9DC0-435F-A6C0-DEB19110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5477-1121-4793-898F-DEF2E864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C033A-29FD-47B5-B85D-9691D987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7EFF6-C6D9-40B9-A41B-1505FD8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A22AC-29CE-4465-A36D-F70088C1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C011C-5A8E-4E5F-BA63-B1E185BA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26BD-41CB-4854-9CB2-759A9BEA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1EBB-A5F2-448C-B929-F6705DE96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F964A-7F7D-4ABC-91C6-89A6CC71D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31465-EDD9-4670-A0AB-E3A1F7305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F2BF-235D-4BAA-9D09-76A2259C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7EE0-641D-41B5-BA5A-B44C6F71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00CC3-C1C2-4A44-A2C2-751C29CE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A669D-99DC-4038-8069-C4355C6DF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ACC18-9779-41CE-8D8C-4B493C64A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4FD7-8B07-4949-AFCD-DA0BA3AE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71FAE-AFB2-4A15-B245-0B811D7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E24CD-A6EF-48C6-81AF-599A3174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E0659A-FE31-4523-809D-E87E3DC6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3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B807955B-4858-4FB6-B202-7E9FC04087E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96756-BA82-4D22-928A-07D1012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0590-2349-4DF1-92E8-805A92C1B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FF63-9948-42C1-A9C9-2C7C549F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C2CD0-CFDB-488C-A726-C10ECA9AF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1F0E8651-38D9-442C-A1EF-E4AC6BB199A4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0C82994B-C7CC-4450-B512-16B189D6955B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635C12AD-05C3-474A-9B68-AE2E3B4BA5F0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67BB3B2C-848C-4E87-883F-D7622CC696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C42CB70D-D1DE-44F2-896C-E12DC20E071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4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07BA6BD3-6809-4B4F-B743-E8CE97BA1048}"/>
              </a:ext>
            </a:extLst>
          </p:cNvPr>
          <p:cNvSpPr txBox="1"/>
          <p:nvPr userDrawn="1"/>
        </p:nvSpPr>
        <p:spPr>
          <a:xfrm>
            <a:off x="1343589" y="6457054"/>
            <a:ext cx="8432801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000" dirty="0"/>
              <a:t>Copyright 20</a:t>
            </a:r>
            <a:r>
              <a:rPr lang="en-US" sz="1000" dirty="0"/>
              <a:t>22</a:t>
            </a:r>
            <a:r>
              <a:rPr sz="1000" dirty="0"/>
              <a:t> by DeVol &amp; Associates, LLC. All rights reserved. </a:t>
            </a:r>
            <a:r>
              <a:rPr lang="en-US" sz="1000" dirty="0"/>
              <a:t>www.ahaprocess.com</a:t>
            </a:r>
            <a:endParaRPr sz="1000" dirty="0"/>
          </a:p>
        </p:txBody>
      </p:sp>
      <p:sp>
        <p:nvSpPr>
          <p:cNvPr id="9" name="Straight Connector 11">
            <a:extLst>
              <a:ext uri="{FF2B5EF4-FFF2-40B4-BE49-F238E27FC236}">
                <a16:creationId xmlns:a16="http://schemas.microsoft.com/office/drawing/2014/main" id="{FD4C7F20-B549-4EB8-8C38-1E71C2A979FB}"/>
              </a:ext>
            </a:extLst>
          </p:cNvPr>
          <p:cNvSpPr/>
          <p:nvPr userDrawn="1"/>
        </p:nvSpPr>
        <p:spPr>
          <a:xfrm>
            <a:off x="1" y="6290416"/>
            <a:ext cx="12192001" cy="1"/>
          </a:xfrm>
          <a:prstGeom prst="line">
            <a:avLst/>
          </a:prstGeom>
          <a:ln w="38100"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B561ECF6-8F8F-4E14-ADCE-15218C0B5920}"/>
              </a:ext>
            </a:extLst>
          </p:cNvPr>
          <p:cNvSpPr txBox="1">
            <a:spLocks/>
          </p:cNvSpPr>
          <p:nvPr userDrawn="1"/>
        </p:nvSpPr>
        <p:spPr>
          <a:xfrm>
            <a:off x="11658595" y="6456720"/>
            <a:ext cx="27988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>
                  <a:solidFill>
                    <a:srgbClr val="7030A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fld id="{86CB4B4D-7CA3-9044-876B-883B54F8677D}" type="slidenum">
              <a:rPr lang="en-US" sz="1200" smtClean="0"/>
              <a:pPr/>
              <a:t>‹#›</a:t>
            </a:fld>
            <a:endParaRPr lang="en-US" sz="1200"/>
          </a:p>
        </p:txBody>
      </p:sp>
      <p:pic>
        <p:nvPicPr>
          <p:cNvPr id="12" name="Attachment-1-5.png">
            <a:extLst>
              <a:ext uri="{FF2B5EF4-FFF2-40B4-BE49-F238E27FC236}">
                <a16:creationId xmlns:a16="http://schemas.microsoft.com/office/drawing/2014/main" id="{612FD64F-AEE5-4682-BCBF-9BF5991575A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</a:blip>
          <a:srcRect l="5324" t="7349" r="3507" b="1287"/>
          <a:stretch>
            <a:fillRect/>
          </a:stretch>
        </p:blipFill>
        <p:spPr>
          <a:xfrm>
            <a:off x="0" y="0"/>
            <a:ext cx="12192000" cy="6272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0" descr="Picture 10">
            <a:extLst>
              <a:ext uri="{FF2B5EF4-FFF2-40B4-BE49-F238E27FC236}">
                <a16:creationId xmlns:a16="http://schemas.microsoft.com/office/drawing/2014/main" id="{7A6AAB98-8AFD-47A3-AFF7-773D3D098E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76200" y="6096835"/>
            <a:ext cx="1246974" cy="96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2E410EFF-DC7C-471F-A893-559FF938B9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330611" y="6350136"/>
            <a:ext cx="1023189" cy="4236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59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p5uckdfaws/index.html" TargetMode="External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es.hightail.com/receive/JAjfdjCZ47" TargetMode="External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ouhzfn4knd/index.html" TargetMode="Externa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zwvvzmavmc/index.html" TargetMode="Externa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b5xpm2n2h2/index.html" TargetMode="Externa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rhlxo9yi81/index.html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qriidwc5pj/index.html" TargetMode="Externa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8eid4lzt4i/index.html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0u3ujwlms8/index.html" TargetMode="Externa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l0bccerc6b/index.html" TargetMode="Externa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fs27.formsite.com/a34qO0/ebtpvktj6p/index.html" TargetMode="External"/><Relationship Id="rId2" Type="http://schemas.openxmlformats.org/officeDocument/2006/relationships/hyperlink" Target="https://fs27.formsite.com/a34qO0/ilqkpvov1z/index.html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fs27.formsite.com/a34qO0/kbef7whltp/index.html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cjv4iqmn8r/index.html" TargetMode="Externa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fs27.formsite.com/a34qO0/6jdzknorhc/index.html" TargetMode="External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326"/>
          <p:cNvSpPr txBox="1">
            <a:spLocks noGrp="1"/>
          </p:cNvSpPr>
          <p:nvPr>
            <p:ph type="ctrTitle"/>
          </p:nvPr>
        </p:nvSpPr>
        <p:spPr>
          <a:xfrm>
            <a:off x="4876800" y="457201"/>
            <a:ext cx="5638800" cy="39084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defRPr sz="4000" b="1">
                <a:solidFill>
                  <a:srgbClr val="4B0096"/>
                </a:solidFill>
                <a:uFill>
                  <a:solidFill>
                    <a:srgbClr val="4B0096"/>
                  </a:solidFill>
                </a:uFill>
              </a:defRPr>
            </a:pPr>
            <a:r>
              <a:t> </a:t>
            </a:r>
            <a:br/>
            <a:endParaRPr/>
          </a:p>
        </p:txBody>
      </p:sp>
      <p:sp>
        <p:nvSpPr>
          <p:cNvPr id="254" name="Shape 328"/>
          <p:cNvSpPr txBox="1"/>
          <p:nvPr/>
        </p:nvSpPr>
        <p:spPr>
          <a:xfrm>
            <a:off x="2209800" y="5105401"/>
            <a:ext cx="754380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 err="1">
                <a:solidFill>
                  <a:schemeClr val="tx1"/>
                </a:solidFill>
              </a:rPr>
              <a:t>Hacia</a:t>
            </a:r>
            <a:r>
              <a:rPr lang="en-US" sz="3600" dirty="0">
                <a:solidFill>
                  <a:schemeClr val="tx1"/>
                </a:solidFill>
              </a:rPr>
              <a:t> Adelante </a:t>
            </a:r>
            <a:r>
              <a:rPr lang="en-US" sz="3600" dirty="0" err="1">
                <a:solidFill>
                  <a:schemeClr val="tx1"/>
                </a:solidFill>
              </a:rPr>
              <a:t>Gráficas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Virtuales</a:t>
            </a:r>
            <a:endParaRPr sz="3600" dirty="0">
              <a:solidFill>
                <a:schemeClr val="tx1"/>
              </a:solidFill>
            </a:endParaRPr>
          </a:p>
          <a:p>
            <a:pPr algn="ctr">
              <a:defRPr sz="3600" b="1">
                <a:solidFill>
                  <a:srgbClr val="4A2F85"/>
                </a:solidFill>
                <a:uFill>
                  <a:solidFill>
                    <a:srgbClr val="222268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600" dirty="0">
                <a:solidFill>
                  <a:schemeClr val="tx1"/>
                </a:solidFill>
              </a:rPr>
              <a:t>Philip DeVol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847BC-D4D2-4E53-A754-24335FA5B1C2}"/>
              </a:ext>
            </a:extLst>
          </p:cNvPr>
          <p:cNvCxnSpPr>
            <a:cxnSpLocks/>
          </p:cNvCxnSpPr>
          <p:nvPr/>
        </p:nvCxnSpPr>
        <p:spPr>
          <a:xfrm>
            <a:off x="0" y="4026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D87E665-F62B-43B4-AEEE-017B45D114F1}"/>
              </a:ext>
            </a:extLst>
          </p:cNvPr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64C05-7B4C-46F7-8763-64EE0958C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79" y="816483"/>
            <a:ext cx="3055897" cy="4045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B5CAC-A8EB-46DC-8745-ECFF0CF72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4" y="816482"/>
            <a:ext cx="3123755" cy="40457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4CF6C4D-5BB3-44F0-8549-3984E087D29F}"/>
              </a:ext>
            </a:extLst>
          </p:cNvPr>
          <p:cNvSpPr txBox="1"/>
          <p:nvPr/>
        </p:nvSpPr>
        <p:spPr>
          <a:xfrm>
            <a:off x="2312895" y="1102660"/>
            <a:ext cx="7906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https://fs27.formsite.com/a34qO0/p5uckdfaws/index.html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61">
            <a:extLst>
              <a:ext uri="{FF2B5EF4-FFF2-40B4-BE49-F238E27FC236}">
                <a16:creationId xmlns:a16="http://schemas.microsoft.com/office/drawing/2014/main" id="{3EE6C2D2-4BB5-4B6A-B056-D64657D09714}"/>
              </a:ext>
            </a:extLst>
          </p:cNvPr>
          <p:cNvSpPr txBox="1"/>
          <p:nvPr/>
        </p:nvSpPr>
        <p:spPr>
          <a:xfrm>
            <a:off x="10810009" y="5690752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74505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8991" y="5753098"/>
            <a:ext cx="141753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/>
              <a:t>Relaciones</a:t>
            </a:r>
            <a:r>
              <a:rPr lang="en-US" sz="3200" b="1" dirty="0"/>
              <a:t> uno a uno</a:t>
            </a:r>
            <a:endParaRPr lang="en-US"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2F6667B-C378-44DE-80F4-6500F9F6C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83" y="642754"/>
            <a:ext cx="5230434" cy="55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471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61728" y="5721925"/>
            <a:ext cx="141753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0128" y="0"/>
            <a:ext cx="12212127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Mapa de la comunidad de muestra</a:t>
            </a:r>
            <a:endParaRPr lang="en-US" sz="32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-20127" y="557873"/>
            <a:ext cx="1221212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1B0C17C-6D54-43C7-ABAE-D3FBD8F92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95" y="634128"/>
            <a:ext cx="5200410" cy="55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7858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7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9: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Desarrollo de recursos</a:t>
            </a:r>
            <a:endParaRPr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5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268" y="1600201"/>
            <a:ext cx="506146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734"/>
          <p:cNvSpPr txBox="1"/>
          <p:nvPr/>
        </p:nvSpPr>
        <p:spPr>
          <a:xfrm>
            <a:off x="10747664" y="5786308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>
                <a:solidFill>
                  <a:srgbClr val="4A2F8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Página</a:t>
            </a:r>
            <a:r>
              <a:rPr dirty="0">
                <a:solidFill>
                  <a:srgbClr val="4A2F85"/>
                </a:solidFill>
              </a:rPr>
              <a:t> 187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5020E5-0F2C-4E63-B53E-5AC7E5492ADD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21744" y="5727274"/>
            <a:ext cx="149516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Análisis de la diferencia entre los recursos </a:t>
            </a: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parairla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pasando y aquellos para salir adelante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9460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8B5445A-F587-4118-9D59-E764E1B9A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1" y="1149876"/>
            <a:ext cx="5105378" cy="497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397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28606" y="5803314"/>
            <a:ext cx="147791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diagrama del tres en línea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EFE05AD-FE5C-4D41-AEEE-BB31A3289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8" y="681893"/>
            <a:ext cx="5502444" cy="54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8200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73307" y="5763488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193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5812" y="0"/>
            <a:ext cx="12227812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Video: Tic-Tac-Toe Activity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-35812" y="557873"/>
            <a:ext cx="1222781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AF8E47-DCCC-44CC-B814-2FE643ABE043}"/>
              </a:ext>
            </a:extLst>
          </p:cNvPr>
          <p:cNvSpPr/>
          <p:nvPr/>
        </p:nvSpPr>
        <p:spPr>
          <a:xfrm>
            <a:off x="2961244" y="2967336"/>
            <a:ext cx="6567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https://spaces.hightail.com/receive/JAjfdjCZ47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68475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52721" y="5773880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hoja de trabajo para el desarrollo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recursos emocionales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4BD46A-26C9-4850-BB0D-365AD199D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23" y="1215782"/>
            <a:ext cx="4980154" cy="46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29326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9180" y="5753098"/>
            <a:ext cx="140890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195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DE32E662-9C4B-4CED-8026-176968782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9203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hoja de trabajo para el desarrollo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recursos emocionales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936ED6-570F-493F-ADF9-2E8CB005860E}"/>
              </a:ext>
            </a:extLst>
          </p:cNvPr>
          <p:cNvCxnSpPr>
            <a:cxnSpLocks/>
          </p:cNvCxnSpPr>
          <p:nvPr/>
        </p:nvCxnSpPr>
        <p:spPr>
          <a:xfrm>
            <a:off x="0" y="10006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88C06D-B095-41BC-97CF-DEFC8C735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16" y="1074562"/>
            <a:ext cx="3663569" cy="51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009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10: Planes personales y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de la comunidad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2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219201"/>
            <a:ext cx="5943600" cy="490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Shape 748"/>
          <p:cNvSpPr txBox="1"/>
          <p:nvPr/>
        </p:nvSpPr>
        <p:spPr>
          <a:xfrm>
            <a:off x="10624672" y="5779804"/>
            <a:ext cx="13653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199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71218-1491-43BA-8D02-37EB7D87A911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45283" y="5784270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8754" y="-30169"/>
            <a:ext cx="12220754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Decide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trabajar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-28754" y="527704"/>
            <a:ext cx="12220754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480B36C-49BC-417A-AFAF-A122F1640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64" y="1846060"/>
            <a:ext cx="7483158" cy="26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99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41181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30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EB0D9A5-E95C-4C33-9CA6-4A00EA885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33" y="1489391"/>
            <a:ext cx="5669334" cy="41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916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192884" y="5867398"/>
            <a:ext cx="13485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3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/>
              <a:t>Define por qué quieres </a:t>
            </a:r>
            <a:br>
              <a:rPr lang="es-ES" sz="2800" b="1" dirty="0"/>
            </a:br>
            <a:r>
              <a:rPr lang="es-ES" sz="2800" b="1" dirty="0"/>
              <a:t>trabajar en estos recursos</a:t>
            </a:r>
            <a:endParaRPr sz="28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86263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439778E-B62F-4349-BE2B-4D3E17F50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80" y="1271431"/>
            <a:ext cx="7045240" cy="43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7341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184258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procedimiento paso a paso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A027BFF-A3BD-4DD6-B481-86EE3F642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89" y="627705"/>
            <a:ext cx="4192622" cy="560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209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192884" y="5867398"/>
            <a:ext cx="134851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adónde ir para obtener ayuda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5A3CEA-9205-4EAD-AFFB-B68FEB5D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86" y="1570482"/>
            <a:ext cx="5710428" cy="37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9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097993" y="5867398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Ejemplo: plan para la primera semana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C181E5-C6C8-46F5-A601-54FCE889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86" y="1885950"/>
            <a:ext cx="6396228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7424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201510" y="5867398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cerrar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puertas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traseras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C9AAEC-0656-4FEF-B3C6-83BDA515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02" y="966978"/>
            <a:ext cx="5682996" cy="49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04177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184258" y="5867398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208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Ejemplo: modelo mental de Apoyo para el cambio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E359FB5-0B49-407F-B82A-0C8D81DE1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95" y="646810"/>
            <a:ext cx="3726611" cy="55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142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42000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For Facilitators Only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142000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23E2F6F-F78E-4D0E-A547-AE967FA0BABC}"/>
              </a:ext>
            </a:extLst>
          </p:cNvPr>
          <p:cNvSpPr/>
          <p:nvPr/>
        </p:nvSpPr>
        <p:spPr>
          <a:xfrm>
            <a:off x="1922033" y="2840015"/>
            <a:ext cx="8347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Model Fidelity Scale: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https://fs27.formsite.com/a34qO0/ouhzfn4knd/index.html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55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41181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997B3BC-8247-435C-B226-C5241884E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1" y="1017305"/>
            <a:ext cx="4613919" cy="52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1313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3559B-3E2C-49E7-96D6-6271924D4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20" y="982422"/>
            <a:ext cx="4066160" cy="5254304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5FFD87D3-BD5C-4F5E-87D7-3B2CDA06FFB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 de Estabilidad</a:t>
            </a:r>
            <a:b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76301-B4C6-403F-BF54-38B7334CD177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368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903527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33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00AF8-21FE-4F06-8A77-41507945B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70" y="1052210"/>
            <a:ext cx="5419256" cy="51845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47127C3A-A162-4A32-90E6-32E0BDA81B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 de Estabilidad</a:t>
            </a:r>
            <a:b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82AF41-5C8E-417A-A38A-62405F7686A1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778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51573" y="573636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1800" b="1" dirty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26776A-2CFA-4EC9-B562-37CE759F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48" y="1291096"/>
            <a:ext cx="7938905" cy="44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03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54F95-A3B5-4A36-958F-D39C8CDF8DC6}"/>
              </a:ext>
            </a:extLst>
          </p:cNvPr>
          <p:cNvSpPr/>
          <p:nvPr/>
        </p:nvSpPr>
        <p:spPr>
          <a:xfrm>
            <a:off x="1803586" y="718195"/>
            <a:ext cx="8641976" cy="5342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image14.png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4445795"/>
            <a:ext cx="265512" cy="39766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Future Story"/>
          <p:cNvSpPr txBox="1"/>
          <p:nvPr/>
        </p:nvSpPr>
        <p:spPr>
          <a:xfrm>
            <a:off x="5955454" y="4711797"/>
            <a:ext cx="2432425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/>
              <a:t>Historia de </a:t>
            </a:r>
            <a:r>
              <a:rPr lang="en-US" sz="2100" dirty="0" err="1"/>
              <a:t>Futuro</a:t>
            </a:r>
            <a:endParaRPr sz="2100" dirty="0"/>
          </a:p>
        </p:txBody>
      </p:sp>
      <p:sp>
        <p:nvSpPr>
          <p:cNvPr id="157" name="Line"/>
          <p:cNvSpPr/>
          <p:nvPr/>
        </p:nvSpPr>
        <p:spPr>
          <a:xfrm>
            <a:off x="4410076" y="2486026"/>
            <a:ext cx="71441" cy="253607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sp>
        <p:nvSpPr>
          <p:cNvPr id="158" name="Line"/>
          <p:cNvSpPr/>
          <p:nvPr/>
        </p:nvSpPr>
        <p:spPr>
          <a:xfrm flipH="1">
            <a:off x="4856560" y="2502693"/>
            <a:ext cx="94061" cy="228604"/>
          </a:xfrm>
          <a:prstGeom prst="line">
            <a:avLst/>
          </a:prstGeom>
          <a:ln w="63500">
            <a:solidFill>
              <a:srgbClr val="0033CC"/>
            </a:solidFill>
            <a:miter/>
          </a:ln>
        </p:spPr>
        <p:txBody>
          <a:bodyPr lIns="34289" tIns="34289" rIns="34289" bIns="34289"/>
          <a:lstStyle/>
          <a:p>
            <a:pPr defTabSz="685800">
              <a:defRPr sz="36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sz="1350"/>
          </a:p>
        </p:txBody>
      </p:sp>
      <p:grpSp>
        <p:nvGrpSpPr>
          <p:cNvPr id="167" name="Group"/>
          <p:cNvGrpSpPr/>
          <p:nvPr/>
        </p:nvGrpSpPr>
        <p:grpSpPr>
          <a:xfrm>
            <a:off x="3844530" y="2769386"/>
            <a:ext cx="529988" cy="727039"/>
            <a:chOff x="-3" y="-5"/>
            <a:chExt cx="1413299" cy="1938767"/>
          </a:xfrm>
        </p:grpSpPr>
        <p:grpSp>
          <p:nvGrpSpPr>
            <p:cNvPr id="162" name="Group"/>
            <p:cNvGrpSpPr/>
            <p:nvPr/>
          </p:nvGrpSpPr>
          <p:grpSpPr>
            <a:xfrm>
              <a:off x="434552" y="-6"/>
              <a:ext cx="978745" cy="1046671"/>
              <a:chOff x="0" y="-3"/>
              <a:chExt cx="978744" cy="1046669"/>
            </a:xfrm>
          </p:grpSpPr>
          <p:sp>
            <p:nvSpPr>
              <p:cNvPr id="159" name="Shape"/>
              <p:cNvSpPr/>
              <p:nvPr/>
            </p:nvSpPr>
            <p:spPr>
              <a:xfrm rot="7245575">
                <a:off x="71163" y="202746"/>
                <a:ext cx="836417" cy="641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0" name="Shape"/>
              <p:cNvSpPr/>
              <p:nvPr/>
            </p:nvSpPr>
            <p:spPr>
              <a:xfrm rot="7245575">
                <a:off x="225865" y="474855"/>
                <a:ext cx="836420" cy="281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1" name="Line"/>
              <p:cNvSpPr/>
              <p:nvPr/>
            </p:nvSpPr>
            <p:spPr>
              <a:xfrm rot="7245575">
                <a:off x="718923" y="194534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166" name="Group"/>
            <p:cNvGrpSpPr/>
            <p:nvPr/>
          </p:nvGrpSpPr>
          <p:grpSpPr>
            <a:xfrm>
              <a:off x="-4" y="894495"/>
              <a:ext cx="971504" cy="1044268"/>
              <a:chOff x="-1" y="-3"/>
              <a:chExt cx="971502" cy="1044267"/>
            </a:xfrm>
          </p:grpSpPr>
          <p:sp>
            <p:nvSpPr>
              <p:cNvPr id="163" name="Shape"/>
              <p:cNvSpPr/>
              <p:nvPr/>
            </p:nvSpPr>
            <p:spPr>
              <a:xfrm rot="17983250">
                <a:off x="67540" y="201545"/>
                <a:ext cx="836423" cy="641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28"/>
                      <a:pt x="0" y="6764"/>
                    </a:cubicBezTo>
                    <a:lnTo>
                      <a:pt x="0" y="12175"/>
                    </a:lnTo>
                    <a:cubicBezTo>
                      <a:pt x="0" y="15610"/>
                      <a:pt x="8219" y="18499"/>
                      <a:pt x="19113" y="18894"/>
                    </a:cubicBezTo>
                    <a:lnTo>
                      <a:pt x="19113" y="21600"/>
                    </a:lnTo>
                    <a:lnTo>
                      <a:pt x="21600" y="16234"/>
                    </a:lnTo>
                    <a:lnTo>
                      <a:pt x="19113" y="10777"/>
                    </a:lnTo>
                    <a:lnTo>
                      <a:pt x="19113" y="13483"/>
                    </a:lnTo>
                    <a:cubicBezTo>
                      <a:pt x="11473" y="13206"/>
                      <a:pt x="4880" y="11677"/>
                      <a:pt x="1803" y="9470"/>
                    </a:cubicBezTo>
                    <a:cubicBezTo>
                      <a:pt x="5239" y="7005"/>
                      <a:pt x="13011" y="5411"/>
                      <a:pt x="21600" y="5411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4" name="Shape"/>
              <p:cNvSpPr/>
              <p:nvPr/>
            </p:nvSpPr>
            <p:spPr>
              <a:xfrm rot="17983250">
                <a:off x="-88811" y="292326"/>
                <a:ext cx="836421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65" name="Line"/>
              <p:cNvSpPr/>
              <p:nvPr/>
            </p:nvSpPr>
            <p:spPr>
              <a:xfrm rot="17983250">
                <a:off x="191635" y="77536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168" name="Oval"/>
          <p:cNvSpPr/>
          <p:nvPr/>
        </p:nvSpPr>
        <p:spPr>
          <a:xfrm>
            <a:off x="3643314" y="2400301"/>
            <a:ext cx="2028825" cy="1951437"/>
          </a:xfrm>
          <a:prstGeom prst="ellipse">
            <a:avLst/>
          </a:prstGeom>
          <a:ln w="762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grpSp>
        <p:nvGrpSpPr>
          <p:cNvPr id="174" name="Group"/>
          <p:cNvGrpSpPr/>
          <p:nvPr/>
        </p:nvGrpSpPr>
        <p:grpSpPr>
          <a:xfrm>
            <a:off x="4424364" y="2334812"/>
            <a:ext cx="446495" cy="939413"/>
            <a:chOff x="0" y="-1"/>
            <a:chExt cx="1190651" cy="2505099"/>
          </a:xfrm>
        </p:grpSpPr>
        <p:sp>
          <p:nvSpPr>
            <p:cNvPr id="169" name="Oval"/>
            <p:cNvSpPr/>
            <p:nvPr/>
          </p:nvSpPr>
          <p:spPr>
            <a:xfrm>
              <a:off x="307259" y="-2"/>
              <a:ext cx="729757" cy="764273"/>
            </a:xfrm>
            <a:prstGeom prst="ellipse">
              <a:avLst/>
            </a:prstGeom>
            <a:solidFill>
              <a:srgbClr val="E7E6E6"/>
            </a:solidFill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170" name="Line"/>
            <p:cNvSpPr/>
            <p:nvPr/>
          </p:nvSpPr>
          <p:spPr>
            <a:xfrm flipH="1">
              <a:off x="655472" y="827950"/>
              <a:ext cx="9" cy="1040251"/>
            </a:xfrm>
            <a:prstGeom prst="line">
              <a:avLst/>
            </a:prstGeom>
            <a:noFill/>
            <a:ln w="762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1350"/>
            </a:p>
          </p:txBody>
        </p:sp>
        <p:grpSp>
          <p:nvGrpSpPr>
            <p:cNvPr id="173" name="Group"/>
            <p:cNvGrpSpPr/>
            <p:nvPr/>
          </p:nvGrpSpPr>
          <p:grpSpPr>
            <a:xfrm>
              <a:off x="0" y="1719587"/>
              <a:ext cx="1190653" cy="785511"/>
              <a:chOff x="0" y="-1"/>
              <a:chExt cx="1190651" cy="785509"/>
            </a:xfrm>
          </p:grpSpPr>
          <p:sp>
            <p:nvSpPr>
              <p:cNvPr id="171" name="Line"/>
              <p:cNvSpPr/>
              <p:nvPr/>
            </p:nvSpPr>
            <p:spPr>
              <a:xfrm flipH="1">
                <a:off x="0" y="-2"/>
                <a:ext cx="631371" cy="785511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  <p:sp>
            <p:nvSpPr>
              <p:cNvPr id="172" name="Line"/>
              <p:cNvSpPr/>
              <p:nvPr/>
            </p:nvSpPr>
            <p:spPr>
              <a:xfrm>
                <a:off x="629742" y="41622"/>
                <a:ext cx="560911" cy="742817"/>
              </a:xfrm>
              <a:prstGeom prst="line">
                <a:avLst/>
              </a:prstGeom>
              <a:noFill/>
              <a:ln w="63500" cap="flat">
                <a:solidFill>
                  <a:srgbClr val="0033CC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685800">
                  <a:defRPr sz="36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1350"/>
              </a:p>
            </p:txBody>
          </p:sp>
        </p:grpSp>
      </p:grpSp>
      <p:sp>
        <p:nvSpPr>
          <p:cNvPr id="175" name="Concrete"/>
          <p:cNvSpPr txBox="1"/>
          <p:nvPr/>
        </p:nvSpPr>
        <p:spPr>
          <a:xfrm>
            <a:off x="4117735" y="3945067"/>
            <a:ext cx="1203183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1828800">
              <a:defRPr sz="4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Shape"/>
          <p:cNvSpPr/>
          <p:nvPr/>
        </p:nvSpPr>
        <p:spPr>
          <a:xfrm rot="7162467">
            <a:off x="4474754" y="2607759"/>
            <a:ext cx="153310" cy="18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9" h="20612" extrusionOk="0">
                <a:moveTo>
                  <a:pt x="20639" y="17491"/>
                </a:moveTo>
                <a:cubicBezTo>
                  <a:pt x="16764" y="20907"/>
                  <a:pt x="10664" y="21600"/>
                  <a:pt x="5886" y="19168"/>
                </a:cubicBezTo>
                <a:cubicBezTo>
                  <a:pt x="1280" y="16824"/>
                  <a:pt x="-961" y="12150"/>
                  <a:pt x="390" y="7707"/>
                </a:cubicBezTo>
                <a:cubicBezTo>
                  <a:pt x="1769" y="3168"/>
                  <a:pt x="6551" y="0"/>
                  <a:pt x="12022" y="0"/>
                </a:cubicBezTo>
                <a:lnTo>
                  <a:pt x="20639" y="1749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sp>
        <p:nvSpPr>
          <p:cNvPr id="177" name="Shape"/>
          <p:cNvSpPr/>
          <p:nvPr/>
        </p:nvSpPr>
        <p:spPr>
          <a:xfrm rot="7162467">
            <a:off x="4723473" y="2602285"/>
            <a:ext cx="130111" cy="169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3" h="20491" extrusionOk="0">
                <a:moveTo>
                  <a:pt x="20763" y="17041"/>
                </a:moveTo>
                <a:cubicBezTo>
                  <a:pt x="16861" y="20839"/>
                  <a:pt x="10323" y="21600"/>
                  <a:pt x="5394" y="18830"/>
                </a:cubicBezTo>
                <a:cubicBezTo>
                  <a:pt x="1193" y="16469"/>
                  <a:pt x="-837" y="12086"/>
                  <a:pt x="322" y="7878"/>
                </a:cubicBezTo>
                <a:cubicBezTo>
                  <a:pt x="1593" y="3260"/>
                  <a:pt x="6374" y="0"/>
                  <a:pt x="11876" y="0"/>
                </a:cubicBezTo>
                <a:lnTo>
                  <a:pt x="20763" y="17041"/>
                </a:lnTo>
                <a:close/>
              </a:path>
            </a:pathLst>
          </a:custGeom>
          <a:solidFill>
            <a:srgbClr val="0033CC"/>
          </a:solidFill>
          <a:ln w="25400">
            <a:solidFill>
              <a:srgbClr val="0033CC"/>
            </a:solidFill>
            <a:miter/>
          </a:ln>
        </p:spPr>
        <p:txBody>
          <a:bodyPr lIns="34289" tIns="34289" rIns="34289" bIns="34289" anchor="ctr"/>
          <a:lstStyle/>
          <a:p>
            <a:pPr defTabSz="685800">
              <a:defRPr sz="3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1350"/>
          </a:p>
        </p:txBody>
      </p:sp>
      <p:grpSp>
        <p:nvGrpSpPr>
          <p:cNvPr id="184" name="Group"/>
          <p:cNvGrpSpPr/>
          <p:nvPr/>
        </p:nvGrpSpPr>
        <p:grpSpPr>
          <a:xfrm>
            <a:off x="5042855" y="1425071"/>
            <a:ext cx="3037536" cy="1161040"/>
            <a:chOff x="0" y="-53"/>
            <a:chExt cx="8100094" cy="3096103"/>
          </a:xfrm>
        </p:grpSpPr>
        <p:sp>
          <p:nvSpPr>
            <p:cNvPr id="178" name="Shape"/>
            <p:cNvSpPr/>
            <p:nvPr/>
          </p:nvSpPr>
          <p:spPr>
            <a:xfrm>
              <a:off x="1372696" y="-53"/>
              <a:ext cx="6727398" cy="299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0623" extrusionOk="0">
                  <a:moveTo>
                    <a:pt x="1919" y="6857"/>
                  </a:moveTo>
                  <a:cubicBezTo>
                    <a:pt x="744" y="7018"/>
                    <a:pt x="-110" y="8412"/>
                    <a:pt x="11" y="9971"/>
                  </a:cubicBezTo>
                  <a:cubicBezTo>
                    <a:pt x="81" y="10871"/>
                    <a:pt x="470" y="11672"/>
                    <a:pt x="1058" y="12130"/>
                  </a:cubicBezTo>
                  <a:lnTo>
                    <a:pt x="1047" y="12097"/>
                  </a:lnTo>
                  <a:cubicBezTo>
                    <a:pt x="237" y="13237"/>
                    <a:pt x="282" y="15025"/>
                    <a:pt x="1147" y="16091"/>
                  </a:cubicBezTo>
                  <a:cubicBezTo>
                    <a:pt x="1608" y="16659"/>
                    <a:pt x="2236" y="16931"/>
                    <a:pt x="2864" y="16834"/>
                  </a:cubicBezTo>
                  <a:lnTo>
                    <a:pt x="2853" y="16853"/>
                  </a:lnTo>
                  <a:cubicBezTo>
                    <a:pt x="3897" y="19265"/>
                    <a:pt x="6219" y="20100"/>
                    <a:pt x="8040" y="18718"/>
                  </a:cubicBezTo>
                  <a:cubicBezTo>
                    <a:pt x="8063" y="18700"/>
                    <a:pt x="8086" y="18683"/>
                    <a:pt x="8108" y="18665"/>
                  </a:cubicBezTo>
                  <a:lnTo>
                    <a:pt x="8102" y="18668"/>
                  </a:lnTo>
                  <a:cubicBezTo>
                    <a:pt x="9122" y="20688"/>
                    <a:pt x="11186" y="21231"/>
                    <a:pt x="12712" y="19881"/>
                  </a:cubicBezTo>
                  <a:cubicBezTo>
                    <a:pt x="13352" y="19315"/>
                    <a:pt x="13823" y="18473"/>
                    <a:pt x="14046" y="17498"/>
                  </a:cubicBezTo>
                  <a:lnTo>
                    <a:pt x="14050" y="17522"/>
                  </a:lnTo>
                  <a:cubicBezTo>
                    <a:pt x="15384" y="18621"/>
                    <a:pt x="17141" y="18085"/>
                    <a:pt x="17974" y="16325"/>
                  </a:cubicBezTo>
                  <a:cubicBezTo>
                    <a:pt x="18256" y="15729"/>
                    <a:pt x="18406" y="15039"/>
                    <a:pt x="18406" y="14336"/>
                  </a:cubicBezTo>
                  <a:lnTo>
                    <a:pt x="18400" y="14357"/>
                  </a:lnTo>
                  <a:cubicBezTo>
                    <a:pt x="20223" y="14013"/>
                    <a:pt x="21490" y="11783"/>
                    <a:pt x="21229" y="9377"/>
                  </a:cubicBezTo>
                  <a:cubicBezTo>
                    <a:pt x="21148" y="8627"/>
                    <a:pt x="20922" y="7918"/>
                    <a:pt x="20573" y="7318"/>
                  </a:cubicBezTo>
                  <a:lnTo>
                    <a:pt x="20566" y="7316"/>
                  </a:lnTo>
                  <a:cubicBezTo>
                    <a:pt x="21137" y="5554"/>
                    <a:pt x="20520" y="3512"/>
                    <a:pt x="19188" y="2756"/>
                  </a:cubicBezTo>
                  <a:cubicBezTo>
                    <a:pt x="19076" y="2693"/>
                    <a:pt x="18961" y="2640"/>
                    <a:pt x="18843" y="2597"/>
                  </a:cubicBezTo>
                  <a:lnTo>
                    <a:pt x="18852" y="2591"/>
                  </a:lnTo>
                  <a:cubicBezTo>
                    <a:pt x="18618" y="879"/>
                    <a:pt x="17375" y="-258"/>
                    <a:pt x="16075" y="50"/>
                  </a:cubicBezTo>
                  <a:cubicBezTo>
                    <a:pt x="15529" y="180"/>
                    <a:pt x="15034" y="555"/>
                    <a:pt x="14675" y="1113"/>
                  </a:cubicBezTo>
                  <a:lnTo>
                    <a:pt x="14679" y="1117"/>
                  </a:lnTo>
                  <a:cubicBezTo>
                    <a:pt x="13960" y="-129"/>
                    <a:pt x="12611" y="-369"/>
                    <a:pt x="11668" y="582"/>
                  </a:cubicBezTo>
                  <a:cubicBezTo>
                    <a:pt x="11406" y="845"/>
                    <a:pt x="11194" y="1183"/>
                    <a:pt x="11048" y="1572"/>
                  </a:cubicBezTo>
                  <a:lnTo>
                    <a:pt x="11055" y="1618"/>
                  </a:lnTo>
                  <a:cubicBezTo>
                    <a:pt x="10022" y="274"/>
                    <a:pt x="8360" y="291"/>
                    <a:pt x="7343" y="1657"/>
                  </a:cubicBezTo>
                  <a:cubicBezTo>
                    <a:pt x="7165" y="1895"/>
                    <a:pt x="7014" y="2167"/>
                    <a:pt x="6895" y="2463"/>
                  </a:cubicBezTo>
                  <a:lnTo>
                    <a:pt x="6887" y="2485"/>
                  </a:lnTo>
                  <a:cubicBezTo>
                    <a:pt x="5303" y="1260"/>
                    <a:pt x="3266" y="1962"/>
                    <a:pt x="2338" y="4053"/>
                  </a:cubicBezTo>
                  <a:cubicBezTo>
                    <a:pt x="1962" y="4900"/>
                    <a:pt x="1812" y="5889"/>
                    <a:pt x="1913" y="6862"/>
                  </a:cubicBezTo>
                  <a:close/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79" name="Oval"/>
            <p:cNvSpPr/>
            <p:nvPr/>
          </p:nvSpPr>
          <p:spPr>
            <a:xfrm>
              <a:off x="965566" y="2317167"/>
              <a:ext cx="1121321" cy="49849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0" name="Oval"/>
            <p:cNvSpPr/>
            <p:nvPr/>
          </p:nvSpPr>
          <p:spPr>
            <a:xfrm>
              <a:off x="333276" y="2673439"/>
              <a:ext cx="747553" cy="33233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1" name="Oval"/>
            <p:cNvSpPr/>
            <p:nvPr/>
          </p:nvSpPr>
          <p:spPr>
            <a:xfrm>
              <a:off x="0" y="2929877"/>
              <a:ext cx="373785" cy="166173"/>
            </a:xfrm>
            <a:prstGeom prst="ellipse">
              <a:avLst/>
            </a:pr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2" name="Shape"/>
            <p:cNvSpPr/>
            <p:nvPr/>
          </p:nvSpPr>
          <p:spPr>
            <a:xfrm>
              <a:off x="1708006" y="161588"/>
              <a:ext cx="6171723" cy="254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cubicBezTo>
                    <a:pt x="417" y="13915"/>
                    <a:pt x="899" y="14078"/>
                    <a:pt x="1381" y="14023"/>
                  </a:cubicBezTo>
                  <a:moveTo>
                    <a:pt x="2000" y="19344"/>
                  </a:moveTo>
                  <a:cubicBezTo>
                    <a:pt x="2207" y="19308"/>
                    <a:pt x="2410" y="19233"/>
                    <a:pt x="2604" y="19120"/>
                  </a:cubicBezTo>
                  <a:moveTo>
                    <a:pt x="7435" y="20578"/>
                  </a:moveTo>
                  <a:cubicBezTo>
                    <a:pt x="7532" y="20937"/>
                    <a:pt x="7654" y="21279"/>
                    <a:pt x="7799" y="21600"/>
                  </a:cubicBezTo>
                  <a:moveTo>
                    <a:pt x="14381" y="20160"/>
                  </a:moveTo>
                  <a:cubicBezTo>
                    <a:pt x="14456" y="19795"/>
                    <a:pt x="14505" y="19419"/>
                    <a:pt x="14527" y="19039"/>
                  </a:cubicBezTo>
                  <a:moveTo>
                    <a:pt x="19208" y="16270"/>
                  </a:moveTo>
                  <a:cubicBezTo>
                    <a:pt x="19208" y="14502"/>
                    <a:pt x="18520" y="12889"/>
                    <a:pt x="17436" y="12115"/>
                  </a:cubicBezTo>
                  <a:moveTo>
                    <a:pt x="20811" y="9204"/>
                  </a:moveTo>
                  <a:cubicBezTo>
                    <a:pt x="21153" y="8777"/>
                    <a:pt x="21423" y="8239"/>
                    <a:pt x="21600" y="7632"/>
                  </a:cubicBezTo>
                  <a:moveTo>
                    <a:pt x="19744" y="2561"/>
                  </a:moveTo>
                  <a:cubicBezTo>
                    <a:pt x="19747" y="2312"/>
                    <a:pt x="19733" y="2063"/>
                    <a:pt x="19702" y="1818"/>
                  </a:cubicBezTo>
                  <a:moveTo>
                    <a:pt x="15078" y="0"/>
                  </a:moveTo>
                  <a:cubicBezTo>
                    <a:pt x="14912" y="285"/>
                    <a:pt x="14776" y="604"/>
                    <a:pt x="14673" y="947"/>
                  </a:cubicBezTo>
                  <a:moveTo>
                    <a:pt x="11061" y="564"/>
                  </a:moveTo>
                  <a:cubicBezTo>
                    <a:pt x="10973" y="823"/>
                    <a:pt x="10907" y="1098"/>
                    <a:pt x="10865" y="1381"/>
                  </a:cubicBezTo>
                  <a:moveTo>
                    <a:pt x="7163" y="2480"/>
                  </a:moveTo>
                  <a:cubicBezTo>
                    <a:pt x="6949" y="2175"/>
                    <a:pt x="6711" y="1909"/>
                    <a:pt x="6454" y="1688"/>
                  </a:cubicBezTo>
                  <a:moveTo>
                    <a:pt x="946" y="7074"/>
                  </a:moveTo>
                  <a:cubicBezTo>
                    <a:pt x="973" y="7356"/>
                    <a:pt x="1014" y="7635"/>
                    <a:pt x="1070" y="7907"/>
                  </a:cubicBezTo>
                </a:path>
              </a:pathLst>
            </a:custGeom>
            <a:noFill/>
            <a:ln w="50800" cap="flat">
              <a:solidFill>
                <a:srgbClr val="0033CC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685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900"/>
            </a:p>
          </p:txBody>
        </p:sp>
        <p:sp>
          <p:nvSpPr>
            <p:cNvPr id="183" name="Text"/>
            <p:cNvSpPr txBox="1"/>
            <p:nvPr/>
          </p:nvSpPr>
          <p:spPr>
            <a:xfrm>
              <a:off x="2300541" y="1149356"/>
              <a:ext cx="4394900" cy="553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1828800"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900"/>
                <a:t> </a:t>
              </a:r>
            </a:p>
          </p:txBody>
        </p:sp>
      </p:grpSp>
      <p:sp>
        <p:nvSpPr>
          <p:cNvPr id="185" name="Abstract"/>
          <p:cNvSpPr txBox="1"/>
          <p:nvPr/>
        </p:nvSpPr>
        <p:spPr>
          <a:xfrm>
            <a:off x="6263878" y="1679973"/>
            <a:ext cx="1182294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1828800">
              <a:defRPr sz="56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 err="1"/>
              <a:t>Resumen</a:t>
            </a:r>
            <a:endParaRPr sz="2100" dirty="0"/>
          </a:p>
        </p:txBody>
      </p:sp>
      <p:sp>
        <p:nvSpPr>
          <p:cNvPr id="186" name="Arrow"/>
          <p:cNvSpPr/>
          <p:nvPr/>
        </p:nvSpPr>
        <p:spPr>
          <a:xfrm>
            <a:off x="7427119" y="3102769"/>
            <a:ext cx="375048" cy="167880"/>
          </a:xfrm>
          <a:prstGeom prst="leftArrow">
            <a:avLst>
              <a:gd name="adj1" fmla="val 50000"/>
              <a:gd name="adj2" fmla="val 49759"/>
            </a:avLst>
          </a:prstGeom>
          <a:solidFill>
            <a:srgbClr val="0033CC"/>
          </a:solidFill>
          <a:ln w="25400">
            <a:solidFill>
              <a:srgbClr val="41719C"/>
            </a:solidFill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7" name="Triangle"/>
          <p:cNvSpPr/>
          <p:nvPr/>
        </p:nvSpPr>
        <p:spPr>
          <a:xfrm>
            <a:off x="3594497" y="3263501"/>
            <a:ext cx="146450" cy="233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8" name="Triangle"/>
          <p:cNvSpPr/>
          <p:nvPr/>
        </p:nvSpPr>
        <p:spPr>
          <a:xfrm rot="16200000">
            <a:off x="4510088" y="4267200"/>
            <a:ext cx="172645" cy="20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89" name="Triangle"/>
          <p:cNvSpPr/>
          <p:nvPr/>
        </p:nvSpPr>
        <p:spPr>
          <a:xfrm rot="10800000">
            <a:off x="5592366" y="3318272"/>
            <a:ext cx="201220" cy="232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C000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90" name="Procedural Steps…"/>
          <p:cNvSpPr txBox="1"/>
          <p:nvPr/>
        </p:nvSpPr>
        <p:spPr>
          <a:xfrm>
            <a:off x="6124575" y="3380185"/>
            <a:ext cx="2108601" cy="96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 </a:t>
            </a:r>
            <a:r>
              <a:rPr lang="en-US" dirty="0"/>
              <a:t>Pasos del </a:t>
            </a:r>
            <a:r>
              <a:rPr lang="en-US" dirty="0" err="1"/>
              <a:t>Proceso</a:t>
            </a:r>
            <a:r>
              <a:rPr dirty="0"/>
              <a:t> 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  <a:p>
            <a:pPr defTabSz="685800">
              <a:buSzPct val="100000"/>
              <a:buAutoNum type="arabicPeriod"/>
              <a:defRPr sz="3600">
                <a:solidFill>
                  <a:srgbClr val="00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350" dirty="0"/>
              <a:t>_________</a:t>
            </a:r>
          </a:p>
        </p:txBody>
      </p:sp>
      <p:sp>
        <p:nvSpPr>
          <p:cNvPr id="191" name="Abstract:…"/>
          <p:cNvSpPr txBox="1"/>
          <p:nvPr/>
        </p:nvSpPr>
        <p:spPr>
          <a:xfrm>
            <a:off x="2213632" y="3828051"/>
            <a:ext cx="1689501" cy="214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4000" u="sng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Aislarnos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ignorar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Piensa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Planes</a:t>
            </a:r>
            <a:r>
              <a:rPr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 sz="400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Apoyo</a:t>
            </a:r>
            <a:endParaRPr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3" name="Table"/>
          <p:cNvGraphicFramePr/>
          <p:nvPr>
            <p:extLst>
              <p:ext uri="{D42A27DB-BD31-4B8C-83A1-F6EECF244321}">
                <p14:modId xmlns:p14="http://schemas.microsoft.com/office/powerpoint/2010/main" val="3868494863"/>
              </p:ext>
            </p:extLst>
          </p:nvPr>
        </p:nvGraphicFramePr>
        <p:xfrm>
          <a:off x="6248399" y="2625326"/>
          <a:ext cx="1439470" cy="32504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761">
                  <a:extLst>
                    <a:ext uri="{9D8B030D-6E8A-4147-A177-3AD203B41FA5}">
                      <a16:colId xmlns:a16="http://schemas.microsoft.com/office/drawing/2014/main" val="1250664123"/>
                    </a:ext>
                  </a:extLst>
                </a:gridCol>
              </a:tblGrid>
              <a:tr h="325044">
                <a:tc>
                  <a:txBody>
                    <a:bodyPr/>
                    <a:lstStyle/>
                    <a:p>
                      <a:pPr marL="76200" indent="-76200"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defTabSz="1828800"/>
                      <a:r>
                        <a:rPr lang="en-US" sz="1500" dirty="0">
                          <a:solidFill>
                            <a:srgbClr val="0033CC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endParaRPr sz="1500" dirty="0">
                        <a:solidFill>
                          <a:srgbClr val="0033CC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0" marR="0" marT="0" marB="0" anchor="ctr" horzOverflow="overflow">
                    <a:lnL w="38100">
                      <a:solidFill>
                        <a:srgbClr val="0033CC"/>
                      </a:solidFill>
                    </a:lnL>
                    <a:lnR w="38100">
                      <a:solidFill>
                        <a:srgbClr val="0033CC"/>
                      </a:solidFill>
                    </a:lnR>
                    <a:lnT w="38100">
                      <a:solidFill>
                        <a:srgbClr val="0033CC"/>
                      </a:solidFill>
                    </a:lnT>
                    <a:lnB w="38100">
                      <a:solidFill>
                        <a:srgbClr val="0033CC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2" name="Group"/>
          <p:cNvGrpSpPr/>
          <p:nvPr/>
        </p:nvGrpSpPr>
        <p:grpSpPr>
          <a:xfrm>
            <a:off x="4522803" y="3325737"/>
            <a:ext cx="264647" cy="688986"/>
            <a:chOff x="-3" y="-4"/>
            <a:chExt cx="705723" cy="1837293"/>
          </a:xfrm>
        </p:grpSpPr>
        <p:grpSp>
          <p:nvGrpSpPr>
            <p:cNvPr id="197" name="Group"/>
            <p:cNvGrpSpPr/>
            <p:nvPr/>
          </p:nvGrpSpPr>
          <p:grpSpPr>
            <a:xfrm>
              <a:off x="-4" y="-5"/>
              <a:ext cx="656390" cy="849801"/>
              <a:chOff x="-1" y="-2"/>
              <a:chExt cx="656389" cy="849800"/>
            </a:xfrm>
          </p:grpSpPr>
          <p:sp>
            <p:nvSpPr>
              <p:cNvPr id="194" name="Shape"/>
              <p:cNvSpPr/>
              <p:nvPr/>
            </p:nvSpPr>
            <p:spPr>
              <a:xfrm rot="5473008">
                <a:off x="-90020" y="105511"/>
                <a:ext cx="836426" cy="638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5" name="Shape"/>
              <p:cNvSpPr/>
              <p:nvPr/>
            </p:nvSpPr>
            <p:spPr>
              <a:xfrm rot="5473008">
                <a:off x="88772" y="288141"/>
                <a:ext cx="83642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6" name="Line"/>
              <p:cNvSpPr/>
              <p:nvPr/>
            </p:nvSpPr>
            <p:spPr>
              <a:xfrm rot="5473008">
                <a:off x="379838" y="3193"/>
                <a:ext cx="69834" cy="80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01" name="Group"/>
            <p:cNvGrpSpPr/>
            <p:nvPr/>
          </p:nvGrpSpPr>
          <p:grpSpPr>
            <a:xfrm>
              <a:off x="64357" y="998876"/>
              <a:ext cx="641363" cy="838413"/>
              <a:chOff x="-2" y="-2"/>
              <a:chExt cx="641361" cy="838411"/>
            </a:xfrm>
          </p:grpSpPr>
          <p:sp>
            <p:nvSpPr>
              <p:cNvPr id="198" name="Shape"/>
              <p:cNvSpPr/>
              <p:nvPr/>
            </p:nvSpPr>
            <p:spPr>
              <a:xfrm rot="16210681">
                <a:off x="-97537" y="99820"/>
                <a:ext cx="836432" cy="638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199" name="Shape"/>
              <p:cNvSpPr/>
              <p:nvPr/>
            </p:nvSpPr>
            <p:spPr>
              <a:xfrm rot="16210681">
                <a:off x="-276367" y="278094"/>
                <a:ext cx="836434" cy="281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0" name="Line"/>
              <p:cNvSpPr/>
              <p:nvPr/>
            </p:nvSpPr>
            <p:spPr>
              <a:xfrm rot="16210681">
                <a:off x="206130" y="762096"/>
                <a:ext cx="69839" cy="80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grpSp>
        <p:nvGrpSpPr>
          <p:cNvPr id="211" name="Group"/>
          <p:cNvGrpSpPr/>
          <p:nvPr/>
        </p:nvGrpSpPr>
        <p:grpSpPr>
          <a:xfrm>
            <a:off x="4948827" y="2855738"/>
            <a:ext cx="589440" cy="694423"/>
            <a:chOff x="-2" y="-6"/>
            <a:chExt cx="1571837" cy="1851794"/>
          </a:xfrm>
        </p:grpSpPr>
        <p:grpSp>
          <p:nvGrpSpPr>
            <p:cNvPr id="206" name="Group"/>
            <p:cNvGrpSpPr/>
            <p:nvPr/>
          </p:nvGrpSpPr>
          <p:grpSpPr>
            <a:xfrm>
              <a:off x="-3" y="-7"/>
              <a:ext cx="982366" cy="1047117"/>
              <a:chOff x="0" y="-4"/>
              <a:chExt cx="982364" cy="1047115"/>
            </a:xfrm>
          </p:grpSpPr>
          <p:sp>
            <p:nvSpPr>
              <p:cNvPr id="203" name="Shape"/>
              <p:cNvSpPr/>
              <p:nvPr/>
            </p:nvSpPr>
            <p:spPr>
              <a:xfrm rot="3503608">
                <a:off x="72971" y="204173"/>
                <a:ext cx="836422" cy="638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4" name="Shape"/>
              <p:cNvSpPr/>
              <p:nvPr/>
            </p:nvSpPr>
            <p:spPr>
              <a:xfrm rot="3503608">
                <a:off x="225274" y="289282"/>
                <a:ext cx="836420" cy="281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5" name="Line"/>
              <p:cNvSpPr/>
              <p:nvPr/>
            </p:nvSpPr>
            <p:spPr>
              <a:xfrm rot="3503608">
                <a:off x="322190" y="115850"/>
                <a:ext cx="69835" cy="8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  <p:grpSp>
          <p:nvGrpSpPr>
            <p:cNvPr id="210" name="Group"/>
            <p:cNvGrpSpPr/>
            <p:nvPr/>
          </p:nvGrpSpPr>
          <p:grpSpPr>
            <a:xfrm>
              <a:off x="582788" y="802930"/>
              <a:ext cx="989048" cy="1048859"/>
              <a:chOff x="-1" y="-2"/>
              <a:chExt cx="989046" cy="1048857"/>
            </a:xfrm>
          </p:grpSpPr>
          <p:sp>
            <p:nvSpPr>
              <p:cNvPr id="207" name="Shape"/>
              <p:cNvSpPr/>
              <p:nvPr/>
            </p:nvSpPr>
            <p:spPr>
              <a:xfrm rot="14241281">
                <a:off x="76311" y="205050"/>
                <a:ext cx="836425" cy="6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3040"/>
                      <a:pt x="0" y="6790"/>
                    </a:cubicBezTo>
                    <a:lnTo>
                      <a:pt x="0" y="12221"/>
                    </a:lnTo>
                    <a:cubicBezTo>
                      <a:pt x="0" y="15468"/>
                      <a:pt x="7311" y="18260"/>
                      <a:pt x="17446" y="18884"/>
                    </a:cubicBezTo>
                    <a:lnTo>
                      <a:pt x="17446" y="21600"/>
                    </a:lnTo>
                    <a:lnTo>
                      <a:pt x="21600" y="16295"/>
                    </a:lnTo>
                    <a:lnTo>
                      <a:pt x="17446" y="10737"/>
                    </a:lnTo>
                    <a:lnTo>
                      <a:pt x="17446" y="13452"/>
                    </a:lnTo>
                    <a:cubicBezTo>
                      <a:pt x="10487" y="13024"/>
                      <a:pt x="4640" y="11549"/>
                      <a:pt x="1803" y="9505"/>
                    </a:cubicBezTo>
                    <a:cubicBezTo>
                      <a:pt x="5239" y="7031"/>
                      <a:pt x="13011" y="5432"/>
                      <a:pt x="21600" y="5432"/>
                    </a:cubicBezTo>
                    <a:close/>
                  </a:path>
                </a:pathLst>
              </a:custGeom>
              <a:solidFill>
                <a:srgbClr val="C00000"/>
              </a:solidFill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8" name="Shape"/>
              <p:cNvSpPr/>
              <p:nvPr/>
            </p:nvSpPr>
            <p:spPr>
              <a:xfrm rot="14241281">
                <a:off x="-74268" y="480343"/>
                <a:ext cx="836423" cy="281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9671" y="0"/>
                      <a:pt x="0" y="6908"/>
                      <a:pt x="0" y="15429"/>
                    </a:cubicBezTo>
                    <a:cubicBezTo>
                      <a:pt x="0" y="17552"/>
                      <a:pt x="614" y="19653"/>
                      <a:pt x="1803" y="21600"/>
                    </a:cubicBezTo>
                    <a:cubicBezTo>
                      <a:pt x="5239" y="15977"/>
                      <a:pt x="13011" y="12343"/>
                      <a:pt x="21600" y="12343"/>
                    </a:cubicBezTo>
                    <a:close/>
                  </a:path>
                </a:pathLst>
              </a:custGeom>
              <a:solidFill>
                <a:srgbClr val="9A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  <p:sp>
            <p:nvSpPr>
              <p:cNvPr id="209" name="Line"/>
              <p:cNvSpPr/>
              <p:nvPr/>
            </p:nvSpPr>
            <p:spPr>
              <a:xfrm rot="14241281">
                <a:off x="600322" y="849326"/>
                <a:ext cx="69835" cy="80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7434"/>
                      <a:pt x="7353" y="14787"/>
                      <a:pt x="21600" y="21600"/>
                    </a:cubicBezTo>
                  </a:path>
                </a:pathLst>
              </a:custGeom>
              <a:noFill/>
              <a:ln w="25400" cap="flat">
                <a:solidFill>
                  <a:srgbClr val="C00000"/>
                </a:solidFill>
                <a:prstDash val="solid"/>
                <a:round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68580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sz="1350"/>
              </a:p>
            </p:txBody>
          </p:sp>
        </p:grpSp>
      </p:grpSp>
      <p:sp>
        <p:nvSpPr>
          <p:cNvPr id="59" name="Shape 457">
            <a:extLst>
              <a:ext uri="{FF2B5EF4-FFF2-40B4-BE49-F238E27FC236}">
                <a16:creationId xmlns:a16="http://schemas.microsoft.com/office/drawing/2014/main" id="{FA767A0C-16C4-4D03-932D-A183770C3BF0}"/>
              </a:ext>
            </a:extLst>
          </p:cNvPr>
          <p:cNvSpPr txBox="1">
            <a:spLocks/>
          </p:cNvSpPr>
          <p:nvPr/>
        </p:nvSpPr>
        <p:spPr>
          <a:xfrm>
            <a:off x="0" y="-10908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Modelo Mental de la Teoría de Cambio</a:t>
            </a:r>
            <a:endParaRPr lang="en-US" sz="2400" b="1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FCC6F6-F039-4902-B6A8-6675A1737221}"/>
              </a:ext>
            </a:extLst>
          </p:cNvPr>
          <p:cNvCxnSpPr>
            <a:cxnSpLocks/>
          </p:cNvCxnSpPr>
          <p:nvPr/>
        </p:nvCxnSpPr>
        <p:spPr>
          <a:xfrm>
            <a:off x="0" y="56245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2" name="image15.png" descr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95" y="926307"/>
            <a:ext cx="4758929" cy="4438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863325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 advAuto="0"/>
      <p:bldP spid="156" grpId="0" animBg="1" advAuto="0"/>
      <p:bldP spid="157" grpId="0" animBg="1" advAuto="0"/>
      <p:bldP spid="158" grpId="0" animBg="1" advAuto="0"/>
      <p:bldP spid="167" grpId="0" animBg="1" advAuto="0"/>
      <p:bldP spid="175" grpId="0" animBg="1" advAuto="0"/>
      <p:bldP spid="176" grpId="0" animBg="1" advAuto="0"/>
      <p:bldP spid="177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3" grpId="0" animBg="1" advAuto="0"/>
      <p:bldP spid="202" grpId="0" animBg="1" advAuto="0"/>
      <p:bldP spid="211" grpId="0" animBg="1" advAuto="0"/>
      <p:bldP spid="192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4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301675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MÓDULO 3: La brecha entre la clase pudiente y quienes viven en situación de pobreza y la investigación sobre las causas de la pobreza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" name="image9.png" descr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48" y="1600201"/>
            <a:ext cx="5624504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47"/>
          <p:cNvSpPr txBox="1"/>
          <p:nvPr/>
        </p:nvSpPr>
        <p:spPr>
          <a:xfrm>
            <a:off x="10872354" y="575683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41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29E582-EDBE-44B3-9F92-9F3052B4C098}"/>
              </a:ext>
            </a:extLst>
          </p:cNvPr>
          <p:cNvCxnSpPr>
            <a:cxnSpLocks/>
          </p:cNvCxnSpPr>
          <p:nvPr/>
        </p:nvCxnSpPr>
        <p:spPr>
          <a:xfrm>
            <a:off x="0" y="133663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72355" y="57530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44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El continuo de la investigación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2E65B7-4650-4EDB-AD1F-B30832947FF5}"/>
              </a:ext>
            </a:extLst>
          </p:cNvPr>
          <p:cNvGrpSpPr/>
          <p:nvPr/>
        </p:nvGrpSpPr>
        <p:grpSpPr>
          <a:xfrm>
            <a:off x="3858650" y="686284"/>
            <a:ext cx="4474700" cy="5550443"/>
            <a:chOff x="2334650" y="686283"/>
            <a:chExt cx="4474700" cy="55504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A02FFE-F534-4BBE-AF33-C4125D7DB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650" y="686283"/>
              <a:ext cx="4474700" cy="555044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E1CFE8-85B2-49BE-B0C6-4E67758E457C}"/>
                </a:ext>
              </a:extLst>
            </p:cNvPr>
            <p:cNvCxnSpPr>
              <a:cxnSpLocks/>
            </p:cNvCxnSpPr>
            <p:nvPr/>
          </p:nvCxnSpPr>
          <p:spPr>
            <a:xfrm>
              <a:off x="2388198" y="6236726"/>
              <a:ext cx="43799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49198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82745" y="5832761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46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258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Condados superiores e inferiores para los ingresos futuros de los niños de familias con bajos ingresos, los 100 condados más grandes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17258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1966A9-EE1E-48D4-BD95-9550DCD5C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39" y="1258825"/>
            <a:ext cx="5477790" cy="49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7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F56E0-0E1F-4A0B-86DA-D475E7CE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35" y="3286851"/>
            <a:ext cx="1786513" cy="1211492"/>
          </a:xfrm>
          <a:prstGeom prst="rect">
            <a:avLst/>
          </a:prstGeom>
        </p:spPr>
      </p:pic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1: 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Mi vida ahora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834" y="1526098"/>
            <a:ext cx="4912332" cy="4525964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317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70CEE8-D7B4-4537-A4FE-944B306506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60" y="4188076"/>
            <a:ext cx="1409754" cy="1276759"/>
          </a:xfrm>
          <a:prstGeom prst="rect">
            <a:avLst/>
          </a:prstGeom>
        </p:spPr>
      </p:pic>
      <p:sp>
        <p:nvSpPr>
          <p:cNvPr id="7" name="Shape 461">
            <a:extLst>
              <a:ext uri="{FF2B5EF4-FFF2-40B4-BE49-F238E27FC236}">
                <a16:creationId xmlns:a16="http://schemas.microsoft.com/office/drawing/2014/main" id="{BF1F35A4-263B-4F72-A40C-49B59D5A39EE}"/>
              </a:ext>
            </a:extLst>
          </p:cNvPr>
          <p:cNvSpPr txBox="1"/>
          <p:nvPr/>
        </p:nvSpPr>
        <p:spPr>
          <a:xfrm>
            <a:off x="10934700" y="5726268"/>
            <a:ext cx="104130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243C0F39-CE96-421E-9429-493CAA166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 err="1"/>
              <a:t>Actividad</a:t>
            </a:r>
            <a:r>
              <a:rPr lang="en-US" sz="3200" b="1" dirty="0"/>
              <a:t> </a:t>
            </a:r>
            <a:r>
              <a:rPr lang="en-US" sz="3200" b="1" dirty="0" err="1"/>
              <a:t>Grupal</a:t>
            </a:r>
            <a:r>
              <a:rPr lang="en-US" sz="3200" b="1" dirty="0"/>
              <a:t> </a:t>
            </a:r>
            <a:r>
              <a:rPr lang="en-US" sz="3200" b="1" dirty="0" err="1"/>
              <a:t>sobre</a:t>
            </a:r>
            <a:r>
              <a:rPr lang="en-US" sz="3200" b="1" dirty="0"/>
              <a:t> </a:t>
            </a:r>
            <a:r>
              <a:rPr lang="en-US" sz="3200" b="1" dirty="0" err="1"/>
              <a:t>Depredadores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CCE239-E143-4B0B-9038-D097EC838E72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CDDB9E-B1BF-476B-AD53-3D303DB6A11E}"/>
              </a:ext>
            </a:extLst>
          </p:cNvPr>
          <p:cNvSpPr/>
          <p:nvPr/>
        </p:nvSpPr>
        <p:spPr>
          <a:xfrm>
            <a:off x="2007079" y="1570334"/>
            <a:ext cx="8057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https://fs27.formsite.com/a34qO0/zwvvzmavmc/index.html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6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903527" y="577388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2126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Valor neto medio familiar según la raza, 2016*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62126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E1E595-9805-45BD-B76B-095399EBD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20" y="756098"/>
            <a:ext cx="7491961" cy="51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2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0577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Media Estadística de Mujeres Solteras por Raza/Grupo </a:t>
            </a:r>
            <a:b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Étnico y de Hombres Blancos Solteros, 2013*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-8626" y="94906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B68041-DD34-46B2-9A24-1B736B323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69" y="1054486"/>
            <a:ext cx="6932862" cy="4854449"/>
          </a:xfrm>
          <a:prstGeom prst="rect">
            <a:avLst/>
          </a:prstGeom>
        </p:spPr>
      </p:pic>
      <p:sp>
        <p:nvSpPr>
          <p:cNvPr id="378" name="Shape 461"/>
          <p:cNvSpPr txBox="1"/>
          <p:nvPr/>
        </p:nvSpPr>
        <p:spPr>
          <a:xfrm>
            <a:off x="10830791" y="572427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38837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30791" y="5798917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Crecimiento real de los ingresos familiares por </a:t>
            </a:r>
            <a:b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quintil y para el 5 % superior, 1947–1979</a:t>
            </a:r>
            <a:endParaRPr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0173DE8-AE60-4C79-9BD8-5B4C5E69E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29" y="1119223"/>
            <a:ext cx="6684570" cy="48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48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834853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Crecimiento real de los ingresos familiares por quintil </a:t>
            </a:r>
            <a:b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y para el 5 % superior y el 1 % superior, 1979–2014*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63EFC7B-4F23-490C-99B4-4209316E4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20" y="1075596"/>
            <a:ext cx="6287361" cy="51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56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93137" y="577388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Salario de los directores ejecutivos como múltiplo del </a:t>
            </a:r>
            <a:b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700" b="1" dirty="0">
                <a:latin typeface="Arial" panose="020B0604020202020204" pitchFamily="34" charset="0"/>
                <a:cs typeface="Arial" panose="020B0604020202020204" pitchFamily="34" charset="0"/>
              </a:rPr>
              <a:t>salario promedio de los trabajadores, 1960–2016*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33C8B7-0586-4576-9D98-AC5D22C18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62" y="1097416"/>
            <a:ext cx="6404476" cy="51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64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72354" y="566404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500" b="1" dirty="0">
                <a:latin typeface="Arial" panose="020B0604020202020204" pitchFamily="34" charset="0"/>
                <a:cs typeface="Arial" panose="020B0604020202020204" pitchFamily="34" charset="0"/>
              </a:rPr>
              <a:t>Multiplicador del salario de los directores ejecutivos en relación </a:t>
            </a:r>
            <a:br>
              <a:rPr lang="es-ES" sz="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500" b="1" dirty="0">
                <a:latin typeface="Arial" panose="020B0604020202020204" pitchFamily="34" charset="0"/>
                <a:cs typeface="Arial" panose="020B0604020202020204" pitchFamily="34" charset="0"/>
              </a:rPr>
              <a:t>con el salario promedio de los trabajadores, 2012*</a:t>
            </a:r>
            <a:endParaRPr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DBC349-B3D3-4994-923C-B978B5F2F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05" y="1076176"/>
            <a:ext cx="6193591" cy="51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709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903527" y="5716001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58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0066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Tenencia de la riqueza familiar en EE. UU., 2016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0929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623209-C0AA-44CE-B639-178E650D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19" y="1136197"/>
            <a:ext cx="6633562" cy="483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442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Media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6" y="761039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F7843-B289-41FB-95B9-32F4A17A44F8}"/>
              </a:ext>
            </a:extLst>
          </p:cNvPr>
          <p:cNvSpPr txBox="1"/>
          <p:nvPr/>
        </p:nvSpPr>
        <p:spPr>
          <a:xfrm>
            <a:off x="1659484" y="5679808"/>
            <a:ext cx="858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https://fs27.formsite.com/a34qO0/b5xpm2n2h2/index.html</a:t>
            </a:r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35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6A0BE15A-6C60-40FD-9D8E-7EDB1315B91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83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Pudiente</a:t>
            </a:r>
            <a:endParaRPr lang="en-US" sz="3200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D266B1-DF96-49D5-BACD-F0900E7AF673}"/>
              </a:ext>
            </a:extLst>
          </p:cNvPr>
          <p:cNvCxnSpPr>
            <a:cxnSpLocks/>
          </p:cNvCxnSpPr>
          <p:nvPr/>
        </p:nvCxnSpPr>
        <p:spPr>
          <a:xfrm>
            <a:off x="0" y="638356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D2D1170-E551-4F4A-AAF1-94767EBEF1D4}"/>
              </a:ext>
            </a:extLst>
          </p:cNvPr>
          <p:cNvSpPr/>
          <p:nvPr/>
        </p:nvSpPr>
        <p:spPr>
          <a:xfrm>
            <a:off x="3736676" y="778084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DD4CB-7FA4-4A5A-B73E-F4ACD385B2EB}"/>
              </a:ext>
            </a:extLst>
          </p:cNvPr>
          <p:cNvSpPr txBox="1"/>
          <p:nvPr/>
        </p:nvSpPr>
        <p:spPr>
          <a:xfrm>
            <a:off x="1659485" y="5679808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https://fs27.formsite.com/a34qO0/rhlxo9yi81/index.html</a:t>
            </a:r>
            <a:r>
              <a:rPr lang="en-US" sz="2400" u="sng" dirty="0">
                <a:solidFill>
                  <a:srgbClr val="466D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E3FBDD0C-BA21-4B4C-BF8A-A66BAE01AA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22700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 Modelo Mental de la Clase </a:t>
            </a:r>
            <a:r>
              <a:rPr lang="en-US" sz="3200" b="1" dirty="0" err="1"/>
              <a:t>Pobreza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659DD2-EBEA-4465-A19B-D0F4DA7D4C8A}"/>
              </a:ext>
            </a:extLst>
          </p:cNvPr>
          <p:cNvCxnSpPr>
            <a:cxnSpLocks/>
          </p:cNvCxnSpPr>
          <p:nvPr/>
        </p:nvCxnSpPr>
        <p:spPr>
          <a:xfrm>
            <a:off x="0" y="6227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B67997C8-A08E-43A3-AD91-826901BCC6AD}"/>
              </a:ext>
            </a:extLst>
          </p:cNvPr>
          <p:cNvSpPr/>
          <p:nvPr/>
        </p:nvSpPr>
        <p:spPr>
          <a:xfrm>
            <a:off x="3736675" y="846190"/>
            <a:ext cx="4718649" cy="4718649"/>
          </a:xfrm>
          <a:prstGeom prst="ellipse">
            <a:avLst/>
          </a:prstGeom>
          <a:solidFill>
            <a:schemeClr val="bg1"/>
          </a:solidFill>
          <a:ln w="19050">
            <a:solidFill>
              <a:srgbClr val="572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C47D13-1CE0-48C5-A58A-FFEA9C15A149}"/>
              </a:ext>
            </a:extLst>
          </p:cNvPr>
          <p:cNvSpPr/>
          <p:nvPr/>
        </p:nvSpPr>
        <p:spPr>
          <a:xfrm>
            <a:off x="1774167" y="5788329"/>
            <a:ext cx="8643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https://fs27.formsite.com/a34qO0/qriidwc5pj/index.html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5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93137" y="580002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64" y="7"/>
            <a:ext cx="12112336" cy="621267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Cuadro personal sobre la clase económica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79664" y="664405"/>
            <a:ext cx="1211233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34403B6-CF08-419A-8A10-81AD9D961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45" y="707532"/>
            <a:ext cx="4884710" cy="552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704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 Cuadro de Sustentabilidad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la Comunidad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461">
            <a:extLst>
              <a:ext uri="{FF2B5EF4-FFF2-40B4-BE49-F238E27FC236}">
                <a16:creationId xmlns:a16="http://schemas.microsoft.com/office/drawing/2014/main" id="{3474B578-FD31-4E44-A2A5-D4F998E14EF0}"/>
              </a:ext>
            </a:extLst>
          </p:cNvPr>
          <p:cNvSpPr txBox="1"/>
          <p:nvPr/>
        </p:nvSpPr>
        <p:spPr>
          <a:xfrm>
            <a:off x="10893137" y="5810699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66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0FE44-A6C2-41DF-B480-792D514CF5F2}"/>
              </a:ext>
            </a:extLst>
          </p:cNvPr>
          <p:cNvSpPr/>
          <p:nvPr/>
        </p:nvSpPr>
        <p:spPr>
          <a:xfrm>
            <a:off x="2153393" y="1621420"/>
            <a:ext cx="8051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https://fs27.formsite.com/a34qO0/8eid4lzt4i/index.html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240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51573" y="58106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66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sustentabilidad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6263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4CE8370-884B-483F-A747-432B80EA83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08" y="1008314"/>
            <a:ext cx="7514585" cy="48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7838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MÓDULO 4: Las reglas ocultas de las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clases económicas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8" name="image11.png" descr="image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1341434"/>
            <a:ext cx="632422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99"/>
          <p:cNvSpPr txBox="1"/>
          <p:nvPr/>
        </p:nvSpPr>
        <p:spPr>
          <a:xfrm>
            <a:off x="10843059" y="57530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69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151CBB-8E8B-4195-9373-FE09490FB88F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4502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 Grupal Reglas Escondidas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Clase Económica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502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6F1DFC36-23B3-4F6A-BB17-B38ED6357D52}"/>
              </a:ext>
            </a:extLst>
          </p:cNvPr>
          <p:cNvSpPr txBox="1"/>
          <p:nvPr/>
        </p:nvSpPr>
        <p:spPr>
          <a:xfrm>
            <a:off x="10841182" y="581297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74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9B9E0F-6624-47C3-A4F7-1ED4B974795C}"/>
              </a:ext>
            </a:extLst>
          </p:cNvPr>
          <p:cNvSpPr/>
          <p:nvPr/>
        </p:nvSpPr>
        <p:spPr>
          <a:xfrm>
            <a:off x="2218706" y="1766885"/>
            <a:ext cx="8235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https://fs27.formsite.com/a34qO0/0u3ujwlms8/index.html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8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72355" y="5802072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E9B3A82-EA64-4927-AB9D-ADA1F6E34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53" y="963240"/>
            <a:ext cx="4624895" cy="52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19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41182" y="572338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763B01B-01B0-4D63-ABD0-073F4B95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86" y="1172718"/>
            <a:ext cx="5710428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708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30790" y="5721925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75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8B03D-5DC9-4511-BF20-E802D79BE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86" y="1268730"/>
            <a:ext cx="5710428" cy="4320540"/>
          </a:xfrm>
          <a:prstGeom prst="rect">
            <a:avLst/>
          </a:prstGeom>
        </p:spPr>
      </p:pic>
      <p:sp>
        <p:nvSpPr>
          <p:cNvPr id="9" name="Shape 457">
            <a:extLst>
              <a:ext uri="{FF2B5EF4-FFF2-40B4-BE49-F238E27FC236}">
                <a16:creationId xmlns:a16="http://schemas.microsoft.com/office/drawing/2014/main" id="{20786E3A-6402-4CF3-838B-242F8B11E2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0E74C8-F555-4684-A37A-B17CF7D96A91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9703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82746" y="5770899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76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1EB03-41AE-4066-842F-EBD7FF55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02" y="1268730"/>
            <a:ext cx="5682996" cy="4320540"/>
          </a:xfrm>
          <a:prstGeom prst="rect">
            <a:avLst/>
          </a:prstGeom>
        </p:spPr>
      </p:pic>
      <p:sp>
        <p:nvSpPr>
          <p:cNvPr id="9" name="Shape 457">
            <a:extLst>
              <a:ext uri="{FF2B5EF4-FFF2-40B4-BE49-F238E27FC236}">
                <a16:creationId xmlns:a16="http://schemas.microsoft.com/office/drawing/2014/main" id="{46E0A4D4-8187-48F3-A794-C31344F0FB0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B497BE-17DE-408B-9462-7AC882BF853E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8433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913918" y="572192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76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CCA11-32E9-421F-A29C-FCF3D0B3F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86" y="1543050"/>
            <a:ext cx="5710428" cy="3771900"/>
          </a:xfrm>
          <a:prstGeom prst="rect">
            <a:avLst/>
          </a:prstGeom>
        </p:spPr>
      </p:pic>
      <p:sp>
        <p:nvSpPr>
          <p:cNvPr id="9" name="Shape 457">
            <a:extLst>
              <a:ext uri="{FF2B5EF4-FFF2-40B4-BE49-F238E27FC236}">
                <a16:creationId xmlns:a16="http://schemas.microsoft.com/office/drawing/2014/main" id="{660924B1-2A86-4E4B-9315-4547227C49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264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  <a:t>Reglas ocultas de las clases económicas</a:t>
            </a:r>
            <a:br>
              <a:rPr lang="es-E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>
                <a:latin typeface="Arial" panose="020B0604020202020204" pitchFamily="34" charset="0"/>
                <a:cs typeface="Arial" panose="020B0604020202020204" pitchFamily="34" charset="0"/>
              </a:rPr>
              <a:t>(continuó)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381448-6A85-42C4-9478-CE9D825269EA}"/>
              </a:ext>
            </a:extLst>
          </p:cNvPr>
          <p:cNvCxnSpPr>
            <a:cxnSpLocks/>
          </p:cNvCxnSpPr>
          <p:nvPr/>
        </p:nvCxnSpPr>
        <p:spPr>
          <a:xfrm>
            <a:off x="0" y="87126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499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Calculadora del límite de pago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una vivienda accesible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Shape 461"/>
          <p:cNvSpPr txBox="1"/>
          <p:nvPr/>
        </p:nvSpPr>
        <p:spPr>
          <a:xfrm>
            <a:off x="10841182" y="5761516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6B3A56A-A5BA-4B91-808B-A92DE9BD3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87" y="1340182"/>
            <a:ext cx="7282427" cy="43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8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10009" y="5773879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Características Selectas Médicas y de Salud 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de Nacimientos: Estados Unidos 2016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CFC1FF-F147-4AEF-8D9C-5025F15BE872}"/>
              </a:ext>
            </a:extLst>
          </p:cNvPr>
          <p:cNvSpPr txBox="1"/>
          <p:nvPr/>
        </p:nvSpPr>
        <p:spPr>
          <a:xfrm>
            <a:off x="2245781" y="5268484"/>
            <a:ext cx="770043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Vital Statistics Reports, Vol. 67, No. 1, January 31, 2018.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A519-68BE-4912-A8CB-2DEF38B53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82" y="1320714"/>
            <a:ext cx="7700437" cy="39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47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41182" y="5794662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74785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Familia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98340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5AEE4BA-1638-4AF4-97D6-8AE0A55B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01" y="1191410"/>
            <a:ext cx="6898698" cy="44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85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78395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de administración del tiempo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8698D9F-4DAF-4B7F-BD16-6B0474FAE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0" y="824772"/>
            <a:ext cx="5036820" cy="5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099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30791" y="578395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87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Matriz de administración del tiempo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E3A962-12D8-4717-A6A6-5E05E3EFE9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47" y="772469"/>
            <a:ext cx="3646718" cy="54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387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6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MÓDULO 5: 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importanciadel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lenguaje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9" name="image12.png" descr="image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42" y="1457947"/>
            <a:ext cx="4960335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Shape 621"/>
          <p:cNvSpPr txBox="1"/>
          <p:nvPr/>
        </p:nvSpPr>
        <p:spPr>
          <a:xfrm>
            <a:off x="10813448" y="5702807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91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DBCE04-1DBD-4AC7-BC88-D077648E81D4}"/>
              </a:ext>
            </a:extLst>
          </p:cNvPr>
          <p:cNvCxnSpPr>
            <a:cxnSpLocks/>
          </p:cNvCxnSpPr>
          <p:nvPr/>
        </p:nvCxnSpPr>
        <p:spPr>
          <a:xfrm>
            <a:off x="0" y="115519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99618" y="5770093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93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Registros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lenguaje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8A18FF-026A-4AEA-8213-B764BD0B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68" y="1200149"/>
            <a:ext cx="7447264" cy="43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46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759703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posesión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203A4D8-90EE-4C1A-985A-295DA54E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55" y="1048000"/>
            <a:ext cx="7072890" cy="4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297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9448800" y="5867398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97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posesión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018E33-5A08-43F9-B756-620723DD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32" y="1285346"/>
            <a:ext cx="7652936" cy="40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302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78048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padre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91B614-0421-4863-8B2C-0430FC26C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40" y="1832622"/>
            <a:ext cx="7315200" cy="29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45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861964" y="5783950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99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CD8C078-58BC-473F-88DD-D593F08E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09149"/>
            <a:ext cx="7315200" cy="30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549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7">
            <a:extLst>
              <a:ext uri="{FF2B5EF4-FFF2-40B4-BE49-F238E27FC236}">
                <a16:creationId xmlns:a16="http://schemas.microsoft.com/office/drawing/2014/main" id="{FE3AB4E8-4592-4922-8E09-6FDE81134C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sz="3200" b="1" dirty="0"/>
              <a:t>Actividad: calculadora del límite de pago</a:t>
            </a:r>
          </a:p>
          <a:p>
            <a:pPr algn="ctr"/>
            <a:r>
              <a:rPr lang="es-ES" sz="3200" b="1" dirty="0"/>
              <a:t>para una vivienda accesible</a:t>
            </a:r>
            <a:endParaRPr lang="en-US" sz="32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6B2964-46B3-4FA9-B420-CC9E65856C01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61">
            <a:extLst>
              <a:ext uri="{FF2B5EF4-FFF2-40B4-BE49-F238E27FC236}">
                <a16:creationId xmlns:a16="http://schemas.microsoft.com/office/drawing/2014/main" id="{155532F5-B400-4BE1-AFF1-50BADC58014A}"/>
              </a:ext>
            </a:extLst>
          </p:cNvPr>
          <p:cNvSpPr txBox="1"/>
          <p:nvPr/>
        </p:nvSpPr>
        <p:spPr>
          <a:xfrm>
            <a:off x="10810009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40F74C-46F3-4C85-ACF4-59218627BDCD}"/>
              </a:ext>
            </a:extLst>
          </p:cNvPr>
          <p:cNvSpPr/>
          <p:nvPr/>
        </p:nvSpPr>
        <p:spPr>
          <a:xfrm>
            <a:off x="2283125" y="1656598"/>
            <a:ext cx="7936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https://fs27.formsite.com/a34qO0/l0bccerc6b/index.html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44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03979" y="5764673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100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0472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adulto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70472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C3E01B-95F3-455A-8FB3-C31C748A4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44842"/>
            <a:ext cx="7315200" cy="29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4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14562" y="5796454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Investigación sobre el lenguaje en niños de 1 a 4 </a:t>
            </a:r>
            <a:r>
              <a:rPr lang="es-E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añosen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hogares estables, según el grupo económico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6137AEE-8FF6-4C86-AFD3-8DDFD868CF9A}"/>
              </a:ext>
            </a:extLst>
          </p:cNvPr>
          <p:cNvSpPr/>
          <p:nvPr/>
        </p:nvSpPr>
        <p:spPr>
          <a:xfrm>
            <a:off x="2284298" y="4788686"/>
            <a:ext cx="793193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Differences in the Everyday Experience of Young American Children. 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 &amp; T. </a:t>
            </a:r>
            <a:r>
              <a:rPr lang="en-US" sz="1200" dirty="0" err="1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Risley</a:t>
            </a:r>
            <a:r>
              <a:rPr lang="en-US" sz="12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(1995).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A7DC-2F36-486F-8BFB-F59A3B40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7" y="1526799"/>
            <a:ext cx="7931934" cy="32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3218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6528" y="5745743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3411"/>
            <a:ext cx="12192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4000" b="1" dirty="0">
                <a:latin typeface="Arial" panose="020B0604020202020204" pitchFamily="34" charset="0"/>
                <a:cs typeface="Arial" panose="020B0604020202020204" pitchFamily="34" charset="0"/>
              </a:rPr>
              <a:t>Mediación: qué, por qué, cómo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36367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1F8EC67-ADEB-4C94-BA78-F50E3FC23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49" y="1384913"/>
            <a:ext cx="5841503" cy="1756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0D242-C4B2-45C4-ADB6-7F02FB654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48" y="3587003"/>
            <a:ext cx="5841503" cy="22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2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47305" y="5705836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108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penitencia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perdón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A458781-7C2A-484C-BACE-2F3F00F78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11" y="914400"/>
            <a:ext cx="2861979" cy="5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905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64176" y="5711838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114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Autoevaluación de las habilidades de negociación</a:t>
            </a:r>
            <a:endParaRPr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0C7D3B7-64F7-41EF-8558-B64C6EA56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56" y="1119611"/>
            <a:ext cx="7438289" cy="46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29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90828" y="5757566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116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85004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2600" b="1" dirty="0">
                <a:latin typeface="Arial" panose="020B0604020202020204" pitchFamily="34" charset="0"/>
                <a:cs typeface="Arial" panose="020B0604020202020204" pitchFamily="34" charset="0"/>
              </a:rPr>
              <a:t>Ejemplo de un cronograma de planificación regresiva</a:t>
            </a:r>
            <a:endParaRPr lang="en-US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082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0D37CB0-01D8-4D28-AF28-9331C23D0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67" y="1021827"/>
            <a:ext cx="7287667" cy="48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814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6: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Los once recursos</a:t>
            </a:r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1" name="image15.png" descr="image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41" y="1388919"/>
            <a:ext cx="5223841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33"/>
          <p:cNvSpPr txBox="1"/>
          <p:nvPr/>
        </p:nvSpPr>
        <p:spPr>
          <a:xfrm>
            <a:off x="10730051" y="5715000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119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3730A0-70B7-4F97-8EEC-4FC421E20BCC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6187" y="5765626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121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814191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9E0DAE-486F-457F-8785-B1D285B5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71" y="900836"/>
            <a:ext cx="5564258" cy="53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491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12082" y="5787144"/>
            <a:ext cx="152967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122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35169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Definición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1049778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3D68D43-A9B1-47CE-BDA3-3EA283A6C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52" y="1832582"/>
            <a:ext cx="5568696" cy="3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309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6822" y="5776017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125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66" y="0"/>
            <a:ext cx="12082733" cy="790956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mental de Capital social personal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109267" y="814191"/>
            <a:ext cx="1208273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BF0DC-3AA6-44B8-BF4F-716275D5F5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42" y="1011581"/>
            <a:ext cx="5825515" cy="50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72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4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7313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 fontScale="90000"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Calculadora del límite de pago</a:t>
            </a:r>
            <a:b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para una vivienda accesible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Shape 461"/>
          <p:cNvSpPr txBox="1"/>
          <p:nvPr/>
        </p:nvSpPr>
        <p:spPr>
          <a:xfrm>
            <a:off x="10716491" y="5710687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2</a:t>
            </a:r>
            <a:endParaRPr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CAA405-1837-4F77-9EFC-D2273A9C4712}"/>
              </a:ext>
            </a:extLst>
          </p:cNvPr>
          <p:cNvCxnSpPr>
            <a:cxnSpLocks/>
          </p:cNvCxnSpPr>
          <p:nvPr/>
        </p:nvCxnSpPr>
        <p:spPr>
          <a:xfrm>
            <a:off x="0" y="114731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B2AF24-19B5-4F8F-9C16-DF51DA8C7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39" y="1349240"/>
            <a:ext cx="6766560" cy="45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593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13302" y="5763489"/>
            <a:ext cx="143478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133</a:t>
            </a:r>
            <a:endParaRPr dirty="0"/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AF538CDA-DE02-4CD0-BA99-E512D7C502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calificaciones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C96231-8833-4082-907E-54345353F96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C286CD-2A89-4CC6-8B08-633481B35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03" y="622279"/>
            <a:ext cx="4153194" cy="56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6915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40369" y="5777023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Tabla de calificaciones de recursos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(continuó)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E053133-24EF-4DCC-8A37-1E955E208A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89" y="711650"/>
            <a:ext cx="4488980" cy="54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588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905255">
              <a:defRPr sz="3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MÓDULO 7: </a:t>
            </a:r>
            <a:b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Autoevaluación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derecursos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2" name="image16.png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192" y="1449900"/>
            <a:ext cx="5210980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Shape 686"/>
          <p:cNvSpPr txBox="1"/>
          <p:nvPr/>
        </p:nvSpPr>
        <p:spPr>
          <a:xfrm>
            <a:off x="10732306" y="5791199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</a:t>
            </a:r>
            <a:r>
              <a:rPr lang="en-US" dirty="0"/>
              <a:t>139</a:t>
            </a:r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F97D3-9CB5-4CD8-BADD-ED3B6C478D0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Actividad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DBA37E0-7B71-46A9-88D7-03EFFD7FDCD4}"/>
              </a:ext>
            </a:extLst>
          </p:cNvPr>
          <p:cNvSpPr/>
          <p:nvPr/>
        </p:nvSpPr>
        <p:spPr>
          <a:xfrm>
            <a:off x="2162354" y="1273545"/>
            <a:ext cx="8330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https://fs27.formsite.com/a34qO0/ilqkpvov1z/index.html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BE58C1E2-64D0-45D4-92B1-E4890E4F6510}"/>
              </a:ext>
            </a:extLst>
          </p:cNvPr>
          <p:cNvSpPr txBox="1"/>
          <p:nvPr/>
        </p:nvSpPr>
        <p:spPr>
          <a:xfrm>
            <a:off x="10594005" y="5774075"/>
            <a:ext cx="137439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25FF9E-5135-4BC3-9A98-7834BDAF6103}"/>
              </a:ext>
            </a:extLst>
          </p:cNvPr>
          <p:cNvSpPr/>
          <p:nvPr/>
        </p:nvSpPr>
        <p:spPr>
          <a:xfrm>
            <a:off x="2162354" y="2370682"/>
            <a:ext cx="8169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Demographics: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3"/>
              </a:rPr>
              <a:t>https://fs27.formsite.com/a34qO0/ebtpvktj6p/index.html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Link to ROI questions:</a:t>
            </a:r>
            <a:r>
              <a:rPr lang="en-US" sz="2400" b="1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4"/>
              </a:rPr>
              <a:t>https://fs27.formsite.com/a34qO0/kbef7whltp/index.html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6666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40554" y="5763489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142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38531C-8DB7-4E52-A373-740E7CF74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81" y="621103"/>
            <a:ext cx="4132364" cy="56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453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85475" y="5763489"/>
            <a:ext cx="15210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143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DEB7B-C2E7-467C-AC26-28BD8BBF4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86" y="622310"/>
            <a:ext cx="429482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F8FA73F2-8801-4A8F-B8F9-C2BD4E0FCE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0F7858-45E4-4D95-8EC8-1218EAE7C11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25844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61336" y="5773880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144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DCA48-FF93-4CAB-A09B-233C2998C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49" y="622310"/>
            <a:ext cx="416650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EFB5FD0D-F3EB-41D4-AB51-7FDB6B05C0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52D10-0DAA-47E2-8CD8-78339042CA10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0158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3496" y="5773879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145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8559F-235F-4AAB-BC81-BE4DE2A9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4" y="621792"/>
            <a:ext cx="441795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69666110-3C17-454E-B769-B37899784D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0FD59E-33FB-4025-BE48-18EDBC65D30D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9505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06245" y="5732316"/>
            <a:ext cx="140027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146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F2D65-6089-49D6-B38B-C6CB1FC0D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2310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CEBFA58B-DBEB-4803-A7A2-BBE6F9343A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933541-77D1-4EA1-A366-0C9EDAA9A88A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0414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295693" y="5742707"/>
            <a:ext cx="171082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147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F6A37-6757-4CD2-AE20-75AB9E496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24" y="621792"/>
            <a:ext cx="441795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1341F5E5-89F5-4092-8993-9711B234E9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9E6AB4-C02F-4262-B355-5439CD66EB6E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0394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Actividad: relación entre deudas e ingresos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FFFCD79-BF8B-4BB6-99C3-ADEB543D9865}"/>
              </a:ext>
            </a:extLst>
          </p:cNvPr>
          <p:cNvSpPr/>
          <p:nvPr/>
        </p:nvSpPr>
        <p:spPr>
          <a:xfrm>
            <a:off x="1938069" y="1730399"/>
            <a:ext cx="8376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2"/>
              </a:rPr>
              <a:t>https://fs27.formsite.com/a34qO0/cjv4iqmn8r/index.html</a:t>
            </a:r>
            <a:r>
              <a:rPr lang="en-US" sz="2400" u="sng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3C6BE624-32B8-4726-BEE5-058B713FAA15}"/>
              </a:ext>
            </a:extLst>
          </p:cNvPr>
          <p:cNvSpPr txBox="1"/>
          <p:nvPr/>
        </p:nvSpPr>
        <p:spPr>
          <a:xfrm>
            <a:off x="10737272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359133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11525" y="5742707"/>
            <a:ext cx="13053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148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0B876-3B4C-49F2-A799-F7D61950E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11" name="Shape 457">
            <a:extLst>
              <a:ext uri="{FF2B5EF4-FFF2-40B4-BE49-F238E27FC236}">
                <a16:creationId xmlns:a16="http://schemas.microsoft.com/office/drawing/2014/main" id="{16FFEC61-921F-4567-BD43-2F982BED30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074EF6-3547-406E-A017-059A79A49674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00725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5256" y="5721925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149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0D126-8F2D-4BE3-A36B-A4734A548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6" y="621792"/>
            <a:ext cx="443714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380E7F17-D0D5-4B0B-8563-C6903AFEDC8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02814B-6E4B-4BCA-AB7A-D42718DAD36F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18188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5256" y="5763489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150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5B726-F6D0-44EE-87DF-DF7AF7F49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56" y="621792"/>
            <a:ext cx="417528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4DEF0C0A-A471-436D-9896-2CC6788E18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2C41FA-521E-4B9C-ADE5-91F994704475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63335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92336" y="5753098"/>
            <a:ext cx="150379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151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0D578-EACE-4640-B722-B83C8930B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46" y="622310"/>
            <a:ext cx="4433109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1D305223-5E0C-4703-AFE0-F7659CDC7B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42E630-E0A3-4727-BAA5-5DD18EA99BA6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3769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924309" y="5773880"/>
            <a:ext cx="109260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Page</a:t>
            </a:r>
            <a:r>
              <a:rPr lang="en-US" dirty="0"/>
              <a:t> 152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DF15B-C661-49D8-A60C-1B3BAFBBD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2310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ADAB913E-5DC5-4A27-9C18-A04400E85F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7458EE-0B29-4C3F-A70A-5CEA9C15CA28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94530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5462" y="5763489"/>
            <a:ext cx="140027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153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044BE-EE7F-4404-A390-948951089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56" y="621792"/>
            <a:ext cx="4377288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E05BFA43-43DA-4979-B9FB-73657C551C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2E299-3F86-4A93-9BA7-E1784D7B1CED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80200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13105" y="5763489"/>
            <a:ext cx="13830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154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BC229-429A-4ED0-A701-4976F3236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77" y="622310"/>
            <a:ext cx="4193428" cy="5614416"/>
          </a:xfrm>
          <a:prstGeom prst="rect">
            <a:avLst/>
          </a:prstGeom>
        </p:spPr>
      </p:pic>
      <p:sp>
        <p:nvSpPr>
          <p:cNvPr id="11" name="Shape 457">
            <a:extLst>
              <a:ext uri="{FF2B5EF4-FFF2-40B4-BE49-F238E27FC236}">
                <a16:creationId xmlns:a16="http://schemas.microsoft.com/office/drawing/2014/main" id="{1460967B-F280-4C27-8167-F6451568441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EFEBB-CE1E-49A5-8592-1CB80EEA638B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2747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96037" y="5784271"/>
            <a:ext cx="1331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155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E85EA-FA52-4D46-94D1-3AF524679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85" y="622310"/>
            <a:ext cx="442203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20D70A28-75D3-49CC-A928-0C85CF730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5902E1-C035-4AFD-B4FE-8B596DDB4F6D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59485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83893" y="5784271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156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D8BC4-D940-4EF0-B057-8A15D91D1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57" y="621792"/>
            <a:ext cx="4216086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7AE2FF8B-8261-4038-B247-57AAF69E79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20AD01-E2B3-4F41-A49A-C5805D41E0BD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47788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399210" y="5753098"/>
            <a:ext cx="160731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157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D6B48-42F1-46AD-BF7B-36A09179E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50" y="622310"/>
            <a:ext cx="4402901" cy="5614416"/>
          </a:xfrm>
          <a:prstGeom prst="rect">
            <a:avLst/>
          </a:prstGeom>
        </p:spPr>
      </p:pic>
      <p:sp>
        <p:nvSpPr>
          <p:cNvPr id="11" name="Shape 457">
            <a:extLst>
              <a:ext uri="{FF2B5EF4-FFF2-40B4-BE49-F238E27FC236}">
                <a16:creationId xmlns:a16="http://schemas.microsoft.com/office/drawing/2014/main" id="{F77B783C-C01C-49D9-9125-2CA499171F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6C4F56-97F1-4E0C-934F-0DFB84AA7713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4874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16491" y="5715804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</a:t>
            </a:r>
            <a:r>
              <a:rPr lang="en-US" dirty="0"/>
              <a:t>8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DEB8586-BE33-485B-B56A-1037E9AB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57532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Relación entre deudas e ingresos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5FF5A-CCCD-4C03-99DB-A1612815C26A}"/>
              </a:ext>
            </a:extLst>
          </p:cNvPr>
          <p:cNvCxnSpPr>
            <a:cxnSpLocks/>
          </p:cNvCxnSpPr>
          <p:nvPr/>
        </p:nvCxnSpPr>
        <p:spPr>
          <a:xfrm>
            <a:off x="0" y="957532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D982962-F949-49D4-B3B2-027147D8A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53" y="1136700"/>
            <a:ext cx="6858000" cy="48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7642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76835" y="5753098"/>
            <a:ext cx="140890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158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82B86-41AC-4E7F-8253-606EA1663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CCCD3A01-56A9-4D3A-84CB-B10974A2202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13D9A-C082-4A36-8056-7DDF3F996B24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40771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93892" y="5753098"/>
            <a:ext cx="133989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159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D7073-6CE3-4FF5-BDD2-66ED4850C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76" y="621792"/>
            <a:ext cx="4413849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273F1BBA-3B72-41C6-80B8-60B9A6D5DC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F3116-6425-47D9-88D8-DA9D5C40B3AB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1148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85646" y="5773879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160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B823A-0216-4004-8084-B3FC432E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0" y="621792"/>
            <a:ext cx="4161840" cy="5614416"/>
          </a:xfrm>
          <a:prstGeom prst="rect">
            <a:avLst/>
          </a:prstGeom>
        </p:spPr>
      </p:pic>
      <p:sp>
        <p:nvSpPr>
          <p:cNvPr id="11" name="Shape 457">
            <a:extLst>
              <a:ext uri="{FF2B5EF4-FFF2-40B4-BE49-F238E27FC236}">
                <a16:creationId xmlns:a16="http://schemas.microsoft.com/office/drawing/2014/main" id="{D362CDC3-2FDA-4F46-B3B8-727B6493C8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C46CB9-4C85-4F12-8E40-94BD2E3C3636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18268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3691" y="5753098"/>
            <a:ext cx="133126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9A71B-7660-4C75-BE8A-6C05517B00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15" y="621792"/>
            <a:ext cx="4452370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EFA7C7F8-C129-4B1B-8312-F04A0EA89F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D538DA-9429-425B-9B00-1752F1CAA4F0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965960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8790" y="5763489"/>
            <a:ext cx="140890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B9E50-26B1-4AD6-8D53-8DF92FCDB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49" y="622310"/>
            <a:ext cx="4166503" cy="5614416"/>
          </a:xfrm>
          <a:prstGeom prst="rect">
            <a:avLst/>
          </a:prstGeom>
        </p:spPr>
      </p:pic>
      <p:sp>
        <p:nvSpPr>
          <p:cNvPr id="8" name="Shape 457">
            <a:extLst>
              <a:ext uri="{FF2B5EF4-FFF2-40B4-BE49-F238E27FC236}">
                <a16:creationId xmlns:a16="http://schemas.microsoft.com/office/drawing/2014/main" id="{5F29221E-FFC5-4491-B14B-6AF5053CF1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9BF1CD-C4E3-4DB7-AC10-F432D46D9C02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16759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5261" y="5784271"/>
            <a:ext cx="139165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163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77619-7602-4EA8-869A-51A44D4AB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26" y="622310"/>
            <a:ext cx="4437148" cy="56144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C6AEB-4299-4728-8470-5727B349A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hape 457">
            <a:extLst>
              <a:ext uri="{FF2B5EF4-FFF2-40B4-BE49-F238E27FC236}">
                <a16:creationId xmlns:a16="http://schemas.microsoft.com/office/drawing/2014/main" id="{B9A1B081-5A52-4D2F-9D01-33A20CE40D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Autoevaluación de 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D2B44B-8CAD-49C1-B82F-AF66BAC49F7B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63172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7025" y="5794661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lang="en-US" dirty="0"/>
              <a:t> 164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mental de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36E411-22AA-4F31-9EEB-7D0E93079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1" y="633213"/>
            <a:ext cx="4453018" cy="56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600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70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32A8E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8: 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5" name="image17.png" descr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283" y="1600201"/>
            <a:ext cx="5929437" cy="4525963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709"/>
          <p:cNvSpPr txBox="1"/>
          <p:nvPr/>
        </p:nvSpPr>
        <p:spPr>
          <a:xfrm>
            <a:off x="10636828" y="5756836"/>
            <a:ext cx="129778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167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3B9D8-61E0-487B-888C-647E6C6991D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/>
              <a:t>Actividad: evaluación de la comunidad</a:t>
            </a:r>
            <a:endParaRPr sz="24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EC0B387-13E0-4D94-809D-C179C70B238A}"/>
              </a:ext>
            </a:extLst>
          </p:cNvPr>
          <p:cNvSpPr txBox="1"/>
          <p:nvPr/>
        </p:nvSpPr>
        <p:spPr>
          <a:xfrm>
            <a:off x="2336645" y="1915065"/>
            <a:ext cx="790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https://fs27.formsite.com/a34qO0/6jdzknorhc/index.html</a:t>
            </a:r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61">
            <a:extLst>
              <a:ext uri="{FF2B5EF4-FFF2-40B4-BE49-F238E27FC236}">
                <a16:creationId xmlns:a16="http://schemas.microsoft.com/office/drawing/2014/main" id="{EA20C74E-3B87-44C0-BFAB-619C81B66318}"/>
              </a:ext>
            </a:extLst>
          </p:cNvPr>
          <p:cNvSpPr txBox="1"/>
          <p:nvPr/>
        </p:nvSpPr>
        <p:spPr>
          <a:xfrm>
            <a:off x="10640553" y="5753098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170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900282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76628" y="5763881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170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28707A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BE9CBFF-677A-4124-AFB4-42B11356D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21" y="655608"/>
            <a:ext cx="4366757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8338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5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7257D"/>
          </a:solidFill>
          <a:ln>
            <a:solidFill>
              <a:srgbClr val="652B91"/>
            </a:solidFill>
          </a:ln>
        </p:spPr>
        <p:txBody>
          <a:bodyPr vert="horz" lIns="0" tIns="0" rIns="0" bIns="0" rtlCol="0" anchor="ctr">
            <a:normAutofit/>
          </a:bodyPr>
          <a:lstStyle>
            <a:lvl1pP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MÓDULO 2: </a:t>
            </a:r>
            <a:b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La Teoría del Cambio</a:t>
            </a:r>
            <a:endParaRPr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0" name="image8.png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62" y="1539085"/>
            <a:ext cx="5069875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504"/>
          <p:cNvSpPr txBox="1"/>
          <p:nvPr/>
        </p:nvSpPr>
        <p:spPr>
          <a:xfrm>
            <a:off x="10810009" y="5695721"/>
            <a:ext cx="116954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Página</a:t>
            </a:r>
            <a:r>
              <a:rPr dirty="0"/>
              <a:t> 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FBEF9E-6728-40E6-AC73-47762439C05D}"/>
              </a:ext>
            </a:extLst>
          </p:cNvPr>
          <p:cNvCxnSpPr>
            <a:cxnSpLocks/>
          </p:cNvCxnSpPr>
          <p:nvPr/>
        </p:nvCxnSpPr>
        <p:spPr>
          <a:xfrm>
            <a:off x="0" y="1162279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73110" y="5755254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171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9DEF0065-29AE-48CA-8E27-C422ABDCC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106EBC-8B57-4CD2-A947-FB20A9700D79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3770E-2A0C-4524-82DD-D3619E04A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65" y="655608"/>
            <a:ext cx="4340870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5352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33495" y="5772508"/>
            <a:ext cx="1322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172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45CB3301-8EAF-48E6-B951-14F5CDD059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C88ECC-C34B-431A-812A-C66EE8A72A3E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D0D06-D6A0-4552-ABD0-AD2A14B61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26" y="655608"/>
            <a:ext cx="4329147" cy="55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24189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04098" y="5755254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173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E2CCD388-921E-4828-8C39-CC42C4F1EE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06F61-1D2C-4AD1-850E-8451440DB2E5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E28B6-3107-4706-8192-BA7EBBDE4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57" y="637516"/>
            <a:ext cx="4302886" cy="55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92795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728387" y="5772507"/>
            <a:ext cx="129676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174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024BEBF-FA3B-4213-9B12-64ED52F4B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93" y="655958"/>
            <a:ext cx="4373249" cy="56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67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24870" y="5698570"/>
            <a:ext cx="1314013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175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33D83515-BAAF-47A2-B7E1-0D072912C4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769CA-6B07-4F9D-B473-318F78C58E6B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49A8D9C-62E2-4D93-8415-E50091342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59" y="634827"/>
            <a:ext cx="4355882" cy="55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1286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547231" y="5755255"/>
            <a:ext cx="144341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176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9DEF0065-29AE-48CA-8E27-C422ABDCC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106EBC-8B57-4CD2-A947-FB20A9700D79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39AA90-93D3-4262-9ECD-842643BC3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16" y="650323"/>
            <a:ext cx="4086073" cy="55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902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42121" y="5729375"/>
            <a:ext cx="1322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177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45CB3301-8EAF-48E6-B951-14F5CDD059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C88ECC-C34B-431A-812A-C66EE8A72A3E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AB7A288-D2B8-4B63-A1A5-C6FDCDB90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7" y="663268"/>
            <a:ext cx="4402886" cy="55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5906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469593" y="5746629"/>
            <a:ext cx="142615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178</a:t>
            </a:r>
            <a:endParaRPr dirty="0">
              <a:solidFill>
                <a:srgbClr val="57257D"/>
              </a:solidFill>
            </a:endParaRPr>
          </a:p>
        </p:txBody>
      </p:sp>
      <p:sp>
        <p:nvSpPr>
          <p:cNvPr id="8" name="Shape 457">
            <a:extLst>
              <a:ext uri="{FF2B5EF4-FFF2-40B4-BE49-F238E27FC236}">
                <a16:creationId xmlns:a16="http://schemas.microsoft.com/office/drawing/2014/main" id="{E2CCD388-921E-4828-8C39-CC42C4F1EE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Evaluación de la comunidad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006F61-1D2C-4AD1-850E-8451440DB2E5}"/>
              </a:ext>
            </a:extLst>
          </p:cNvPr>
          <p:cNvCxnSpPr>
            <a:cxnSpLocks/>
          </p:cNvCxnSpPr>
          <p:nvPr/>
        </p:nvCxnSpPr>
        <p:spPr>
          <a:xfrm>
            <a:off x="0" y="557873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55FE57A-29EE-4EF0-BFD1-367388FFAD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06" y="638674"/>
            <a:ext cx="4018988" cy="55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3897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57257D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mental de Evaluación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4A96ADE-67BF-4EDB-AB71-5164B72BE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4" y="668785"/>
            <a:ext cx="4396823" cy="5520429"/>
          </a:xfrm>
          <a:prstGeom prst="rect">
            <a:avLst/>
          </a:prstGeom>
        </p:spPr>
      </p:pic>
      <p:sp>
        <p:nvSpPr>
          <p:cNvPr id="10" name="Shape 461">
            <a:extLst>
              <a:ext uri="{FF2B5EF4-FFF2-40B4-BE49-F238E27FC236}">
                <a16:creationId xmlns:a16="http://schemas.microsoft.com/office/drawing/2014/main" id="{5CDD6A49-BD2F-4130-BF7F-67BC8BEF4F86}"/>
              </a:ext>
            </a:extLst>
          </p:cNvPr>
          <p:cNvSpPr txBox="1"/>
          <p:nvPr/>
        </p:nvSpPr>
        <p:spPr>
          <a:xfrm>
            <a:off x="10590363" y="5707179"/>
            <a:ext cx="13571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>
                <a:solidFill>
                  <a:srgbClr val="57257D"/>
                </a:solidFill>
              </a:rPr>
              <a:t>Página</a:t>
            </a:r>
            <a:r>
              <a:rPr lang="en-US" dirty="0">
                <a:solidFill>
                  <a:srgbClr val="57257D"/>
                </a:solidFill>
              </a:rPr>
              <a:t> 179</a:t>
            </a:r>
            <a:endParaRPr dirty="0">
              <a:solidFill>
                <a:srgbClr val="5725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44734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461"/>
          <p:cNvSpPr txBox="1"/>
          <p:nvPr/>
        </p:nvSpPr>
        <p:spPr>
          <a:xfrm>
            <a:off x="10661531" y="5815237"/>
            <a:ext cx="136577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b="1">
                <a:solidFill>
                  <a:srgbClr val="4A2F85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/>
            <a:r>
              <a:rPr lang="en-US" dirty="0" err="1"/>
              <a:t>Página</a:t>
            </a:r>
            <a:r>
              <a:rPr lang="en-US" dirty="0"/>
              <a:t> 181</a:t>
            </a:r>
            <a:endParaRPr dirty="0"/>
          </a:p>
        </p:txBody>
      </p:sp>
      <p:sp>
        <p:nvSpPr>
          <p:cNvPr id="7" name="Shape 457">
            <a:extLst>
              <a:ext uri="{FF2B5EF4-FFF2-40B4-BE49-F238E27FC236}">
                <a16:creationId xmlns:a16="http://schemas.microsoft.com/office/drawing/2014/main" id="{8B891275-50B1-4F8A-81E5-3279F6945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545938"/>
          </a:xfrm>
          <a:prstGeom prst="rect">
            <a:avLst/>
          </a:prstGeom>
          <a:solidFill>
            <a:srgbClr val="57257D"/>
          </a:solidFill>
          <a:ln w="9525">
            <a:solidFill>
              <a:srgbClr val="652B91"/>
            </a:solidFill>
            <a:round/>
          </a:ln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Mapa de recursos de la comunidad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9516D3-3C69-4792-B47B-9DAE48B9BB0C}"/>
              </a:ext>
            </a:extLst>
          </p:cNvPr>
          <p:cNvCxnSpPr>
            <a:cxnSpLocks/>
          </p:cNvCxnSpPr>
          <p:nvPr/>
        </p:nvCxnSpPr>
        <p:spPr>
          <a:xfrm>
            <a:off x="0" y="557874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BFD37C-FD2F-4872-9AC3-77DAE4BC7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72" y="649189"/>
            <a:ext cx="5102457" cy="555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40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1946</TotalTime>
  <Words>1328</Words>
  <Application>Microsoft Office PowerPoint</Application>
  <PresentationFormat>Widescreen</PresentationFormat>
  <Paragraphs>271</Paragraphs>
  <Slides>116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25" baseType="lpstr">
      <vt:lpstr>Arial</vt:lpstr>
      <vt:lpstr>Calibri</vt:lpstr>
      <vt:lpstr>Calibri Light</vt:lpstr>
      <vt:lpstr>Century Gothic</vt:lpstr>
      <vt:lpstr>Helvetica</vt:lpstr>
      <vt:lpstr>Times New Roman</vt:lpstr>
      <vt:lpstr>Verdana</vt:lpstr>
      <vt:lpstr>Custom Design</vt:lpstr>
      <vt:lpstr>1_Custom Design</vt:lpstr>
      <vt:lpstr>  </vt:lpstr>
      <vt:lpstr>MÓDULO 1:  Mi vida ahora</vt:lpstr>
      <vt:lpstr>PowerPoint Presentation</vt:lpstr>
      <vt:lpstr>Calculadora del límite de pago para una vivienda accesible</vt:lpstr>
      <vt:lpstr>PowerPoint Presentation</vt:lpstr>
      <vt:lpstr>Calculadora del límite de pago para una vivienda accesible (continuó)</vt:lpstr>
      <vt:lpstr>Actividad: relación entre deudas e ingresos</vt:lpstr>
      <vt:lpstr>Relación entre deudas e ingresos</vt:lpstr>
      <vt:lpstr>MÓDULO 2:  La Teoría del Cambio</vt:lpstr>
      <vt:lpstr>Actividad: escala de estabilidad</vt:lpstr>
      <vt:lpstr>Autoevaluación de Estabilidad</vt:lpstr>
      <vt:lpstr>Autoevaluación de Estabilidad (continuó)</vt:lpstr>
      <vt:lpstr>PowerPoint Presentation</vt:lpstr>
      <vt:lpstr>PowerPoint Presentation</vt:lpstr>
      <vt:lpstr>Autoevaluación de Estabilidad (continuó)</vt:lpstr>
      <vt:lpstr>PowerPoint Presentation</vt:lpstr>
      <vt:lpstr>MÓDULO 3: La brecha entre la clase pudiente y quienes viven en situación de pobreza y la investigación sobre las causas de la pobreza</vt:lpstr>
      <vt:lpstr>El continuo de la investigación</vt:lpstr>
      <vt:lpstr>Condados superiores e inferiores para los ingresos futuros de los niños de familias con bajos ingresos, los 100 condados más grandes</vt:lpstr>
      <vt:lpstr>PowerPoint Presentation</vt:lpstr>
      <vt:lpstr>Valor neto medio familiar según la raza, 2016*</vt:lpstr>
      <vt:lpstr>Media Estadística de Mujeres Solteras por Raza/Grupo  Étnico y de Hombres Blancos Solteros, 2013*</vt:lpstr>
      <vt:lpstr>Crecimiento real de los ingresos familiares por  quintil y para el 5 % superior, 1947–1979</vt:lpstr>
      <vt:lpstr>Crecimiento real de los ingresos familiares por quintil  y para el 5 % superior y el 1 % superior, 1979–2014*</vt:lpstr>
      <vt:lpstr>Salario de los directores ejecutivos como múltiplo del  salario promedio de los trabajadores, 1960–2016*</vt:lpstr>
      <vt:lpstr>Multiplicador del salario de los directores ejecutivos en relación  con el salario promedio de los trabajadores, 2012*</vt:lpstr>
      <vt:lpstr>Tenencia de la riqueza familiar en EE. UU., 2016</vt:lpstr>
      <vt:lpstr>PowerPoint Presentation</vt:lpstr>
      <vt:lpstr>PowerPoint Presentation</vt:lpstr>
      <vt:lpstr>Cuadro personal sobre la clase económica</vt:lpstr>
      <vt:lpstr>Actividad Cuadro de Sustentabilidad  de la Comunidad</vt:lpstr>
      <vt:lpstr>Tabla de sustentabilidad de la comunidad</vt:lpstr>
      <vt:lpstr>MÓDULO 4: Las reglas ocultas de las clases económicas</vt:lpstr>
      <vt:lpstr>Actividad Grupal Reglas Escondidas  de Clase Económica</vt:lpstr>
      <vt:lpstr>Reglas ocultas de las clases económicas</vt:lpstr>
      <vt:lpstr>Reglas ocultas de las clases económicas (continuó)</vt:lpstr>
      <vt:lpstr>PowerPoint Presentation</vt:lpstr>
      <vt:lpstr>PowerPoint Presentation</vt:lpstr>
      <vt:lpstr>PowerPoint Presentation</vt:lpstr>
      <vt:lpstr>Características Selectas Médicas y de Salud  de Nacimientos: Estados Unidos 2016</vt:lpstr>
      <vt:lpstr>Tipos de Familia</vt:lpstr>
      <vt:lpstr>Matriz de administración del tiempo</vt:lpstr>
      <vt:lpstr>Matriz de administración del tiempo</vt:lpstr>
      <vt:lpstr>MÓDULO 5:  La importanciadel lenguaje</vt:lpstr>
      <vt:lpstr>Registros del lenguaje</vt:lpstr>
      <vt:lpstr>Para demostrar posesión</vt:lpstr>
      <vt:lpstr>Para demostrar posesión</vt:lpstr>
      <vt:lpstr>La voz de padre</vt:lpstr>
      <vt:lpstr>La voz de niño</vt:lpstr>
      <vt:lpstr>La voz de adulto</vt:lpstr>
      <vt:lpstr>Investigación sobre el lenguaje en niños de 1 a 4 añosen  hogares estables, según el grupo económico</vt:lpstr>
      <vt:lpstr>Mediación: qué, por qué, cómo</vt:lpstr>
      <vt:lpstr>Ciclo de penitencia/perdón</vt:lpstr>
      <vt:lpstr>Autoevaluación de las habilidades de negociación</vt:lpstr>
      <vt:lpstr>Ejemplo de un cronograma de planificación regresiva</vt:lpstr>
      <vt:lpstr>MÓDULO 6: Los once recursos</vt:lpstr>
      <vt:lpstr>Definición de los recursos</vt:lpstr>
      <vt:lpstr>Definición de los recursos (continuó)</vt:lpstr>
      <vt:lpstr>Modelo mental de Capital social personal</vt:lpstr>
      <vt:lpstr>Tabla de calificaciones de recursos</vt:lpstr>
      <vt:lpstr>Tabla de calificaciones de recursos (continuó)</vt:lpstr>
      <vt:lpstr>MÓDULO 7:  Autoevaluación derecursos</vt:lpstr>
      <vt:lpstr>Actividad: autoevaluación de recursos</vt:lpstr>
      <vt:lpstr>Autoevaluación de recursos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Modelo mental de Recursos</vt:lpstr>
      <vt:lpstr>MÓDULO 8:  Evaluación de la comunidad</vt:lpstr>
      <vt:lpstr>Actividad: evaluación de la comunidad</vt:lpstr>
      <vt:lpstr>Evaluación de la comunidad</vt:lpstr>
      <vt:lpstr>PowerPoint Presentation</vt:lpstr>
      <vt:lpstr>PowerPoint Presentation</vt:lpstr>
      <vt:lpstr>PowerPoint Presentation</vt:lpstr>
      <vt:lpstr>Evaluación de la comunidad</vt:lpstr>
      <vt:lpstr>PowerPoint Presentation</vt:lpstr>
      <vt:lpstr>PowerPoint Presentation</vt:lpstr>
      <vt:lpstr>PowerPoint Presentation</vt:lpstr>
      <vt:lpstr>PowerPoint Presentation</vt:lpstr>
      <vt:lpstr>Modelo mental de Evaluación de la comunidad</vt:lpstr>
      <vt:lpstr>Mapa de recursos de la comunidad</vt:lpstr>
      <vt:lpstr>Relaciones uno a uno</vt:lpstr>
      <vt:lpstr>Mapa de la comunidad de muestra</vt:lpstr>
      <vt:lpstr>MÓDULO 9: Desarrollo de recursos</vt:lpstr>
      <vt:lpstr>Análisis de la diferencia entre los recursos parairla  pasando y aquellos para salir adelante</vt:lpstr>
      <vt:lpstr>Ejemplo: diagrama del tres en línea</vt:lpstr>
      <vt:lpstr>Video: Tic-Tac-Toe Activity</vt:lpstr>
      <vt:lpstr>Ejemplo: hoja de trabajo para el desarrollo  de recursos emocionales</vt:lpstr>
      <vt:lpstr>Ejemplo: hoja de trabajo para el desarrollo  de recursos emocionales (continuó)</vt:lpstr>
      <vt:lpstr>MÓDULO 10: Planes personales y de la comunidad</vt:lpstr>
      <vt:lpstr>Decide en qué trabajar</vt:lpstr>
      <vt:lpstr>Define por qué quieres  trabajar en estos recursos</vt:lpstr>
      <vt:lpstr>Ejemplo: procedimiento paso a paso</vt:lpstr>
      <vt:lpstr>Ejemplo: adónde ir para obtener ayuda</vt:lpstr>
      <vt:lpstr>Ejemplo: plan para la primera semana</vt:lpstr>
      <vt:lpstr>Ejemplo: cerrar “puertas traseras”</vt:lpstr>
      <vt:lpstr>Ejemplo: modelo mental de Apoyo para el cambio</vt:lpstr>
      <vt:lpstr>For Facilitators Only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Owner</dc:creator>
  <cp:lastModifiedBy>Peg Conrad</cp:lastModifiedBy>
  <cp:revision>250</cp:revision>
  <dcterms:modified xsi:type="dcterms:W3CDTF">2022-05-19T17:57:22Z</dcterms:modified>
</cp:coreProperties>
</file>