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90" r:id="rId2"/>
  </p:sldMasterIdLst>
  <p:notesMasterIdLst>
    <p:notesMasterId r:id="rId120"/>
  </p:notesMasterIdLst>
  <p:sldIdLst>
    <p:sldId id="256" r:id="rId3"/>
    <p:sldId id="273" r:id="rId4"/>
    <p:sldId id="404" r:id="rId5"/>
    <p:sldId id="307" r:id="rId6"/>
    <p:sldId id="405" r:id="rId7"/>
    <p:sldId id="310" r:id="rId8"/>
    <p:sldId id="406" r:id="rId9"/>
    <p:sldId id="308" r:id="rId10"/>
    <p:sldId id="279" r:id="rId11"/>
    <p:sldId id="403" r:id="rId12"/>
    <p:sldId id="309" r:id="rId13"/>
    <p:sldId id="313" r:id="rId14"/>
    <p:sldId id="315" r:id="rId15"/>
    <p:sldId id="314" r:id="rId16"/>
    <p:sldId id="316" r:id="rId17"/>
    <p:sldId id="257" r:id="rId18"/>
    <p:sldId id="285" r:id="rId19"/>
    <p:sldId id="317" r:id="rId20"/>
    <p:sldId id="417" r:id="rId21"/>
    <p:sldId id="318" r:id="rId22"/>
    <p:sldId id="407" r:id="rId23"/>
    <p:sldId id="326" r:id="rId24"/>
    <p:sldId id="319" r:id="rId25"/>
    <p:sldId id="321" r:id="rId26"/>
    <p:sldId id="320" r:id="rId27"/>
    <p:sldId id="322" r:id="rId28"/>
    <p:sldId id="323" r:id="rId29"/>
    <p:sldId id="324" r:id="rId30"/>
    <p:sldId id="325" r:id="rId31"/>
    <p:sldId id="408" r:id="rId32"/>
    <p:sldId id="409" r:id="rId33"/>
    <p:sldId id="410" r:id="rId34"/>
    <p:sldId id="327" r:id="rId35"/>
    <p:sldId id="290" r:id="rId36"/>
    <p:sldId id="411" r:id="rId37"/>
    <p:sldId id="329" r:id="rId38"/>
    <p:sldId id="333" r:id="rId39"/>
    <p:sldId id="330" r:id="rId40"/>
    <p:sldId id="331" r:id="rId41"/>
    <p:sldId id="332" r:id="rId42"/>
    <p:sldId id="334" r:id="rId43"/>
    <p:sldId id="336" r:id="rId44"/>
    <p:sldId id="337" r:id="rId45"/>
    <p:sldId id="293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295" r:id="rId59"/>
    <p:sldId id="350" r:id="rId60"/>
    <p:sldId id="351" r:id="rId61"/>
    <p:sldId id="352" r:id="rId62"/>
    <p:sldId id="353" r:id="rId63"/>
    <p:sldId id="354" r:id="rId64"/>
    <p:sldId id="298" r:id="rId65"/>
    <p:sldId id="412" r:id="rId66"/>
    <p:sldId id="355" r:id="rId67"/>
    <p:sldId id="356" r:id="rId68"/>
    <p:sldId id="357" r:id="rId69"/>
    <p:sldId id="358" r:id="rId70"/>
    <p:sldId id="359" r:id="rId71"/>
    <p:sldId id="361" r:id="rId72"/>
    <p:sldId id="362" r:id="rId73"/>
    <p:sldId id="363" r:id="rId74"/>
    <p:sldId id="364" r:id="rId75"/>
    <p:sldId id="365" r:id="rId76"/>
    <p:sldId id="360" r:id="rId77"/>
    <p:sldId id="366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4" r:id="rId86"/>
    <p:sldId id="375" r:id="rId87"/>
    <p:sldId id="377" r:id="rId88"/>
    <p:sldId id="376" r:id="rId89"/>
    <p:sldId id="300" r:id="rId90"/>
    <p:sldId id="378" r:id="rId91"/>
    <p:sldId id="413" r:id="rId92"/>
    <p:sldId id="379" r:id="rId93"/>
    <p:sldId id="380" r:id="rId94"/>
    <p:sldId id="381" r:id="rId95"/>
    <p:sldId id="383" r:id="rId96"/>
    <p:sldId id="385" r:id="rId97"/>
    <p:sldId id="387" r:id="rId98"/>
    <p:sldId id="386" r:id="rId99"/>
    <p:sldId id="388" r:id="rId100"/>
    <p:sldId id="384" r:id="rId101"/>
    <p:sldId id="389" r:id="rId102"/>
    <p:sldId id="390" r:id="rId103"/>
    <p:sldId id="391" r:id="rId104"/>
    <p:sldId id="302" r:id="rId105"/>
    <p:sldId id="392" r:id="rId106"/>
    <p:sldId id="393" r:id="rId107"/>
    <p:sldId id="414" r:id="rId108"/>
    <p:sldId id="394" r:id="rId109"/>
    <p:sldId id="395" r:id="rId110"/>
    <p:sldId id="304" r:id="rId111"/>
    <p:sldId id="396" r:id="rId112"/>
    <p:sldId id="401" r:id="rId113"/>
    <p:sldId id="399" r:id="rId114"/>
    <p:sldId id="398" r:id="rId115"/>
    <p:sldId id="397" r:id="rId116"/>
    <p:sldId id="400" r:id="rId117"/>
    <p:sldId id="402" r:id="rId118"/>
    <p:sldId id="415" r:id="rId1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707A"/>
    <a:srgbClr val="990000"/>
    <a:srgbClr val="57257D"/>
    <a:srgbClr val="652B91"/>
    <a:srgbClr val="7030A0"/>
    <a:srgbClr val="632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6370" autoAdjust="0"/>
  </p:normalViewPr>
  <p:slideViewPr>
    <p:cSldViewPr snapToGrid="0">
      <p:cViewPr varScale="1">
        <p:scale>
          <a:sx n="111" d="100"/>
          <a:sy n="111" d="100"/>
        </p:scale>
        <p:origin x="492" y="10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B189-3D8C-44F1-8F48-09C47B76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599DE-79C8-4BA0-9040-F4F004640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A4E4-8225-4BCE-8585-CB533707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31250-4F28-49F2-A821-ED109CC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7442-C911-40BD-8BE4-12B15C39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B0C50-8568-49F1-8317-07306386D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CEEE-0EFC-40E6-BBBB-DE7633F1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85E3-F907-4D81-9189-4B79C9F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B2FB-4E26-4D84-B635-0179206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018EB-8CDA-461C-8E8C-FD10B5FC0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9AFED-9C38-4B66-A60A-5DC1DA37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B036-26D9-4510-B1CD-6280F8C0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36B-884D-4E9A-91B3-E49166AE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D4506-A79B-45AF-90BB-23ECFCEF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914400" y="1844676"/>
            <a:ext cx="103632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2" name="Shape 22"/>
          <p:cNvSpPr txBox="1"/>
          <p:nvPr/>
        </p:nvSpPr>
        <p:spPr>
          <a:xfrm>
            <a:off x="101600" y="6555724"/>
            <a:ext cx="28448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‹#›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9009" y="6273801"/>
            <a:ext cx="223392" cy="1651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564B3C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621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96253" y="1804927"/>
            <a:ext cx="12192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5428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16922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916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70104" y="6462712"/>
            <a:ext cx="212296" cy="15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7044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579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49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71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60ED-807B-4172-BED4-8A0E9409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C79A-58CE-4032-8936-44656052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3FF5-AD38-4835-AA1C-1CCB2348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76A4-7F7A-4342-9E0F-C40376E4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8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7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99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4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270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2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96253" y="1804927"/>
            <a:ext cx="12192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839751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4391-03FD-4E83-864F-B50FF319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3301-9298-4476-9E1B-D51EFD49D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1FB7B-53A6-4431-87DF-719E2F93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2A812-4D45-4DB0-B1B2-A510548C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077-6308-4F46-8ED8-7350191F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59EE-82EC-49B1-AD65-D66BB7600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42204-542A-4A0F-A7A9-E9D8474C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5593-2B40-4B16-9197-9BE80F13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E7268-D5C9-4315-8AD2-68EC59EA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67D0-2AA1-43DF-8CB2-8414E11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D0479-E5BB-455D-B37E-B429ECBC2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B2F77-BEBC-4B9B-8E35-F04DC57F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778E0-3022-4FF4-A623-D0B07AD8D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F2766-8D29-40F9-8444-428BD5575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8EC90-32E7-4F87-A327-7D8061CE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D67A0-9DC0-435F-A6C0-DEB1911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5477-1121-4793-898F-DEF2E864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C033A-29FD-47B5-B85D-9691D987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7EFF6-C6D9-40B9-A41B-1505FD88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A22AC-29CE-4465-A36D-F70088C1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C011C-5A8E-4E5F-BA63-B1E185BA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26BD-41CB-4854-9CB2-759A9BEA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1EBB-A5F2-448C-B929-F6705DE9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F964A-7F7D-4ABC-91C6-89A6CC71D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31465-EDD9-4670-A0AB-E3A1F73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F2BF-235D-4BAA-9D09-76A2259C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7EE0-641D-41B5-BA5A-B44C6F7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CC3-C1C2-4A44-A2C2-751C29CE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A669D-99DC-4038-8069-C4355C6DF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ACC18-9779-41CE-8D8C-4B493C64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4FD7-8B07-4949-AFCD-DA0BA3AE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71FAE-AFB2-4A15-B245-0B811D7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E24CD-A6EF-48C6-81AF-599A3174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96756-BA82-4D22-928A-07D10128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0590-2349-4DF1-92E8-805A92C1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FF63-9948-42C1-A9C9-2C7C549F3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2CD0-CFDB-488C-A726-C10ECA9AF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F0E8651-38D9-442C-A1EF-E4AC6BB199A4}"/>
              </a:ext>
            </a:extLst>
          </p:cNvPr>
          <p:cNvSpPr txBox="1"/>
          <p:nvPr userDrawn="1"/>
        </p:nvSpPr>
        <p:spPr>
          <a:xfrm>
            <a:off x="1343589" y="6457054"/>
            <a:ext cx="84328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Copyright 20</a:t>
            </a:r>
            <a:r>
              <a:rPr lang="en-US" sz="1000" dirty="0"/>
              <a:t>22</a:t>
            </a:r>
            <a:r>
              <a:rPr sz="1000" dirty="0"/>
              <a:t> by DeVol &amp; Associates, LLC. All rights reserved. </a:t>
            </a:r>
            <a:r>
              <a:rPr lang="en-US" sz="1000" dirty="0"/>
              <a:t>www.ahaprocess.com</a:t>
            </a:r>
            <a:endParaRPr sz="1000" dirty="0"/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0C82994B-C7CC-4450-B512-16B189D6955B}"/>
              </a:ext>
            </a:extLst>
          </p:cNvPr>
          <p:cNvSpPr/>
          <p:nvPr userDrawn="1"/>
        </p:nvSpPr>
        <p:spPr>
          <a:xfrm>
            <a:off x="1" y="6290416"/>
            <a:ext cx="12192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35C12AD-05C3-474A-9B68-AE2E3B4BA5F0}"/>
              </a:ext>
            </a:extLst>
          </p:cNvPr>
          <p:cNvSpPr txBox="1">
            <a:spLocks/>
          </p:cNvSpPr>
          <p:nvPr userDrawn="1"/>
        </p:nvSpPr>
        <p:spPr>
          <a:xfrm>
            <a:off x="11658595" y="6456720"/>
            <a:ext cx="27988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B807955B-4858-4FB6-B202-7E9FC04087E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12192000" cy="627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id="{05875A77-14F1-481C-836C-3061CFADF68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7B337FE2-1841-4610-B2BF-8DF60A5A0EB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330611" y="6350136"/>
            <a:ext cx="1023189" cy="42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45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2485923B-1618-4D04-B418-BB67F97BEA65}"/>
              </a:ext>
            </a:extLst>
          </p:cNvPr>
          <p:cNvSpPr txBox="1"/>
          <p:nvPr userDrawn="1"/>
        </p:nvSpPr>
        <p:spPr>
          <a:xfrm>
            <a:off x="1343589" y="6457054"/>
            <a:ext cx="84328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Copyright 20</a:t>
            </a:r>
            <a:r>
              <a:rPr lang="en-US" sz="1000" dirty="0"/>
              <a:t>22</a:t>
            </a:r>
            <a:r>
              <a:rPr sz="1000" dirty="0"/>
              <a:t> by DeVol &amp; Associates, LLC. All rights reserved. </a:t>
            </a:r>
            <a:r>
              <a:rPr lang="en-US" sz="1000" dirty="0"/>
              <a:t>www.ahaprocess.com</a:t>
            </a:r>
            <a:endParaRPr sz="1000" dirty="0"/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7FF21F6D-DDC2-48BC-97D1-6B6DBEF54A0C}"/>
              </a:ext>
            </a:extLst>
          </p:cNvPr>
          <p:cNvSpPr/>
          <p:nvPr userDrawn="1"/>
        </p:nvSpPr>
        <p:spPr>
          <a:xfrm>
            <a:off x="1" y="6290416"/>
            <a:ext cx="12192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644C021-CCCD-4B96-AC5C-1DE5D0FE3214}"/>
              </a:ext>
            </a:extLst>
          </p:cNvPr>
          <p:cNvSpPr txBox="1">
            <a:spLocks/>
          </p:cNvSpPr>
          <p:nvPr userDrawn="1"/>
        </p:nvSpPr>
        <p:spPr>
          <a:xfrm>
            <a:off x="11658595" y="6456720"/>
            <a:ext cx="27988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EAEE65D0-49F3-449D-B437-AD6B227E04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12192000" cy="627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id="{8C2D75E6-571C-4CB6-9B0E-2A706CBF712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12AA4ACD-708A-4874-B5AF-0270D9D151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30611" y="6350136"/>
            <a:ext cx="1023189" cy="42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397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XqPFadHNwHDk3tTYOHCzJtyWg3TOqO2XetxUF2jnQE9s1XG-6EcxuP4trPeAsSMF_9cBv73vHVwl3hYS7FKaI_1cEmYQLBtK6wuzfLcYL19iwyP55Gq1yPcDmzky8jUx" TargetMode="External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es.hightail.com/receive/JAjfdjCZ47" TargetMode="External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1_hkgC0VzEhLO7htjdadMZWlG4rJkLaLfydR7rY94Bc1iFde0aYik5ZMW3keIQ3cf0bM9w6DN-zVBAoWWYocm6y1ZphowgiVcnNRpIz_3eYtYb2Jo5s2wG31o8w4YtXq" TargetMode="Externa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y6cflqhhTLJOQ7RPXbzDuIeAmuXwRRrJF77L9A5Yl2mnqgjtFYk-NN2cZMBMYNB25HeijFhjt3r4oSzkO-sflUxK81FxZoordGz6OlZmPms_pyO54ahjuWoxZ3dmoqkg" TargetMode="Externa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Iacnk255wJiBfiVGkEUFvgqiliRfU7ZHeNmyDRFUgDRc3pOWyk8LCl_sRPoH6n-R43mV46ZCRIfUV3N-FHODIJmxjngsZMzmjNt77PZ_nAKMapjQpjVh0uOhybO3OxFI" TargetMode="Externa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lTOr9lkyykNHhAivT62qnpDUGFvNyDPNcCj5h9LbHGCqZ7bSYCzKQViu6wtilckLovzz_tzHhiWrWbaZBy1pqet2vTY9iGvvtrYXEFfu0Bq8lvJ6fi6huN4DWUwEaRtU" TargetMode="Externa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XHNpk0wlqe-DWic30PP8U4TlOjei368rLC4xkWNfAfmV5I0nYXIwkIEmjdb9Ipz1MKJVunIVjv53Q0G_THpiMB22nEl26umgbCDkKjCIKDxY7P80pZzn6kO4dLWjYFRD" TargetMode="Externa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1AgTIf1f8ik48779PkwOLO3kK98mGx-0wrWnCEwqwyn3R6VzVBrd0w_5Pi1p2kavE_jjL77u-UsF1ByPEvI3lYP5avTrh2NYjEAji3oITVKABXgJl0hc3ffv468yRdle" TargetMode="Externa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W0J4rfd6X4FUHqGpRJKpe60LNiRyD78VVCmwTJzZjGNcsOQgmTfooubC2GIF2dDqNG6OGAAVL5Nflm5rTxCZvMkuEegtyjilop39LLQbezxZbJe38UVBkZ9vlChTPC1t" TargetMode="Externa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wZGTsYF7MqN2eN8I9ovSnIxdQoCOjA4Q3tW6yNeMfk9C1Zou2gEenkPX7346Yur7i3kbMjwT6qPyt98FfF8aQc0OPN-KyopSwHBG_5PnELlI2GwtSdVrBQm4HgPPLdzD" TargetMode="Externa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.emailprotection.link/?bwqfL1-Kq2jMnxd2TySNM3XaRfbReBqdVkhcUQ-NORaukbKr_dybC4OANKlsdXAFj0G7rD_xxCFKs49SL8lhv-IHZsTkbKD0iF8dWS1ZwH37ERB2vuC4RyVSzGRPwHD6g" TargetMode="External"/><Relationship Id="rId2" Type="http://schemas.openxmlformats.org/officeDocument/2006/relationships/hyperlink" Target="https://url.emailprotection.link/?b4w6ZTRYbFH2qGbt1qcV0iYWKHeDB6M04ypUfozxTOLMU5XeoFw9xOlbfYUqJPBjrMXavHncxwL7ZhtTbcq9B4mvT6-U-cogCyg84eCJXzSoHpqc4mzNz-5VBOZtT5FFb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url.emailprotection.link/?b5F5wvcId9qSW0LI_6OmQDOraYxb5FX9WJrw-j4nYBJK08MR_cuBjv00EcBAZ0KqVWT-nj3n91mT08iPo8TSwaJ8D9k66ATbrZTfTyVkASSRbln67zYXycVCcFb9Awbbu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GeeHUS2qDL0qwn9fPT13JsrUcTKYQI67ni98kyWEV-rLhb3pWdBJRZdCtLkowMdo9JyPw77Rh6i1uDrp0T_vIFvJNGbONtK1XbFDCU6d8Z3J8trDUAE50tw4bHwB3VQF" TargetMode="External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url.emailprotection.link/?bX9EpcAgJcwCy9n_xWqGkL85IUF_HYmpxCazhbKOJr63alQtQzytsVFJqcYCo8MVG3oVnmz3m2SelCqx-OCmp1BJkaGn6p3wfgcU0rw82Vtzov-Xlo_V6ctzUAJQJMyOX" TargetMode="Externa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326"/>
          <p:cNvSpPr txBox="1">
            <a:spLocks noGrp="1"/>
          </p:cNvSpPr>
          <p:nvPr>
            <p:ph type="ctrTitle"/>
          </p:nvPr>
        </p:nvSpPr>
        <p:spPr>
          <a:xfrm>
            <a:off x="4876800" y="457201"/>
            <a:ext cx="5638800" cy="39084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defRPr sz="4000" b="1">
                <a:solidFill>
                  <a:srgbClr val="4B0096"/>
                </a:solidFill>
                <a:uFill>
                  <a:solidFill>
                    <a:srgbClr val="4B0096"/>
                  </a:solidFill>
                </a:uFill>
              </a:defRPr>
            </a:pPr>
            <a:r>
              <a:t> </a:t>
            </a:r>
            <a:br/>
            <a:endParaRPr/>
          </a:p>
        </p:txBody>
      </p:sp>
      <p:sp>
        <p:nvSpPr>
          <p:cNvPr id="254" name="Shape 328"/>
          <p:cNvSpPr txBox="1"/>
          <p:nvPr/>
        </p:nvSpPr>
        <p:spPr>
          <a:xfrm>
            <a:off x="1524000" y="5105401"/>
            <a:ext cx="905576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olidFill>
                  <a:schemeClr val="tx1"/>
                </a:solidFill>
              </a:rPr>
              <a:t>Getting Ahead in the Workplace Virtual </a:t>
            </a:r>
            <a:endParaRPr sz="3600" dirty="0">
              <a:solidFill>
                <a:schemeClr val="tx1"/>
              </a:solidFill>
            </a:endParaRPr>
          </a:p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600" dirty="0">
                <a:solidFill>
                  <a:schemeClr val="tx1"/>
                </a:solidFill>
              </a:rPr>
              <a:t>Philip DeVol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D847BC-D4D2-4E53-A754-24335FA5B1C2}"/>
              </a:ext>
            </a:extLst>
          </p:cNvPr>
          <p:cNvCxnSpPr>
            <a:cxnSpLocks/>
          </p:cNvCxnSpPr>
          <p:nvPr/>
        </p:nvCxnSpPr>
        <p:spPr>
          <a:xfrm>
            <a:off x="0" y="402640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87E665-F62B-43B4-AEEE-017B45D114F1}"/>
              </a:ext>
            </a:extLst>
          </p:cNvPr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64C05-7B4C-46F7-8763-64EE0958C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79" y="816483"/>
            <a:ext cx="3055897" cy="4045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1AA67-B80B-44F6-9733-E99D9FBFE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25" y="816482"/>
            <a:ext cx="3095471" cy="4045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Stability Scale Self-Assessment Activity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CF6C4D-5BB3-44F0-8549-3984E087D29F}"/>
              </a:ext>
            </a:extLst>
          </p:cNvPr>
          <p:cNvSpPr txBox="1"/>
          <p:nvPr/>
        </p:nvSpPr>
        <p:spPr>
          <a:xfrm>
            <a:off x="2312895" y="1102659"/>
            <a:ext cx="7906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Stability Scale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https://fs27.formsite.com/a34qO0/8plpqha8ks/index.ht</a:t>
            </a:r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61">
            <a:extLst>
              <a:ext uri="{FF2B5EF4-FFF2-40B4-BE49-F238E27FC236}">
                <a16:creationId xmlns:a16="http://schemas.microsoft.com/office/drawing/2014/main" id="{3EE6C2D2-4BB5-4B6A-B056-D64657D09714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32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4505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181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Community Assets Map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C5ED1B8-8EC6-4A93-9464-763898883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39" y="694998"/>
            <a:ext cx="5179123" cy="53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4031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182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One-on-One Relationships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C690328-F4CF-45F8-A96B-142D9A093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30" y="623507"/>
            <a:ext cx="5460340" cy="56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4716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184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Sample Community Map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530864-B091-4946-9F92-2E275195E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790" y="692222"/>
            <a:ext cx="5384420" cy="55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7858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7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9: Building Resources</a:t>
            </a:r>
          </a:p>
        </p:txBody>
      </p:sp>
      <p:pic>
        <p:nvPicPr>
          <p:cNvPr id="685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268" y="1600201"/>
            <a:ext cx="506146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734"/>
          <p:cNvSpPr txBox="1"/>
          <p:nvPr/>
        </p:nvSpPr>
        <p:spPr>
          <a:xfrm>
            <a:off x="92202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28707A"/>
                </a:solidFill>
              </a:rPr>
              <a:t>Page 187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5020E5-0F2C-4E63-B53E-5AC7E5492ADD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190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39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Analyzing the Differences Between Getting-By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Getting-Ahead Resources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94606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BB601E9-5978-4290-B647-6505D138B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01" y="1017139"/>
            <a:ext cx="5383798" cy="52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39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193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Tic-Tac-Toe Diagram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4EFBF2C-72DC-4454-9AA3-C7BBFBA1E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48" y="605932"/>
            <a:ext cx="5594304" cy="56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8200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193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6999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Video: Tic-Tac-Toe Activity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40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AF8E47-DCCC-44CC-B814-2FE643ABE043}"/>
              </a:ext>
            </a:extLst>
          </p:cNvPr>
          <p:cNvSpPr/>
          <p:nvPr/>
        </p:nvSpPr>
        <p:spPr>
          <a:xfrm>
            <a:off x="2961244" y="2967336"/>
            <a:ext cx="6567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https://spaces.hightail.com/receive/JAjfdjCZ47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684752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194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9203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Example: Resource Development Worksheet for </a:t>
            </a:r>
            <a:br>
              <a:rPr lang="en-US" sz="3200" b="1" dirty="0"/>
            </a:br>
            <a:r>
              <a:rPr lang="en-US" sz="3200" b="1" dirty="0"/>
              <a:t>Building Emotional Resources</a:t>
            </a:r>
            <a:endParaRPr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D25E91C-9A9D-4EC3-BAEC-F18C59114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11" y="1097786"/>
            <a:ext cx="5661301" cy="49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29326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195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DE32E662-9C4B-4CED-8026-176968782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7253"/>
            <a:ext cx="12192000" cy="99203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Resource Development Worksheet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 Building Emotional Resources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36ED6-570F-493F-ADF9-2E8CB005860E}"/>
              </a:ext>
            </a:extLst>
          </p:cNvPr>
          <p:cNvCxnSpPr>
            <a:cxnSpLocks/>
          </p:cNvCxnSpPr>
          <p:nvPr/>
        </p:nvCxnSpPr>
        <p:spPr>
          <a:xfrm>
            <a:off x="0" y="98340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CE4EFF1-0442-4C0A-B264-C9AC6CF92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93" y="1080790"/>
            <a:ext cx="3999014" cy="51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009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10: Personal and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Community Plans</a:t>
            </a:r>
          </a:p>
        </p:txBody>
      </p:sp>
      <p:pic>
        <p:nvPicPr>
          <p:cNvPr id="702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219201"/>
            <a:ext cx="5943600" cy="4906963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hape 748"/>
          <p:cNvSpPr txBox="1"/>
          <p:nvPr/>
        </p:nvSpPr>
        <p:spPr>
          <a:xfrm>
            <a:off x="9372600" y="5779532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28707A"/>
                </a:solidFill>
              </a:rPr>
              <a:t>Page 199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871218-1491-43BA-8D02-37EB7D87A911}"/>
              </a:ext>
            </a:extLst>
          </p:cNvPr>
          <p:cNvCxnSpPr>
            <a:cxnSpLocks/>
          </p:cNvCxnSpPr>
          <p:nvPr/>
        </p:nvCxnSpPr>
        <p:spPr>
          <a:xfrm>
            <a:off x="0" y="11317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622349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Stability Scale Self-Assessment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F3ECC72-7842-45D2-B4C5-ED5942AA2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52" y="1390322"/>
            <a:ext cx="6080889" cy="44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916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4786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Decide What to Work On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308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0CAC24-DCC3-4FB7-9C72-A0BF9C6D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47" y="1810684"/>
            <a:ext cx="7699144" cy="27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9974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3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You Want to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 on These Resources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86263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7FDDC27-A1FF-4E32-92C2-47C5518C5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1509630"/>
            <a:ext cx="6861498" cy="41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3410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Procedural Steps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DF85FB2-8731-4C71-8041-A16A2A185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37" y="639792"/>
            <a:ext cx="4151254" cy="5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2092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Where to Go to Get Help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E97232-54EB-4357-BC86-48ED84BFD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58" y="1545336"/>
            <a:ext cx="5701284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39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Plan for First Week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F534F9-FA89-4406-8872-301C9D8CB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58" y="1874520"/>
            <a:ext cx="638708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7424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Closing ‘Back Doors’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D83AF48-8CDC-424F-ADAC-0C2966A6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90" y="963743"/>
            <a:ext cx="5646420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4177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208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Example: Support for Change Mental Model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8113FF-119F-4248-A9B3-C23346889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40" y="772274"/>
            <a:ext cx="3575521" cy="53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142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42000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For Facilitators Only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42000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23E2F6F-F78E-4D0E-A547-AE967FA0BABC}"/>
              </a:ext>
            </a:extLst>
          </p:cNvPr>
          <p:cNvSpPr/>
          <p:nvPr/>
        </p:nvSpPr>
        <p:spPr>
          <a:xfrm>
            <a:off x="1922033" y="2840014"/>
            <a:ext cx="8347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Model Fidelity Scale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https://fs27.formsite.com/a34qO0/br26g1oun1/index.html</a:t>
            </a:r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55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Scale Self-Assessment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5FB15D-7026-4CDC-A7BA-0EAC51176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41" y="1089384"/>
            <a:ext cx="4522119" cy="514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3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7082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Scale Self-Assessment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4045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09E3B56-15D9-4B5F-B488-EF9799753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6" y="991868"/>
            <a:ext cx="4190369" cy="5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68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05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Scale Self-Assessment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6023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C80F239-DCC5-49B9-B482-085B5E34D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74" y="1019348"/>
            <a:ext cx="5207034" cy="524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778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Scale Self-Assessment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972A418-186F-46A9-BBD5-207E2E953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47" y="1475768"/>
            <a:ext cx="8320186" cy="39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03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54F95-A3B5-4A36-958F-D39C8CDF8DC6}"/>
              </a:ext>
            </a:extLst>
          </p:cNvPr>
          <p:cNvSpPr/>
          <p:nvPr/>
        </p:nvSpPr>
        <p:spPr>
          <a:xfrm>
            <a:off x="1810871" y="726142"/>
            <a:ext cx="8641976" cy="5342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image14.png" descr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445795"/>
            <a:ext cx="265512" cy="39766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uture Story"/>
          <p:cNvSpPr txBox="1"/>
          <p:nvPr/>
        </p:nvSpPr>
        <p:spPr>
          <a:xfrm>
            <a:off x="6247210" y="4688681"/>
            <a:ext cx="17918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Future Story </a:t>
            </a:r>
          </a:p>
        </p:txBody>
      </p:sp>
      <p:sp>
        <p:nvSpPr>
          <p:cNvPr id="157" name="Line"/>
          <p:cNvSpPr/>
          <p:nvPr/>
        </p:nvSpPr>
        <p:spPr>
          <a:xfrm>
            <a:off x="4410076" y="2486026"/>
            <a:ext cx="71441" cy="253607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sp>
        <p:nvSpPr>
          <p:cNvPr id="158" name="Line"/>
          <p:cNvSpPr/>
          <p:nvPr/>
        </p:nvSpPr>
        <p:spPr>
          <a:xfrm flipH="1">
            <a:off x="4856560" y="2502693"/>
            <a:ext cx="94061" cy="228604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grpSp>
        <p:nvGrpSpPr>
          <p:cNvPr id="167" name="Group"/>
          <p:cNvGrpSpPr/>
          <p:nvPr/>
        </p:nvGrpSpPr>
        <p:grpSpPr>
          <a:xfrm>
            <a:off x="3844530" y="2769386"/>
            <a:ext cx="529988" cy="727039"/>
            <a:chOff x="-3" y="-5"/>
            <a:chExt cx="1413299" cy="1938767"/>
          </a:xfrm>
        </p:grpSpPr>
        <p:grpSp>
          <p:nvGrpSpPr>
            <p:cNvPr id="162" name="Group"/>
            <p:cNvGrpSpPr/>
            <p:nvPr/>
          </p:nvGrpSpPr>
          <p:grpSpPr>
            <a:xfrm>
              <a:off x="434552" y="-6"/>
              <a:ext cx="978745" cy="1046671"/>
              <a:chOff x="0" y="-3"/>
              <a:chExt cx="978744" cy="1046669"/>
            </a:xfrm>
          </p:grpSpPr>
          <p:sp>
            <p:nvSpPr>
              <p:cNvPr id="159" name="Shape"/>
              <p:cNvSpPr/>
              <p:nvPr/>
            </p:nvSpPr>
            <p:spPr>
              <a:xfrm rot="7245575">
                <a:off x="71163" y="202746"/>
                <a:ext cx="836417" cy="641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0" name="Shape"/>
              <p:cNvSpPr/>
              <p:nvPr/>
            </p:nvSpPr>
            <p:spPr>
              <a:xfrm rot="7245575">
                <a:off x="225865" y="474855"/>
                <a:ext cx="836420" cy="281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1" name="Line"/>
              <p:cNvSpPr/>
              <p:nvPr/>
            </p:nvSpPr>
            <p:spPr>
              <a:xfrm rot="7245575">
                <a:off x="718923" y="194534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166" name="Group"/>
            <p:cNvGrpSpPr/>
            <p:nvPr/>
          </p:nvGrpSpPr>
          <p:grpSpPr>
            <a:xfrm>
              <a:off x="-4" y="894495"/>
              <a:ext cx="971504" cy="1044268"/>
              <a:chOff x="-1" y="-3"/>
              <a:chExt cx="971502" cy="1044267"/>
            </a:xfrm>
          </p:grpSpPr>
          <p:sp>
            <p:nvSpPr>
              <p:cNvPr id="163" name="Shape"/>
              <p:cNvSpPr/>
              <p:nvPr/>
            </p:nvSpPr>
            <p:spPr>
              <a:xfrm rot="17983250">
                <a:off x="67540" y="201545"/>
                <a:ext cx="836423" cy="64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4" name="Shape"/>
              <p:cNvSpPr/>
              <p:nvPr/>
            </p:nvSpPr>
            <p:spPr>
              <a:xfrm rot="17983250">
                <a:off x="-88811" y="292326"/>
                <a:ext cx="836421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5" name="Line"/>
              <p:cNvSpPr/>
              <p:nvPr/>
            </p:nvSpPr>
            <p:spPr>
              <a:xfrm rot="17983250">
                <a:off x="191635" y="77536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168" name="Oval"/>
          <p:cNvSpPr/>
          <p:nvPr/>
        </p:nvSpPr>
        <p:spPr>
          <a:xfrm>
            <a:off x="3643314" y="2400301"/>
            <a:ext cx="2028825" cy="1951437"/>
          </a:xfrm>
          <a:prstGeom prst="ellipse">
            <a:avLst/>
          </a:prstGeom>
          <a:ln w="76200">
            <a:solidFill>
              <a:srgbClr val="C00000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grpSp>
        <p:nvGrpSpPr>
          <p:cNvPr id="174" name="Group"/>
          <p:cNvGrpSpPr/>
          <p:nvPr/>
        </p:nvGrpSpPr>
        <p:grpSpPr>
          <a:xfrm>
            <a:off x="4424364" y="2334812"/>
            <a:ext cx="446495" cy="939413"/>
            <a:chOff x="0" y="-1"/>
            <a:chExt cx="1190651" cy="2505099"/>
          </a:xfrm>
        </p:grpSpPr>
        <p:sp>
          <p:nvSpPr>
            <p:cNvPr id="169" name="Oval"/>
            <p:cNvSpPr/>
            <p:nvPr/>
          </p:nvSpPr>
          <p:spPr>
            <a:xfrm>
              <a:off x="307259" y="-2"/>
              <a:ext cx="729757" cy="764273"/>
            </a:xfrm>
            <a:prstGeom prst="ellipse">
              <a:avLst/>
            </a:prstGeom>
            <a:solidFill>
              <a:srgbClr val="E7E6E6"/>
            </a:solidFill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170" name="Line"/>
            <p:cNvSpPr/>
            <p:nvPr/>
          </p:nvSpPr>
          <p:spPr>
            <a:xfrm flipH="1">
              <a:off x="655472" y="827950"/>
              <a:ext cx="9" cy="1040251"/>
            </a:xfrm>
            <a:prstGeom prst="line">
              <a:avLst/>
            </a:prstGeom>
            <a:noFill/>
            <a:ln w="762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endParaRPr sz="1350"/>
            </a:p>
          </p:txBody>
        </p:sp>
        <p:grpSp>
          <p:nvGrpSpPr>
            <p:cNvPr id="173" name="Group"/>
            <p:cNvGrpSpPr/>
            <p:nvPr/>
          </p:nvGrpSpPr>
          <p:grpSpPr>
            <a:xfrm>
              <a:off x="0" y="1719587"/>
              <a:ext cx="1190653" cy="785511"/>
              <a:chOff x="0" y="-1"/>
              <a:chExt cx="1190651" cy="785509"/>
            </a:xfrm>
          </p:grpSpPr>
          <p:sp>
            <p:nvSpPr>
              <p:cNvPr id="171" name="Line"/>
              <p:cNvSpPr/>
              <p:nvPr/>
            </p:nvSpPr>
            <p:spPr>
              <a:xfrm flipH="1">
                <a:off x="0" y="-2"/>
                <a:ext cx="631371" cy="785511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629742" y="41622"/>
                <a:ext cx="560911" cy="742817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</p:grpSp>
      </p:grpSp>
      <p:sp>
        <p:nvSpPr>
          <p:cNvPr id="175" name="Concrete"/>
          <p:cNvSpPr txBox="1"/>
          <p:nvPr/>
        </p:nvSpPr>
        <p:spPr>
          <a:xfrm>
            <a:off x="4117735" y="3945067"/>
            <a:ext cx="1203183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</a:p>
        </p:txBody>
      </p:sp>
      <p:sp>
        <p:nvSpPr>
          <p:cNvPr id="176" name="Shape"/>
          <p:cNvSpPr/>
          <p:nvPr/>
        </p:nvSpPr>
        <p:spPr>
          <a:xfrm rot="7162467">
            <a:off x="4474754" y="2607759"/>
            <a:ext cx="153310" cy="18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9" h="20612" extrusionOk="0">
                <a:moveTo>
                  <a:pt x="20639" y="17491"/>
                </a:moveTo>
                <a:cubicBezTo>
                  <a:pt x="16764" y="20907"/>
                  <a:pt x="10664" y="21600"/>
                  <a:pt x="5886" y="19168"/>
                </a:cubicBezTo>
                <a:cubicBezTo>
                  <a:pt x="1280" y="16824"/>
                  <a:pt x="-961" y="12150"/>
                  <a:pt x="390" y="7707"/>
                </a:cubicBezTo>
                <a:cubicBezTo>
                  <a:pt x="1769" y="3168"/>
                  <a:pt x="6551" y="0"/>
                  <a:pt x="12022" y="0"/>
                </a:cubicBezTo>
                <a:lnTo>
                  <a:pt x="20639" y="1749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sp>
        <p:nvSpPr>
          <p:cNvPr id="177" name="Shape"/>
          <p:cNvSpPr/>
          <p:nvPr/>
        </p:nvSpPr>
        <p:spPr>
          <a:xfrm rot="7162467">
            <a:off x="4723473" y="2602285"/>
            <a:ext cx="130111" cy="169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3" h="20491" extrusionOk="0">
                <a:moveTo>
                  <a:pt x="20763" y="17041"/>
                </a:moveTo>
                <a:cubicBezTo>
                  <a:pt x="16861" y="20839"/>
                  <a:pt x="10323" y="21600"/>
                  <a:pt x="5394" y="18830"/>
                </a:cubicBezTo>
                <a:cubicBezTo>
                  <a:pt x="1193" y="16469"/>
                  <a:pt x="-837" y="12086"/>
                  <a:pt x="322" y="7878"/>
                </a:cubicBezTo>
                <a:cubicBezTo>
                  <a:pt x="1593" y="3260"/>
                  <a:pt x="6374" y="0"/>
                  <a:pt x="11876" y="0"/>
                </a:cubicBezTo>
                <a:lnTo>
                  <a:pt x="20763" y="1704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grpSp>
        <p:nvGrpSpPr>
          <p:cNvPr id="184" name="Group"/>
          <p:cNvGrpSpPr/>
          <p:nvPr/>
        </p:nvGrpSpPr>
        <p:grpSpPr>
          <a:xfrm>
            <a:off x="5042855" y="1425071"/>
            <a:ext cx="3037536" cy="1161040"/>
            <a:chOff x="0" y="-53"/>
            <a:chExt cx="8100094" cy="3096103"/>
          </a:xfrm>
        </p:grpSpPr>
        <p:sp>
          <p:nvSpPr>
            <p:cNvPr id="178" name="Shape"/>
            <p:cNvSpPr/>
            <p:nvPr/>
          </p:nvSpPr>
          <p:spPr>
            <a:xfrm>
              <a:off x="1372696" y="-53"/>
              <a:ext cx="6727398" cy="299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79" name="Oval"/>
            <p:cNvSpPr/>
            <p:nvPr/>
          </p:nvSpPr>
          <p:spPr>
            <a:xfrm>
              <a:off x="965566" y="2317167"/>
              <a:ext cx="1121321" cy="49849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0" name="Oval"/>
            <p:cNvSpPr/>
            <p:nvPr/>
          </p:nvSpPr>
          <p:spPr>
            <a:xfrm>
              <a:off x="333276" y="2673439"/>
              <a:ext cx="747553" cy="33233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1" name="Oval"/>
            <p:cNvSpPr/>
            <p:nvPr/>
          </p:nvSpPr>
          <p:spPr>
            <a:xfrm>
              <a:off x="0" y="2929877"/>
              <a:ext cx="373785" cy="16617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2" name="Shape"/>
            <p:cNvSpPr/>
            <p:nvPr/>
          </p:nvSpPr>
          <p:spPr>
            <a:xfrm>
              <a:off x="1708006" y="161588"/>
              <a:ext cx="6171723" cy="254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3" name="Text"/>
            <p:cNvSpPr txBox="1"/>
            <p:nvPr/>
          </p:nvSpPr>
          <p:spPr>
            <a:xfrm>
              <a:off x="2300541" y="1149356"/>
              <a:ext cx="4394900" cy="553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1828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900"/>
                <a:t> </a:t>
              </a:r>
            </a:p>
          </p:txBody>
        </p:sp>
      </p:grpSp>
      <p:sp>
        <p:nvSpPr>
          <p:cNvPr id="185" name="Abstract"/>
          <p:cNvSpPr txBox="1"/>
          <p:nvPr/>
        </p:nvSpPr>
        <p:spPr>
          <a:xfrm>
            <a:off x="6263878" y="1679973"/>
            <a:ext cx="11822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Abstract</a:t>
            </a:r>
          </a:p>
        </p:txBody>
      </p:sp>
      <p:sp>
        <p:nvSpPr>
          <p:cNvPr id="186" name="Arrow"/>
          <p:cNvSpPr/>
          <p:nvPr/>
        </p:nvSpPr>
        <p:spPr>
          <a:xfrm>
            <a:off x="7427119" y="3102769"/>
            <a:ext cx="375048" cy="167880"/>
          </a:xfrm>
          <a:prstGeom prst="leftArrow">
            <a:avLst>
              <a:gd name="adj1" fmla="val 50000"/>
              <a:gd name="adj2" fmla="val 49759"/>
            </a:avLst>
          </a:prstGeom>
          <a:solidFill>
            <a:srgbClr val="0033CC"/>
          </a:solidFill>
          <a:ln w="25400">
            <a:solidFill>
              <a:srgbClr val="41719C"/>
            </a:solidFill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7" name="Triangle"/>
          <p:cNvSpPr/>
          <p:nvPr/>
        </p:nvSpPr>
        <p:spPr>
          <a:xfrm>
            <a:off x="3594497" y="3263501"/>
            <a:ext cx="146450" cy="233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8" name="Triangle"/>
          <p:cNvSpPr/>
          <p:nvPr/>
        </p:nvSpPr>
        <p:spPr>
          <a:xfrm rot="16200000">
            <a:off x="4510088" y="4267200"/>
            <a:ext cx="172645" cy="20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9" name="Triangle"/>
          <p:cNvSpPr/>
          <p:nvPr/>
        </p:nvSpPr>
        <p:spPr>
          <a:xfrm rot="10800000">
            <a:off x="5592366" y="3318272"/>
            <a:ext cx="201220" cy="232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90" name="Procedural Steps…"/>
          <p:cNvSpPr txBox="1"/>
          <p:nvPr/>
        </p:nvSpPr>
        <p:spPr>
          <a:xfrm>
            <a:off x="6124575" y="3380185"/>
            <a:ext cx="2108601" cy="96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/>
              <a:t> </a:t>
            </a:r>
            <a:r>
              <a:t>Procedural Steps 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_________</a:t>
            </a:r>
          </a:p>
        </p:txBody>
      </p:sp>
      <p:sp>
        <p:nvSpPr>
          <p:cNvPr id="191" name="Abstract:…"/>
          <p:cNvSpPr txBox="1"/>
          <p:nvPr/>
        </p:nvSpPr>
        <p:spPr>
          <a:xfrm>
            <a:off x="2615872" y="3739553"/>
            <a:ext cx="1689501" cy="237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40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Abstract: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Detached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Analyze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rmation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Plans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" name="image15.png" descr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95" y="926307"/>
            <a:ext cx="4758929" cy="443865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3" name="Table"/>
          <p:cNvGraphicFramePr/>
          <p:nvPr/>
        </p:nvGraphicFramePr>
        <p:xfrm>
          <a:off x="6248400" y="2625326"/>
          <a:ext cx="1439469" cy="32504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82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6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5044">
                <a:tc>
                  <a:txBody>
                    <a:bodyPr/>
                    <a:lstStyle/>
                    <a:p>
                      <a:pPr marL="76200" indent="-76200"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2" name="Group"/>
          <p:cNvGrpSpPr/>
          <p:nvPr/>
        </p:nvGrpSpPr>
        <p:grpSpPr>
          <a:xfrm>
            <a:off x="4522803" y="3325737"/>
            <a:ext cx="264647" cy="688986"/>
            <a:chOff x="-3" y="-4"/>
            <a:chExt cx="705723" cy="1837293"/>
          </a:xfrm>
        </p:grpSpPr>
        <p:grpSp>
          <p:nvGrpSpPr>
            <p:cNvPr id="197" name="Group"/>
            <p:cNvGrpSpPr/>
            <p:nvPr/>
          </p:nvGrpSpPr>
          <p:grpSpPr>
            <a:xfrm>
              <a:off x="-4" y="-5"/>
              <a:ext cx="656390" cy="849801"/>
              <a:chOff x="-1" y="-2"/>
              <a:chExt cx="656389" cy="849800"/>
            </a:xfrm>
          </p:grpSpPr>
          <p:sp>
            <p:nvSpPr>
              <p:cNvPr id="194" name="Shape"/>
              <p:cNvSpPr/>
              <p:nvPr/>
            </p:nvSpPr>
            <p:spPr>
              <a:xfrm rot="5473008">
                <a:off x="-90020" y="105511"/>
                <a:ext cx="836426" cy="638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5" name="Shape"/>
              <p:cNvSpPr/>
              <p:nvPr/>
            </p:nvSpPr>
            <p:spPr>
              <a:xfrm rot="5473008">
                <a:off x="88772" y="288141"/>
                <a:ext cx="83642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6" name="Line"/>
              <p:cNvSpPr/>
              <p:nvPr/>
            </p:nvSpPr>
            <p:spPr>
              <a:xfrm rot="5473008">
                <a:off x="379838" y="3193"/>
                <a:ext cx="69834" cy="8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01" name="Group"/>
            <p:cNvGrpSpPr/>
            <p:nvPr/>
          </p:nvGrpSpPr>
          <p:grpSpPr>
            <a:xfrm>
              <a:off x="64357" y="998876"/>
              <a:ext cx="641363" cy="838413"/>
              <a:chOff x="-2" y="-2"/>
              <a:chExt cx="641361" cy="838411"/>
            </a:xfrm>
          </p:grpSpPr>
          <p:sp>
            <p:nvSpPr>
              <p:cNvPr id="198" name="Shape"/>
              <p:cNvSpPr/>
              <p:nvPr/>
            </p:nvSpPr>
            <p:spPr>
              <a:xfrm rot="16210681">
                <a:off x="-97537" y="99820"/>
                <a:ext cx="836432" cy="638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9" name="Shape"/>
              <p:cNvSpPr/>
              <p:nvPr/>
            </p:nvSpPr>
            <p:spPr>
              <a:xfrm rot="16210681">
                <a:off x="-276367" y="278094"/>
                <a:ext cx="83643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0" name="Line"/>
              <p:cNvSpPr/>
              <p:nvPr/>
            </p:nvSpPr>
            <p:spPr>
              <a:xfrm rot="16210681">
                <a:off x="206130" y="762096"/>
                <a:ext cx="69839" cy="80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4948827" y="2855738"/>
            <a:ext cx="589440" cy="694423"/>
            <a:chOff x="-2" y="-6"/>
            <a:chExt cx="1571837" cy="1851794"/>
          </a:xfrm>
        </p:grpSpPr>
        <p:grpSp>
          <p:nvGrpSpPr>
            <p:cNvPr id="206" name="Group"/>
            <p:cNvGrpSpPr/>
            <p:nvPr/>
          </p:nvGrpSpPr>
          <p:grpSpPr>
            <a:xfrm>
              <a:off x="-3" y="-7"/>
              <a:ext cx="982366" cy="1047117"/>
              <a:chOff x="0" y="-4"/>
              <a:chExt cx="982364" cy="1047115"/>
            </a:xfrm>
          </p:grpSpPr>
          <p:sp>
            <p:nvSpPr>
              <p:cNvPr id="203" name="Shape"/>
              <p:cNvSpPr/>
              <p:nvPr/>
            </p:nvSpPr>
            <p:spPr>
              <a:xfrm rot="3503608">
                <a:off x="72971" y="204173"/>
                <a:ext cx="836422" cy="63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4" name="Shape"/>
              <p:cNvSpPr/>
              <p:nvPr/>
            </p:nvSpPr>
            <p:spPr>
              <a:xfrm rot="3503608">
                <a:off x="225274" y="289282"/>
                <a:ext cx="836420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5" name="Line"/>
              <p:cNvSpPr/>
              <p:nvPr/>
            </p:nvSpPr>
            <p:spPr>
              <a:xfrm rot="3503608">
                <a:off x="322190" y="11585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10" name="Group"/>
            <p:cNvGrpSpPr/>
            <p:nvPr/>
          </p:nvGrpSpPr>
          <p:grpSpPr>
            <a:xfrm>
              <a:off x="582788" y="802930"/>
              <a:ext cx="989048" cy="1048859"/>
              <a:chOff x="-1" y="-2"/>
              <a:chExt cx="989046" cy="1048857"/>
            </a:xfrm>
          </p:grpSpPr>
          <p:sp>
            <p:nvSpPr>
              <p:cNvPr id="207" name="Shape"/>
              <p:cNvSpPr/>
              <p:nvPr/>
            </p:nvSpPr>
            <p:spPr>
              <a:xfrm rot="14241281">
                <a:off x="76311" y="205050"/>
                <a:ext cx="836425" cy="638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8" name="Shape"/>
              <p:cNvSpPr/>
              <p:nvPr/>
            </p:nvSpPr>
            <p:spPr>
              <a:xfrm rot="14241281">
                <a:off x="-74268" y="480343"/>
                <a:ext cx="836423" cy="281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9" name="Line"/>
              <p:cNvSpPr/>
              <p:nvPr/>
            </p:nvSpPr>
            <p:spPr>
              <a:xfrm rot="14241281">
                <a:off x="600322" y="849326"/>
                <a:ext cx="69835" cy="80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62" name="Shape 457">
            <a:extLst>
              <a:ext uri="{FF2B5EF4-FFF2-40B4-BE49-F238E27FC236}">
                <a16:creationId xmlns:a16="http://schemas.microsoft.com/office/drawing/2014/main" id="{F6CAA4AB-05A9-4BD5-B788-162471F9C9D6}"/>
              </a:ext>
            </a:extLst>
          </p:cNvPr>
          <p:cNvSpPr txBox="1">
            <a:spLocks/>
          </p:cNvSpPr>
          <p:nvPr/>
        </p:nvSpPr>
        <p:spPr>
          <a:xfrm>
            <a:off x="0" y="-1343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n-US" sz="3200" b="1" dirty="0"/>
              <a:t>Model Mental Theory of Change </a:t>
            </a:r>
            <a:endParaRPr lang="en-US" sz="2400" b="1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6E60882-5B43-46D1-9849-F5511DA36E52}"/>
              </a:ext>
            </a:extLst>
          </p:cNvPr>
          <p:cNvCxnSpPr>
            <a:cxnSpLocks/>
          </p:cNvCxnSpPr>
          <p:nvPr/>
        </p:nvCxnSpPr>
        <p:spPr>
          <a:xfrm>
            <a:off x="0" y="55653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hape 461">
            <a:extLst>
              <a:ext uri="{FF2B5EF4-FFF2-40B4-BE49-F238E27FC236}">
                <a16:creationId xmlns:a16="http://schemas.microsoft.com/office/drawing/2014/main" id="{15903297-D23B-4932-95A7-087BFBE80751}"/>
              </a:ext>
            </a:extLst>
          </p:cNvPr>
          <p:cNvSpPr txBox="1"/>
          <p:nvPr/>
        </p:nvSpPr>
        <p:spPr>
          <a:xfrm>
            <a:off x="10691004" y="5747797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37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3325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animBg="1" advAuto="0"/>
      <p:bldP spid="157" grpId="0" animBg="1" advAuto="0"/>
      <p:bldP spid="158" grpId="0" animBg="1" advAuto="0"/>
      <p:bldP spid="167" grpId="0" animBg="1" advAuto="0"/>
      <p:bldP spid="175" grpId="0" animBg="1" advAuto="0"/>
      <p:bldP spid="176" grpId="0" animBg="1" advAuto="0"/>
      <p:bldP spid="177" grpId="0" animBg="1" advAuto="0"/>
      <p:bldP spid="184" grpId="0" animBg="1" advAuto="0"/>
      <p:bldP spid="185" grpId="0" animBg="1" advAuto="0"/>
      <p:bldP spid="186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  <p:bldP spid="193" grpId="0" animBg="1" advAuto="0"/>
      <p:bldP spid="202" grpId="0" animBg="1" advAuto="0"/>
      <p:bldP spid="21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3: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Research on the Causes of Poverty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Economic Instability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48" y="1600201"/>
            <a:ext cx="562450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47"/>
          <p:cNvSpPr txBox="1"/>
          <p:nvPr/>
        </p:nvSpPr>
        <p:spPr>
          <a:xfrm>
            <a:off x="9448800" y="5875866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4</a:t>
            </a:r>
            <a:r>
              <a:rPr lang="en-US" dirty="0">
                <a:solidFill>
                  <a:srgbClr val="28707A"/>
                </a:solidFill>
              </a:rPr>
              <a:t>3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9E582-EDBE-44B3-9F92-9F3052B4C098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46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Causes of Economic Instability—Research Continuum</a:t>
            </a:r>
            <a:endParaRPr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12B465-22ED-42D0-90A8-235981890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28" y="1010412"/>
            <a:ext cx="6638544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198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47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78CBA-1F02-4E7C-BA40-A3EF5C4AD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27" y="760559"/>
            <a:ext cx="4175777" cy="5467500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46FF1E74-773A-4D16-B35B-4BC32A1D21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600" b="1" dirty="0"/>
              <a:t>Causes of Poverty—Research Continuum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3E2DC4-43A5-4E0A-A6E8-2783341AC8E2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6141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F56E0-0E1F-4A0B-86DA-D475E7CE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35" y="3286851"/>
            <a:ext cx="1786513" cy="1211492"/>
          </a:xfrm>
          <a:prstGeom prst="rect">
            <a:avLst/>
          </a:prstGeom>
        </p:spPr>
      </p:pic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Module 1: My Life Now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5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34" y="1526098"/>
            <a:ext cx="4912332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11317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70CEE8-D7B4-4537-A4FE-944B30650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60" y="4188076"/>
            <a:ext cx="1409754" cy="1276759"/>
          </a:xfrm>
          <a:prstGeom prst="rect">
            <a:avLst/>
          </a:prstGeom>
        </p:spPr>
      </p:pic>
      <p:sp>
        <p:nvSpPr>
          <p:cNvPr id="2" name="Shape 461">
            <a:extLst>
              <a:ext uri="{FF2B5EF4-FFF2-40B4-BE49-F238E27FC236}">
                <a16:creationId xmlns:a16="http://schemas.microsoft.com/office/drawing/2014/main" id="{02901CA2-0B8D-4D28-A48D-1AEBD7EB4D63}"/>
              </a:ext>
            </a:extLst>
          </p:cNvPr>
          <p:cNvSpPr txBox="1"/>
          <p:nvPr/>
        </p:nvSpPr>
        <p:spPr>
          <a:xfrm>
            <a:off x="9448799" y="5867398"/>
            <a:ext cx="83612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</a:t>
            </a:r>
            <a:endParaRPr dirty="0">
              <a:solidFill>
                <a:srgbClr val="28707A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49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2813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Top and Bottom Counties for Future Earnings of Children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Low-Income Families, 100 Largest Counties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82813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A176C8-5F32-4545-A923-F570C208E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77" y="1116344"/>
            <a:ext cx="5471246" cy="48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75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243C0F39-CE96-421E-9429-493CAA16678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Predators Group Activity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CCE239-E143-4B0B-9038-D097EC838E72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CDDB9E-B1BF-476B-AD53-3D303DB6A11E}"/>
              </a:ext>
            </a:extLst>
          </p:cNvPr>
          <p:cNvSpPr/>
          <p:nvPr/>
        </p:nvSpPr>
        <p:spPr>
          <a:xfrm>
            <a:off x="2412521" y="1570333"/>
            <a:ext cx="76516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 GA Workplace Predator Inventory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https://fs27.formsite.com/a34qO0/ns0shnfit5/index.html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hape 461">
            <a:extLst>
              <a:ext uri="{FF2B5EF4-FFF2-40B4-BE49-F238E27FC236}">
                <a16:creationId xmlns:a16="http://schemas.microsoft.com/office/drawing/2014/main" id="{F8C1B53D-6391-4083-AD89-6A7DEFAC6228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51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61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621267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/>
              <a:t>Predator Inventory</a:t>
            </a:r>
            <a:endParaRPr sz="2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66439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B4861A8-2593-4E7B-88F4-4A5B498E5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12" y="707533"/>
            <a:ext cx="4752555" cy="54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70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28740" cy="62126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Household Median Net Worth by Race, 2016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287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E362D12-32EC-49FA-999C-0ACE954A9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63" y="931044"/>
            <a:ext cx="7624075" cy="49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726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02860" cy="90577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Median Wealth for Single Women by Race/Ethnicity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Single White Men, 2013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-8626" y="949066"/>
            <a:ext cx="1210286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B68041-DD34-46B2-9A24-1B736B323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69" y="1197614"/>
            <a:ext cx="6932862" cy="485444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10647872" y="5724270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55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8371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957759" y="5700495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Real Family Income Growth by Quintile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for Top 5%, 1947–1979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DBF2C7A-C256-4DD1-B7FC-553D514C3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1" y="1267524"/>
            <a:ext cx="6303592" cy="48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487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011" y="0"/>
            <a:ext cx="12122989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Real Family Income Growth by Quintile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for Top 5% and Top 1%, 1979–2014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69011" y="1009290"/>
            <a:ext cx="1212298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A047FD-A17A-439E-B2B4-18622C8F7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56" y="1087816"/>
            <a:ext cx="6232289" cy="51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56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59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77638" y="0"/>
            <a:ext cx="12269638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CEO Pay as a Multiplier of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Average Worker Pay, 1960–2016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77638" y="1009290"/>
            <a:ext cx="1226963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82A3E06-FEA8-4CA7-B977-7B761D22D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37" y="1152143"/>
            <a:ext cx="6251707" cy="50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864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60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Multiplier of CEO Pay to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Average Worker Pay, 2012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E2ADB1A-2EA4-428C-B2A6-E18FF73FB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0" y="1089961"/>
            <a:ext cx="6109521" cy="50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096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A68D7-E5ED-43B1-BDB5-B62FC0972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66" y="1130141"/>
            <a:ext cx="6919269" cy="498598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9750724" y="5848710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61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Ownership of Household Wealth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 the U.S., 2016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6244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2700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Mental Model of Economic Instability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>
            <a:cxnSpLocks/>
          </p:cNvCxnSpPr>
          <p:nvPr/>
        </p:nvCxnSpPr>
        <p:spPr>
          <a:xfrm>
            <a:off x="0" y="6227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3736675" y="846190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47D13-1CE0-48C5-A58A-FFEA9C15A149}"/>
              </a:ext>
            </a:extLst>
          </p:cNvPr>
          <p:cNvSpPr/>
          <p:nvPr/>
        </p:nvSpPr>
        <p:spPr>
          <a:xfrm>
            <a:off x="1774165" y="5564838"/>
            <a:ext cx="86436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Mental Model of Economic Insecurity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https://fs27.formsite.com/a34qO0/lprtbdrsed/index.html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83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Mental Model of Middle Class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>
            <a:cxnSpLocks/>
          </p:cNvCxnSpPr>
          <p:nvPr/>
        </p:nvCxnSpPr>
        <p:spPr>
          <a:xfrm>
            <a:off x="0" y="63835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3736676" y="932465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5759F-C108-4AFE-BC32-9D0714F729D5}"/>
              </a:ext>
            </a:extLst>
          </p:cNvPr>
          <p:cNvSpPr txBox="1"/>
          <p:nvPr/>
        </p:nvSpPr>
        <p:spPr>
          <a:xfrm>
            <a:off x="1837764" y="5651113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 Workplace Mental Model of Middle Class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https://fs27.formsite.com/a34qO0/uxhcymd3sc/index.html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461">
            <a:extLst>
              <a:ext uri="{FF2B5EF4-FFF2-40B4-BE49-F238E27FC236}">
                <a16:creationId xmlns:a16="http://schemas.microsoft.com/office/drawing/2014/main" id="{44072B0D-0FAD-476A-9603-B26E96CF9001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64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3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6A0BE15A-6C60-40FD-9D8E-7EDB1315B9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83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Mental Model of Wealth Activity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266B1-DF96-49D5-BACD-F0900E7AF673}"/>
              </a:ext>
            </a:extLst>
          </p:cNvPr>
          <p:cNvCxnSpPr>
            <a:cxnSpLocks/>
          </p:cNvCxnSpPr>
          <p:nvPr/>
        </p:nvCxnSpPr>
        <p:spPr>
          <a:xfrm>
            <a:off x="0" y="63835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D2D1170-E551-4F4A-AAF1-94767EBEF1D4}"/>
              </a:ext>
            </a:extLst>
          </p:cNvPr>
          <p:cNvSpPr/>
          <p:nvPr/>
        </p:nvSpPr>
        <p:spPr>
          <a:xfrm>
            <a:off x="3736677" y="932466"/>
            <a:ext cx="4476296" cy="4476296"/>
          </a:xfrm>
          <a:prstGeom prst="ellipse">
            <a:avLst/>
          </a:prstGeom>
          <a:solidFill>
            <a:schemeClr val="bg1"/>
          </a:solidFill>
          <a:ln w="19050">
            <a:solidFill>
              <a:srgbClr val="2870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D78EF-7B12-4AEA-9B23-8243746E13E6}"/>
              </a:ext>
            </a:extLst>
          </p:cNvPr>
          <p:cNvSpPr txBox="1"/>
          <p:nvPr/>
        </p:nvSpPr>
        <p:spPr>
          <a:xfrm>
            <a:off x="753711" y="5460999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Mental Model of Wealth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https://fs27.formsite.com/a34qO0/szmug9l15q/index.html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hape 461">
            <a:extLst>
              <a:ext uri="{FF2B5EF4-FFF2-40B4-BE49-F238E27FC236}">
                <a16:creationId xmlns:a16="http://schemas.microsoft.com/office/drawing/2014/main" id="{54BC68D6-BBB7-4C25-942E-84807E5869BB}"/>
              </a:ext>
            </a:extLst>
          </p:cNvPr>
          <p:cNvSpPr txBox="1"/>
          <p:nvPr/>
        </p:nvSpPr>
        <p:spPr>
          <a:xfrm>
            <a:off x="10665125" y="5547263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64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10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86262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Community Sustainability Grid Activity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C97957C-11AA-4B3E-BC5B-45C438C7AF8C}"/>
              </a:ext>
            </a:extLst>
          </p:cNvPr>
          <p:cNvSpPr/>
          <p:nvPr/>
        </p:nvSpPr>
        <p:spPr>
          <a:xfrm>
            <a:off x="2153393" y="1621420"/>
            <a:ext cx="8051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Community Sustainability Grid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https://fs27.formsite.com/a34qO0/1pyymz2kz1/index.html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461">
            <a:extLst>
              <a:ext uri="{FF2B5EF4-FFF2-40B4-BE49-F238E27FC236}">
                <a16:creationId xmlns:a16="http://schemas.microsoft.com/office/drawing/2014/main" id="{229C4398-168C-4925-AF71-2414E88D1E7E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67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240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475343" y="550806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67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86262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Community Sustainability Grid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69F4A6A-74C3-4B02-9294-9AD4CD339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49" y="1056191"/>
            <a:ext cx="7482302" cy="48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783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97"/>
          <p:cNvSpPr txBox="1">
            <a:spLocks noGrp="1"/>
          </p:cNvSpPr>
          <p:nvPr>
            <p:ph type="title"/>
          </p:nvPr>
        </p:nvSpPr>
        <p:spPr>
          <a:xfrm>
            <a:off x="0" y="-152398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4: Hidden Rules 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of Economic Class</a:t>
            </a:r>
          </a:p>
        </p:txBody>
      </p:sp>
      <p:pic>
        <p:nvPicPr>
          <p:cNvPr id="568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1341434"/>
            <a:ext cx="632422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99"/>
          <p:cNvSpPr txBox="1"/>
          <p:nvPr/>
        </p:nvSpPr>
        <p:spPr>
          <a:xfrm>
            <a:off x="9703637" y="5530336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71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151CBB-8E8B-4195-9373-FE09490FB88F}"/>
              </a:ext>
            </a:extLst>
          </p:cNvPr>
          <p:cNvCxnSpPr>
            <a:cxnSpLocks/>
          </p:cNvCxnSpPr>
          <p:nvPr/>
        </p:nvCxnSpPr>
        <p:spPr>
          <a:xfrm>
            <a:off x="0" y="99060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4502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Hidden Rules of Economic Class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Group Activity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502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089B487-1E96-4316-BE88-6B0026A34C89}"/>
              </a:ext>
            </a:extLst>
          </p:cNvPr>
          <p:cNvSpPr/>
          <p:nvPr/>
        </p:nvSpPr>
        <p:spPr>
          <a:xfrm>
            <a:off x="2218706" y="1766884"/>
            <a:ext cx="8235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Hidden Rules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https://fs27.formsite.com/a34qO0/bj2ib18zxd/index.html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61">
            <a:extLst>
              <a:ext uri="{FF2B5EF4-FFF2-40B4-BE49-F238E27FC236}">
                <a16:creationId xmlns:a16="http://schemas.microsoft.com/office/drawing/2014/main" id="{6F1DFC36-23B3-4F6A-BB17-B38ED6357D52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74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8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Hidden Rules of Economic Class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5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B959D7-6445-4225-8E24-975305278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92" y="927774"/>
            <a:ext cx="4495893" cy="53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7193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Hidden Rules of Economic Class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03D032-B8AA-4A27-856E-93B8E1167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42" y="1188720"/>
            <a:ext cx="5728716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083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DFD9A-B8BE-45F1-B91F-79F66E3E2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26" y="1284732"/>
            <a:ext cx="5756148" cy="4288536"/>
          </a:xfrm>
          <a:prstGeom prst="rect">
            <a:avLst/>
          </a:prstGeom>
        </p:spPr>
      </p:pic>
      <p:sp>
        <p:nvSpPr>
          <p:cNvPr id="2" name="Shape 461">
            <a:extLst>
              <a:ext uri="{FF2B5EF4-FFF2-40B4-BE49-F238E27FC236}">
                <a16:creationId xmlns:a16="http://schemas.microsoft.com/office/drawing/2014/main" id="{30599906-01C0-45C9-8035-BA532A177FFD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9" name="Shape 457">
            <a:extLst>
              <a:ext uri="{FF2B5EF4-FFF2-40B4-BE49-F238E27FC236}">
                <a16:creationId xmlns:a16="http://schemas.microsoft.com/office/drawing/2014/main" id="{86C5B0A8-FEF3-4D57-A710-672FD45BE6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Hidden Rules of Economic Class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335658-7B96-4B7E-9024-2E31A2D3735F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97039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CCEF3-3E5C-477A-A272-85FB76A12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58" y="1257300"/>
            <a:ext cx="5701284" cy="4343400"/>
          </a:xfrm>
          <a:prstGeom prst="rect">
            <a:avLst/>
          </a:prstGeom>
        </p:spPr>
      </p:pic>
      <p:sp>
        <p:nvSpPr>
          <p:cNvPr id="2" name="Shape 461">
            <a:extLst>
              <a:ext uri="{FF2B5EF4-FFF2-40B4-BE49-F238E27FC236}">
                <a16:creationId xmlns:a16="http://schemas.microsoft.com/office/drawing/2014/main" id="{7715A654-9030-4365-8A22-891011E0B610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9" name="Shape 457">
            <a:extLst>
              <a:ext uri="{FF2B5EF4-FFF2-40B4-BE49-F238E27FC236}">
                <a16:creationId xmlns:a16="http://schemas.microsoft.com/office/drawing/2014/main" id="{8E3117EE-6BCB-4235-A687-CC30A32959F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Hidden Rules of Economic Class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9C848C-24E4-4417-AFC6-A2212199606B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843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Affordable Housing Payment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Threshold Calculator</a:t>
            </a:r>
          </a:p>
        </p:txBody>
      </p:sp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1</a:t>
            </a:r>
            <a:r>
              <a:rPr lang="en-US" dirty="0">
                <a:solidFill>
                  <a:srgbClr val="28707A"/>
                </a:solidFill>
              </a:rPr>
              <a:t>4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07E1C42-25D0-45C6-B6A8-061E4988E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63" y="1285594"/>
            <a:ext cx="7525475" cy="45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8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199B2-1174-4772-9A92-2400EBE69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58" y="1915668"/>
            <a:ext cx="5701284" cy="3026664"/>
          </a:xfrm>
          <a:prstGeom prst="rect">
            <a:avLst/>
          </a:prstGeom>
        </p:spPr>
      </p:pic>
      <p:sp>
        <p:nvSpPr>
          <p:cNvPr id="2" name="Shape 461">
            <a:extLst>
              <a:ext uri="{FF2B5EF4-FFF2-40B4-BE49-F238E27FC236}">
                <a16:creationId xmlns:a16="http://schemas.microsoft.com/office/drawing/2014/main" id="{D429B734-EDF4-4B92-A906-968740E695B8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78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9" name="Shape 457">
            <a:extLst>
              <a:ext uri="{FF2B5EF4-FFF2-40B4-BE49-F238E27FC236}">
                <a16:creationId xmlns:a16="http://schemas.microsoft.com/office/drawing/2014/main" id="{781D62D8-86DB-44BB-A8AC-295C0A2B04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Hidden Rules of Economic Class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299E1F-2FF0-40DB-A5A7-2A3971ACD1BD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4998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81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74785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Selected Medical and Health Characteristics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of Births: United States, 2016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2B7A01-B189-426D-9C33-3C47C4F9A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80" y="1186592"/>
            <a:ext cx="8476383" cy="41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4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86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Time-Management Matrix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F4AB161-0B31-4A84-9F9E-AE6D9D28F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59" y="775170"/>
            <a:ext cx="5008683" cy="546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099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88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Time-Management Form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6B981B-5FA0-44BA-9AFC-28B23E090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34" y="788172"/>
            <a:ext cx="3598540" cy="54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387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6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5: The Importance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of Language</a:t>
            </a:r>
          </a:p>
        </p:txBody>
      </p:sp>
      <p:pic>
        <p:nvPicPr>
          <p:cNvPr id="589" name="image12.png" descr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33" y="1600201"/>
            <a:ext cx="4960335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hape 621"/>
          <p:cNvSpPr txBox="1"/>
          <p:nvPr/>
        </p:nvSpPr>
        <p:spPr>
          <a:xfrm>
            <a:off x="9274417" y="5860534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28707A"/>
                </a:solidFill>
              </a:rPr>
              <a:t>Page 91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BCE04-1DBD-4AC7-BC88-D077648E81D4}"/>
              </a:ext>
            </a:extLst>
          </p:cNvPr>
          <p:cNvCxnSpPr>
            <a:cxnSpLocks/>
          </p:cNvCxnSpPr>
          <p:nvPr/>
        </p:nvCxnSpPr>
        <p:spPr>
          <a:xfrm>
            <a:off x="0" y="115519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Registers of Language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A2D84F7-EC70-42FD-BDE1-422A04066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18" y="1307848"/>
            <a:ext cx="7237563" cy="43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46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Showing Possession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22D6529-5FAA-4F8B-AE98-DD36A653B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06" y="1409446"/>
            <a:ext cx="7064988" cy="38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297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Past Time Patterns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1D14A14-9321-4766-A7B5-7543798CB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28" y="1409445"/>
            <a:ext cx="6523511" cy="37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356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Plural Patterns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F9B92F-C2C9-492E-B537-C58958E52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78" y="1529015"/>
            <a:ext cx="6736071" cy="37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646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Parent Voice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1D0627E-BC74-4A02-A26A-CFF0DE3DD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31" y="1941682"/>
            <a:ext cx="7256139" cy="29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4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FE3AB4E8-4592-4922-8E09-6FDE81134C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/>
              <a:t>Affordable Housing Payment </a:t>
            </a:r>
            <a:br>
              <a:rPr lang="en-US" sz="3200" b="1" dirty="0"/>
            </a:br>
            <a:r>
              <a:rPr lang="en-US" sz="3200" b="1" dirty="0"/>
              <a:t>Threshold Calculator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6B2964-46B3-4FA9-B420-CC9E65856C01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155532F5-B400-4BE1-AFF1-50BADC58014A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1</a:t>
            </a:r>
            <a:r>
              <a:rPr lang="en-US" dirty="0">
                <a:solidFill>
                  <a:srgbClr val="28707A"/>
                </a:solidFill>
              </a:rPr>
              <a:t>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40F74C-46F3-4C85-ACF4-59218627BDCD}"/>
              </a:ext>
            </a:extLst>
          </p:cNvPr>
          <p:cNvSpPr/>
          <p:nvPr/>
        </p:nvSpPr>
        <p:spPr>
          <a:xfrm>
            <a:off x="2283125" y="1656597"/>
            <a:ext cx="7936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707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Affordable Housing Payment Threshold</a:t>
            </a:r>
          </a:p>
          <a:p>
            <a:r>
              <a:rPr lang="en-US" sz="22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https://fs27.formsite.com/a34qO0/d1oeikmzaq/index.html</a:t>
            </a:r>
            <a:r>
              <a:rPr lang="en-US" sz="22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44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99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Child Voice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4425B66-16E7-486F-87DE-65523FE62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69" y="1897524"/>
            <a:ext cx="6764663" cy="27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5493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100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Adult Voice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6FA6C8A-0E24-42DB-B5E9-A55DE15FE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9" y="2258569"/>
            <a:ext cx="7024242" cy="28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549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BC718C-CE54-4908-9121-F9B238D10EA6}"/>
              </a:ext>
            </a:extLst>
          </p:cNvPr>
          <p:cNvSpPr/>
          <p:nvPr/>
        </p:nvSpPr>
        <p:spPr>
          <a:xfrm>
            <a:off x="2334780" y="5056671"/>
            <a:ext cx="7500981" cy="319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3C8F7-239F-4D43-9F4D-B5B9659BC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80" y="1897312"/>
            <a:ext cx="7500981" cy="315935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104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3516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Research About Language in Children, Ages 1 to 4,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Stable Households by Economic Group</a:t>
            </a: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8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137AEE-8FF6-4C86-AFD3-8DDFD868CF9A}"/>
              </a:ext>
            </a:extLst>
          </p:cNvPr>
          <p:cNvSpPr/>
          <p:nvPr/>
        </p:nvSpPr>
        <p:spPr>
          <a:xfrm>
            <a:off x="5587002" y="4914105"/>
            <a:ext cx="4313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Differences in the Everyday Experience of Young American Children. 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 &amp; T. </a:t>
            </a:r>
            <a:r>
              <a:rPr lang="en-US" sz="12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Risley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(1995).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3218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105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990" y="0"/>
            <a:ext cx="12209989" cy="103516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Mediation: the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What,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Why,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17989" y="1049778"/>
            <a:ext cx="1220998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B729B8D-2CE2-467B-9B9E-EDCC62D81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87" y="1754092"/>
            <a:ext cx="5757124" cy="1674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F3C8C-AD9D-4F9D-BE5E-3A68CC1B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30" y="3678606"/>
            <a:ext cx="5324889" cy="19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462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108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0838" y="0"/>
            <a:ext cx="12242838" cy="78500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Penance/Forgiveness Cycle</a:t>
            </a:r>
            <a:endParaRPr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50838" y="808240"/>
            <a:ext cx="1224283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DAF17C0-BC9C-40F2-A657-C871F5A54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62" y="1023014"/>
            <a:ext cx="2894680" cy="52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905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114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500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Negotiating Skills</a:t>
            </a:r>
            <a:endParaRPr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E3C663E-7E12-4B88-86D0-076F66F34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3" y="1388062"/>
            <a:ext cx="6635266" cy="40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29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116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785004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 of Planning Backwards Timeline</a:t>
            </a:r>
            <a:endParaRPr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BFF4217-AD87-4769-84B6-B870CFAC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12" y="1476325"/>
            <a:ext cx="6350977" cy="41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814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6: Eleven Resources</a:t>
            </a:r>
          </a:p>
        </p:txBody>
      </p:sp>
      <p:pic>
        <p:nvPicPr>
          <p:cNvPr id="601" name="image15.png" descr="imag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613" y="1295401"/>
            <a:ext cx="5223841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33"/>
          <p:cNvSpPr txBox="1"/>
          <p:nvPr/>
        </p:nvSpPr>
        <p:spPr>
          <a:xfrm>
            <a:off x="9296401" y="5844130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28707A"/>
                </a:solidFill>
              </a:rPr>
              <a:t>Page 119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3730A0-70B7-4F97-8EEC-4FC421E20BCC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121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909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Defining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A78101-8766-4423-B785-FB040868E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74" y="960638"/>
            <a:ext cx="5673852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491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122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264" y="172"/>
            <a:ext cx="12195264" cy="1035169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Defining Resources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-3264" y="1049950"/>
            <a:ext cx="1219526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32C22D0-FD07-49E9-BF34-537219D7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42" y="1819656"/>
            <a:ext cx="5728716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30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147313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 fontScale="90000"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Affordable Housing Payment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Threshold Calculator Activity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Shape 461"/>
          <p:cNvSpPr txBox="1"/>
          <p:nvPr/>
        </p:nvSpPr>
        <p:spPr>
          <a:xfrm>
            <a:off x="9923252" y="5591353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1</a:t>
            </a:r>
            <a:r>
              <a:rPr lang="en-US" dirty="0">
                <a:solidFill>
                  <a:srgbClr val="28707A"/>
                </a:solidFill>
              </a:rPr>
              <a:t>4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114731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483140A-F747-4B19-A2CB-5D459735A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10" y="1393693"/>
            <a:ext cx="6996581" cy="44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593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125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90956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Mental Model of Personal Social Capital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74C77DE-052B-4711-8886-3F88E1FD5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44" y="978956"/>
            <a:ext cx="6064713" cy="51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723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133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Resources Scoring Chart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11E41A5-5BF5-49A6-8BE8-2F55613DC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81" y="644826"/>
            <a:ext cx="4073609" cy="55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915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134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Resources Scoring Chart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(continued)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089210C-2A22-4BE2-A433-6EE8646BB6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24" y="638650"/>
            <a:ext cx="4827352" cy="55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6588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7: Self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br>
              <a:rPr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of Resources</a:t>
            </a:r>
          </a:p>
        </p:txBody>
      </p:sp>
      <p:pic>
        <p:nvPicPr>
          <p:cNvPr id="652" name="image16.png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10" y="1265236"/>
            <a:ext cx="5210980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Shape 686"/>
          <p:cNvSpPr txBox="1"/>
          <p:nvPr/>
        </p:nvSpPr>
        <p:spPr>
          <a:xfrm>
            <a:off x="9296400" y="57911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28707A"/>
                </a:solidFill>
              </a:rPr>
              <a:t>Page 139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F97D3-9CB5-4CD8-BADD-ED3B6C478D0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 Activity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DBA37E0-7B71-46A9-88D7-03EFFD7FDCD4}"/>
              </a:ext>
            </a:extLst>
          </p:cNvPr>
          <p:cNvSpPr/>
          <p:nvPr/>
        </p:nvSpPr>
        <p:spPr>
          <a:xfrm>
            <a:off x="2162354" y="1141114"/>
            <a:ext cx="8330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Self-Assessment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2"/>
              </a:rPr>
              <a:t>https://fs27.formsite.com/a34qO0/gmk7mufyje/index.html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BE58C1E2-64D0-45D4-92B1-E4890E4F6510}"/>
              </a:ext>
            </a:extLst>
          </p:cNvPr>
          <p:cNvSpPr txBox="1"/>
          <p:nvPr/>
        </p:nvSpPr>
        <p:spPr>
          <a:xfrm>
            <a:off x="8752937" y="5867398"/>
            <a:ext cx="17884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140–141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5FF9E-5135-4BC3-9A98-7834BDAF6103}"/>
              </a:ext>
            </a:extLst>
          </p:cNvPr>
          <p:cNvSpPr/>
          <p:nvPr/>
        </p:nvSpPr>
        <p:spPr>
          <a:xfrm>
            <a:off x="2162354" y="2370682"/>
            <a:ext cx="8169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Demographics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3"/>
              </a:rPr>
              <a:t>https://fs27.formsite.com/a34qO0/lpsj2c79c1/index.html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466D82"/>
                </a:solidFill>
                <a:latin typeface="Roboto"/>
                <a:ea typeface="Calibri" panose="020F0502020204030204" pitchFamily="34" charset="0"/>
              </a:rPr>
              <a:t>Getting Ahead in the Workplace Return on Investment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u="sng" dirty="0">
                <a:solidFill>
                  <a:srgbClr val="466D82"/>
                </a:solidFill>
                <a:latin typeface="Roboto"/>
                <a:ea typeface="Calibri" panose="020F0502020204030204" pitchFamily="34" charset="0"/>
                <a:hlinkClick r:id="rId4"/>
              </a:rPr>
              <a:t>https://fs27.formsite.com/a34qO0/zhe74pjxhz/index.html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6666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A144164-41EF-4D3D-9B9B-D79AD9B5D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54" y="615322"/>
            <a:ext cx="4174231" cy="565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4533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D1AA831-8419-4BB7-8801-50365BA91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08" y="672688"/>
            <a:ext cx="4019282" cy="55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5844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61BE0B-8455-4AFC-A8FB-84133E5DE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13" y="623601"/>
            <a:ext cx="4145193" cy="559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01583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353497B-7F4B-4B23-86B1-0BFCFC0DA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05" y="598708"/>
            <a:ext cx="4253991" cy="56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9505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B4D9C4-8A09-4F84-A2B6-6D8DFEE1B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30" y="641056"/>
            <a:ext cx="4155141" cy="55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041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Debt-to-Income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Ratio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FFCD79-BF8B-4BB6-99C3-ADEB543D9865}"/>
              </a:ext>
            </a:extLst>
          </p:cNvPr>
          <p:cNvSpPr/>
          <p:nvPr/>
        </p:nvSpPr>
        <p:spPr>
          <a:xfrm>
            <a:off x="1938069" y="1730399"/>
            <a:ext cx="86115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Debt-to-Income Ratio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https://fs27.formsite.com/a34qO0/nixtbboqfq/index.html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3C6BE624-32B8-4726-BEE5-058B713FAA15}"/>
              </a:ext>
            </a:extLst>
          </p:cNvPr>
          <p:cNvSpPr txBox="1"/>
          <p:nvPr/>
        </p:nvSpPr>
        <p:spPr>
          <a:xfrm>
            <a:off x="9448800" y="5867398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20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9133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940871-68F7-4B5B-A677-57D4EB1C8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3" y="652378"/>
            <a:ext cx="4132855" cy="55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3943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8E8FA09-CB57-4226-9ADB-0A6FB0EFD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94" y="630190"/>
            <a:ext cx="4177125" cy="56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0725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149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43A9D23-5C65-4B3F-BB3E-61A6711B5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54" y="664240"/>
            <a:ext cx="4174092" cy="55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188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A5DF48-2CA2-41DD-82C8-FB39AEC67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83" y="649712"/>
            <a:ext cx="4141034" cy="55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3335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151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2E437B9-49E8-484A-AF72-5865763F0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41" y="626360"/>
            <a:ext cx="4143918" cy="56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69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152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F239F34-50FC-49D0-B5C6-C7B04B18F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89" y="638358"/>
            <a:ext cx="4180422" cy="56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53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153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0F0400C-E99E-49C9-BFCE-CC3EFA7B1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03" y="627826"/>
            <a:ext cx="4137995" cy="5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0200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9E3B9F-1AC8-44E0-81D1-A96207F55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65" y="626162"/>
            <a:ext cx="4170871" cy="56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2747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155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DED18C-1992-4876-9D62-6C04677CA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65" y="621745"/>
            <a:ext cx="4265670" cy="56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485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156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4C2198D-2C6F-4107-A68C-67B3B444C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27" y="648416"/>
            <a:ext cx="4179547" cy="56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78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812539" y="5718676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</a:t>
            </a:r>
            <a:r>
              <a:rPr lang="en-US" dirty="0">
                <a:solidFill>
                  <a:srgbClr val="28707A"/>
                </a:solidFill>
              </a:rPr>
              <a:t>20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Debt-to-Income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Ratio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5CC3221-B9A9-429B-8645-18C36CF12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61" y="1119220"/>
            <a:ext cx="7069338" cy="49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42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157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165E41-2D14-4269-BB27-7A34130F1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82" y="652927"/>
            <a:ext cx="4159941" cy="559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740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158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42696AD-F5A4-426E-95EA-84C4EE2CE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0" y="611673"/>
            <a:ext cx="4188781" cy="56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0771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159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4D0AA-EE47-4D8F-BD14-536A2420B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29" y="642754"/>
            <a:ext cx="4169542" cy="5572493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31151727-7A19-4496-85EF-34042FF0032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B78388-A52F-43A7-92B9-E80EB2000609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1148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160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BADCC-407C-4C3A-B7CE-0A92E78F0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45" y="621236"/>
            <a:ext cx="4188110" cy="5615529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F10F00D3-D18A-4032-8499-681D8D72272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753352-DDE4-4E43-89F0-1C13D8AC2313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91826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161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77E9A-3FC0-447B-B569-A0955AF58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67" y="612008"/>
            <a:ext cx="4231467" cy="5624718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7F0FDCCE-1CE9-473B-BEB7-003FE4F957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FC8965-78E3-4016-8425-3B2154059D97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65960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162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86228-65C9-4DCA-9741-026B74F53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99" y="619273"/>
            <a:ext cx="4172803" cy="5619455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B7C46952-F7EB-4D38-B965-D41788844D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036AB0-D362-48B2-A878-789BE15028D2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167595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163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152400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5F25DD-54C1-48F5-B859-7A55A96A2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53" y="647168"/>
            <a:ext cx="4173336" cy="5589558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DA8A7273-4FB3-40AD-B617-885198C702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Self-Assessment of Resources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12C24E-ED1E-4268-8392-1CCFAD395D96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63172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164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Mental Model of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3B94D75-A129-4DEA-B73E-E25E3A6F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19" y="641695"/>
            <a:ext cx="4457763" cy="55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600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70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8: Community Assessment</a:t>
            </a:r>
          </a:p>
        </p:txBody>
      </p:sp>
      <p:pic>
        <p:nvPicPr>
          <p:cNvPr id="675" name="image17.png" descr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283" y="1600201"/>
            <a:ext cx="5929437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709"/>
          <p:cNvSpPr txBox="1"/>
          <p:nvPr/>
        </p:nvSpPr>
        <p:spPr>
          <a:xfrm>
            <a:off x="9425797" y="5858771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28707A"/>
                </a:solidFill>
              </a:rPr>
              <a:t>Page 167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3B9D8-61E0-487B-888C-647E6C6991D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Community Assessment Activity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C0B387-13E0-4D94-809D-C179C70B238A}"/>
              </a:ext>
            </a:extLst>
          </p:cNvPr>
          <p:cNvSpPr txBox="1"/>
          <p:nvPr/>
        </p:nvSpPr>
        <p:spPr>
          <a:xfrm>
            <a:off x="2336645" y="1915065"/>
            <a:ext cx="790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Ahead in the Workplace Community Assessment</a:t>
            </a:r>
          </a:p>
          <a:p>
            <a:r>
              <a:rPr lang="en-US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https://fs27.formsite.com/a34qO0/asbnlqujcm/index.html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EA20C74E-3B87-44C0-BFAB-619C81B66318}"/>
              </a:ext>
            </a:extLst>
          </p:cNvPr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169</a:t>
            </a:r>
            <a:endParaRPr dirty="0">
              <a:solidFill>
                <a:srgbClr val="287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002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5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28707A"/>
          </a:solidFill>
          <a:ln>
            <a:solidFill>
              <a:srgbClr val="28707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Module 2: Theory of Change</a:t>
            </a:r>
          </a:p>
        </p:txBody>
      </p:sp>
      <p:pic>
        <p:nvPicPr>
          <p:cNvPr id="420" name="image8.png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30" y="1358367"/>
            <a:ext cx="506987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504"/>
          <p:cNvSpPr txBox="1"/>
          <p:nvPr/>
        </p:nvSpPr>
        <p:spPr>
          <a:xfrm>
            <a:off x="9414294" y="5608606"/>
            <a:ext cx="96436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 2</a:t>
            </a:r>
            <a:r>
              <a:rPr lang="en-US" dirty="0">
                <a:solidFill>
                  <a:srgbClr val="28707A"/>
                </a:solidFill>
              </a:rPr>
              <a:t>7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BEF9E-6728-40E6-AC73-47762439C05D}"/>
              </a:ext>
            </a:extLst>
          </p:cNvPr>
          <p:cNvCxnSpPr>
            <a:cxnSpLocks/>
          </p:cNvCxnSpPr>
          <p:nvPr/>
        </p:nvCxnSpPr>
        <p:spPr>
          <a:xfrm>
            <a:off x="0" y="116227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170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FA4889E-0AE8-41F3-9964-A29C6C9BD8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40" y="650584"/>
            <a:ext cx="4423120" cy="55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0337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171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C7925-6B39-4ED0-9EE6-CA127B67C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63" y="650592"/>
            <a:ext cx="4534675" cy="5586248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50AAC768-A104-4872-AC94-51646A96A4D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C4DAA0-5D19-494B-8D51-3E8F9EF438B4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900666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172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D28D6-44AB-4EE3-B780-A88FC73B6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76" y="664233"/>
            <a:ext cx="4505648" cy="5572486"/>
          </a:xfrm>
          <a:prstGeom prst="rect">
            <a:avLst/>
          </a:prstGeom>
        </p:spPr>
      </p:pic>
      <p:sp>
        <p:nvSpPr>
          <p:cNvPr id="10" name="Shape 457">
            <a:extLst>
              <a:ext uri="{FF2B5EF4-FFF2-40B4-BE49-F238E27FC236}">
                <a16:creationId xmlns:a16="http://schemas.microsoft.com/office/drawing/2014/main" id="{194F21C1-9CD7-49D2-9223-60EDB305B1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42F1EB-8D45-430F-B8EB-F06E9B3F0939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723180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173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A690D-58CE-4833-B4A4-A43B6C203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70" y="634784"/>
            <a:ext cx="4461261" cy="5588432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19F8E55F-A451-4F0F-AEA7-5AF31C48F89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F8CAFA-D70A-4A4E-A65A-D87B55F4B163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66943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174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5ACD7-FE12-4B5F-B887-7075D77C8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06" y="634131"/>
            <a:ext cx="4447788" cy="5589738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8452DF29-CBC4-43BD-B6BD-2F981080879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3D7127-D87F-40B1-ACD7-A3E3A1B84C9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91250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175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DB91E-C89B-4E9B-AC8D-A65809629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52" y="633202"/>
            <a:ext cx="4385496" cy="559159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216595EC-B60C-4875-856E-37C63A9AA64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2767FD-8802-47D2-8987-0F154B6683D7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012543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176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793FF-A53F-4C4B-B419-545F419D4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59" y="635594"/>
            <a:ext cx="4341683" cy="5605493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E6A7C8C7-BF7D-48DF-82AC-95AE52587FB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6EEBFD-E610-42A4-BCBE-0B97EE007760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410283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177</a:t>
            </a:r>
            <a:endParaRPr dirty="0">
              <a:solidFill>
                <a:srgbClr val="28707A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1524000" y="557874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7B30839-6C8D-42FC-A900-9B680859F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4" y="608693"/>
            <a:ext cx="4466252" cy="5640615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D9560645-7C07-41AD-8B7E-C09F0A8FC97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FB5FE4-C99B-4B94-BB7E-BEB2677A5F3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36111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178</a:t>
            </a:r>
            <a:endParaRPr dirty="0">
              <a:solidFill>
                <a:srgbClr val="28707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D7F0E-D090-4584-86DD-93327F3B1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11" y="668548"/>
            <a:ext cx="4312779" cy="556817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BC1C942D-E21A-4AE1-8CCE-792FCFF80EB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Community Assessment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6BAEB6-2842-4433-BB1C-3CEE7ACEF800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06952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28707A"/>
                </a:solidFill>
              </a:rPr>
              <a:t>Page</a:t>
            </a:r>
            <a:r>
              <a:rPr lang="en-US" dirty="0">
                <a:solidFill>
                  <a:srgbClr val="28707A"/>
                </a:solidFill>
              </a:rPr>
              <a:t> 179</a:t>
            </a:r>
            <a:endParaRPr dirty="0">
              <a:solidFill>
                <a:srgbClr val="28707A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28707A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Community Assessment Mental Model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387AF3-64EF-45A6-BE14-054610E38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68" y="633390"/>
            <a:ext cx="4483664" cy="55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815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2305</TotalTime>
  <Words>1250</Words>
  <Application>Microsoft Office PowerPoint</Application>
  <PresentationFormat>Widescreen</PresentationFormat>
  <Paragraphs>286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27" baseType="lpstr">
      <vt:lpstr>Arial</vt:lpstr>
      <vt:lpstr>Calibri</vt:lpstr>
      <vt:lpstr>Calibri Light</vt:lpstr>
      <vt:lpstr>Century Gothic</vt:lpstr>
      <vt:lpstr>Helvetica</vt:lpstr>
      <vt:lpstr>Roboto</vt:lpstr>
      <vt:lpstr>Times New Roman</vt:lpstr>
      <vt:lpstr>Verdana</vt:lpstr>
      <vt:lpstr>Custom Design</vt:lpstr>
      <vt:lpstr>1_Custom Design</vt:lpstr>
      <vt:lpstr>  </vt:lpstr>
      <vt:lpstr>Module 1: My Life Now</vt:lpstr>
      <vt:lpstr>PowerPoint Presentation</vt:lpstr>
      <vt:lpstr>Affordable Housing Payment  Threshold Calculator</vt:lpstr>
      <vt:lpstr>PowerPoint Presentation</vt:lpstr>
      <vt:lpstr>Affordable Housing Payment  Threshold Calculator Activity (continued)</vt:lpstr>
      <vt:lpstr>Debt-to-Income Ratio Activity</vt:lpstr>
      <vt:lpstr>Debt-to-Income Ratio</vt:lpstr>
      <vt:lpstr>Module 2: Theory of Change</vt:lpstr>
      <vt:lpstr>Stability Scale Self-Assessment Activity</vt:lpstr>
      <vt:lpstr>Stability Scale Self-Assessment</vt:lpstr>
      <vt:lpstr>Stability Scale Self-Assessment (continued)</vt:lpstr>
      <vt:lpstr>Stability Scale Self-Assessment (continued)</vt:lpstr>
      <vt:lpstr>Stability Scale Self-Assessment (continued)</vt:lpstr>
      <vt:lpstr>Stability Scale Self-Assessment (continued)</vt:lpstr>
      <vt:lpstr>PowerPoint Presentation</vt:lpstr>
      <vt:lpstr>Module 3: Research on the Causes of Poverty  and Economic Instability</vt:lpstr>
      <vt:lpstr>Causes of Economic Instability—Research Continuum</vt:lpstr>
      <vt:lpstr>PowerPoint Presentation</vt:lpstr>
      <vt:lpstr>Top and Bottom Counties for Future Earnings of Children  in Low-Income Families, 100 Largest Counties </vt:lpstr>
      <vt:lpstr>PowerPoint Presentation</vt:lpstr>
      <vt:lpstr>Predator Inventory</vt:lpstr>
      <vt:lpstr>Household Median Net Worth by Race, 2016 </vt:lpstr>
      <vt:lpstr>Median Wealth for Single Women by Race/Ethnicity  and Single White Men, 2013</vt:lpstr>
      <vt:lpstr>Real Family Income Growth by Quintile and for Top 5%, 1947–1979</vt:lpstr>
      <vt:lpstr>Real Family Income Growth by Quintile and for Top 5% and Top 1%, 1979–2014</vt:lpstr>
      <vt:lpstr>CEO Pay as a Multiplier of  Average Worker Pay, 1960–2016</vt:lpstr>
      <vt:lpstr>Multiplier of CEO Pay to  Average Worker Pay, 2012</vt:lpstr>
      <vt:lpstr>Ownership of Household Wealth  in the U.S., 2016</vt:lpstr>
      <vt:lpstr>PowerPoint Presentation</vt:lpstr>
      <vt:lpstr>PowerPoint Presentation</vt:lpstr>
      <vt:lpstr>Community Sustainability Grid Activity</vt:lpstr>
      <vt:lpstr>Community Sustainability Grid</vt:lpstr>
      <vt:lpstr>Module 4: Hidden Rules  of Economic Class</vt:lpstr>
      <vt:lpstr>Hidden Rules of Economic Class  Group Activity</vt:lpstr>
      <vt:lpstr>Hidden Rules of Economic Class</vt:lpstr>
      <vt:lpstr>Hidden Rules of Economic Class (continued)</vt:lpstr>
      <vt:lpstr>PowerPoint Presentation</vt:lpstr>
      <vt:lpstr>PowerPoint Presentation</vt:lpstr>
      <vt:lpstr>PowerPoint Presentation</vt:lpstr>
      <vt:lpstr>Selected Medical and Health Characteristics  of Births: United States, 2016</vt:lpstr>
      <vt:lpstr>Time-Management Matrix</vt:lpstr>
      <vt:lpstr>Time-Management Form</vt:lpstr>
      <vt:lpstr>Module 5: The Importance of Language</vt:lpstr>
      <vt:lpstr>Registers of Language</vt:lpstr>
      <vt:lpstr>Showing Possession</vt:lpstr>
      <vt:lpstr>Past Time Patterns</vt:lpstr>
      <vt:lpstr>Plural Patterns</vt:lpstr>
      <vt:lpstr>Parent Voice</vt:lpstr>
      <vt:lpstr>Child Voice</vt:lpstr>
      <vt:lpstr>Adult Voice</vt:lpstr>
      <vt:lpstr>Research About Language in Children, Ages 1 to 4,  in Stable Households by Economic Group</vt:lpstr>
      <vt:lpstr>Mediation: the What, the Why, the How</vt:lpstr>
      <vt:lpstr>Penance/Forgiveness Cycle</vt:lpstr>
      <vt:lpstr>Self-Assessment of Negotiating Skills</vt:lpstr>
      <vt:lpstr>Example of Planning Backwards Timeline</vt:lpstr>
      <vt:lpstr>Module 6: Eleven Resources</vt:lpstr>
      <vt:lpstr>Defining Resources</vt:lpstr>
      <vt:lpstr>Defining Resources (continued)</vt:lpstr>
      <vt:lpstr>Mental Model of Personal Social Capital</vt:lpstr>
      <vt:lpstr>Resources Scoring Chart</vt:lpstr>
      <vt:lpstr>Resources Scoring Chart (continued)</vt:lpstr>
      <vt:lpstr>Module 7: Self-Assessment of Resources</vt:lpstr>
      <vt:lpstr>Self-Assessment of Resources Activity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Self-Assessment of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Model of Resources</vt:lpstr>
      <vt:lpstr>Module 8: Community Assessment</vt:lpstr>
      <vt:lpstr>Community Assessment Activity</vt:lpstr>
      <vt:lpstr>Community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Assessment Mental Model</vt:lpstr>
      <vt:lpstr>Community Assets Map</vt:lpstr>
      <vt:lpstr>One-on-One Relationships</vt:lpstr>
      <vt:lpstr>Sample Community Map</vt:lpstr>
      <vt:lpstr>Module 9: Building Resources</vt:lpstr>
      <vt:lpstr>Analyzing the Differences Between Getting-By and Getting-Ahead Resources</vt:lpstr>
      <vt:lpstr>Example: Tic-Tac-Toe Diagram</vt:lpstr>
      <vt:lpstr>Video: Tic-Tac-Toe Activity</vt:lpstr>
      <vt:lpstr>Example: Resource Development Worksheet for  Building Emotional Resources</vt:lpstr>
      <vt:lpstr>Example: Resource Development Worksheet  for Building Emotional Resources (continued)</vt:lpstr>
      <vt:lpstr>Module 10: Personal and  Community Plans</vt:lpstr>
      <vt:lpstr>Decide What to Work On</vt:lpstr>
      <vt:lpstr>Define Why You Want to  Work on These Resources</vt:lpstr>
      <vt:lpstr>Example: Procedural Steps</vt:lpstr>
      <vt:lpstr>Where to Go to Get Help</vt:lpstr>
      <vt:lpstr>Example: Plan for First Week</vt:lpstr>
      <vt:lpstr>Example: Closing ‘Back Doors’</vt:lpstr>
      <vt:lpstr>Example: Support for Change Mental Model</vt:lpstr>
      <vt:lpstr>For Facilitators Only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Owner</dc:creator>
  <cp:lastModifiedBy>PN</cp:lastModifiedBy>
  <cp:revision>179</cp:revision>
  <dcterms:modified xsi:type="dcterms:W3CDTF">2022-01-20T13:47:19Z</dcterms:modified>
</cp:coreProperties>
</file>