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4" r:id="rId1"/>
    <p:sldMasterId id="2147483690" r:id="rId2"/>
  </p:sldMasterIdLst>
  <p:notesMasterIdLst>
    <p:notesMasterId r:id="rId118"/>
  </p:notesMasterIdLst>
  <p:sldIdLst>
    <p:sldId id="256" r:id="rId3"/>
    <p:sldId id="273" r:id="rId4"/>
    <p:sldId id="404" r:id="rId5"/>
    <p:sldId id="307" r:id="rId6"/>
    <p:sldId id="405" r:id="rId7"/>
    <p:sldId id="310" r:id="rId8"/>
    <p:sldId id="406" r:id="rId9"/>
    <p:sldId id="308" r:id="rId10"/>
    <p:sldId id="279" r:id="rId11"/>
    <p:sldId id="403" r:id="rId12"/>
    <p:sldId id="309" r:id="rId13"/>
    <p:sldId id="313" r:id="rId14"/>
    <p:sldId id="315" r:id="rId15"/>
    <p:sldId id="314" r:id="rId16"/>
    <p:sldId id="316" r:id="rId17"/>
    <p:sldId id="257" r:id="rId18"/>
    <p:sldId id="285" r:id="rId19"/>
    <p:sldId id="417" r:id="rId20"/>
    <p:sldId id="318" r:id="rId21"/>
    <p:sldId id="407" r:id="rId22"/>
    <p:sldId id="326" r:id="rId23"/>
    <p:sldId id="319" r:id="rId24"/>
    <p:sldId id="321" r:id="rId25"/>
    <p:sldId id="320" r:id="rId26"/>
    <p:sldId id="322" r:id="rId27"/>
    <p:sldId id="323" r:id="rId28"/>
    <p:sldId id="324" r:id="rId29"/>
    <p:sldId id="325" r:id="rId30"/>
    <p:sldId id="408" r:id="rId31"/>
    <p:sldId id="409" r:id="rId32"/>
    <p:sldId id="410" r:id="rId33"/>
    <p:sldId id="327" r:id="rId34"/>
    <p:sldId id="290" r:id="rId35"/>
    <p:sldId id="411" r:id="rId36"/>
    <p:sldId id="329" r:id="rId37"/>
    <p:sldId id="333" r:id="rId38"/>
    <p:sldId id="330" r:id="rId39"/>
    <p:sldId id="331" r:id="rId40"/>
    <p:sldId id="332" r:id="rId41"/>
    <p:sldId id="334" r:id="rId42"/>
    <p:sldId id="336" r:id="rId43"/>
    <p:sldId id="337" r:id="rId44"/>
    <p:sldId id="293" r:id="rId45"/>
    <p:sldId id="338" r:id="rId46"/>
    <p:sldId id="418" r:id="rId47"/>
    <p:sldId id="416" r:id="rId48"/>
    <p:sldId id="425" r:id="rId49"/>
    <p:sldId id="426" r:id="rId50"/>
    <p:sldId id="427" r:id="rId51"/>
    <p:sldId id="422" r:id="rId52"/>
    <p:sldId id="423" r:id="rId53"/>
    <p:sldId id="347" r:id="rId54"/>
    <p:sldId id="348" r:id="rId55"/>
    <p:sldId id="349" r:id="rId56"/>
    <p:sldId id="295" r:id="rId57"/>
    <p:sldId id="350" r:id="rId58"/>
    <p:sldId id="351" r:id="rId59"/>
    <p:sldId id="352" r:id="rId60"/>
    <p:sldId id="353" r:id="rId61"/>
    <p:sldId id="354" r:id="rId62"/>
    <p:sldId id="298" r:id="rId63"/>
    <p:sldId id="412" r:id="rId64"/>
    <p:sldId id="428" r:id="rId65"/>
    <p:sldId id="429" r:id="rId66"/>
    <p:sldId id="430" r:id="rId67"/>
    <p:sldId id="431" r:id="rId68"/>
    <p:sldId id="432" r:id="rId69"/>
    <p:sldId id="433" r:id="rId70"/>
    <p:sldId id="434" r:id="rId71"/>
    <p:sldId id="435" r:id="rId72"/>
    <p:sldId id="436" r:id="rId73"/>
    <p:sldId id="437" r:id="rId74"/>
    <p:sldId id="438" r:id="rId75"/>
    <p:sldId id="439" r:id="rId76"/>
    <p:sldId id="440" r:id="rId77"/>
    <p:sldId id="441" r:id="rId78"/>
    <p:sldId id="442" r:id="rId79"/>
    <p:sldId id="370" r:id="rId80"/>
    <p:sldId id="371" r:id="rId81"/>
    <p:sldId id="372" r:id="rId82"/>
    <p:sldId id="373" r:id="rId83"/>
    <p:sldId id="374" r:id="rId84"/>
    <p:sldId id="375" r:id="rId85"/>
    <p:sldId id="377" r:id="rId86"/>
    <p:sldId id="443" r:id="rId87"/>
    <p:sldId id="300" r:id="rId88"/>
    <p:sldId id="378" r:id="rId89"/>
    <p:sldId id="444" r:id="rId90"/>
    <p:sldId id="446" r:id="rId91"/>
    <p:sldId id="447" r:id="rId92"/>
    <p:sldId id="448" r:id="rId93"/>
    <p:sldId id="449" r:id="rId94"/>
    <p:sldId id="450" r:id="rId95"/>
    <p:sldId id="451" r:id="rId96"/>
    <p:sldId id="452" r:id="rId97"/>
    <p:sldId id="453" r:id="rId98"/>
    <p:sldId id="384" r:id="rId99"/>
    <p:sldId id="389" r:id="rId100"/>
    <p:sldId id="390" r:id="rId101"/>
    <p:sldId id="391" r:id="rId102"/>
    <p:sldId id="302" r:id="rId103"/>
    <p:sldId id="392" r:id="rId104"/>
    <p:sldId id="393" r:id="rId105"/>
    <p:sldId id="414" r:id="rId106"/>
    <p:sldId id="394" r:id="rId107"/>
    <p:sldId id="395" r:id="rId108"/>
    <p:sldId id="304" r:id="rId109"/>
    <p:sldId id="396" r:id="rId110"/>
    <p:sldId id="401" r:id="rId111"/>
    <p:sldId id="399" r:id="rId112"/>
    <p:sldId id="454" r:id="rId113"/>
    <p:sldId id="455" r:id="rId114"/>
    <p:sldId id="456" r:id="rId115"/>
    <p:sldId id="457" r:id="rId116"/>
    <p:sldId id="415" r:id="rId11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707A"/>
    <a:srgbClr val="990000"/>
    <a:srgbClr val="57257D"/>
    <a:srgbClr val="652B91"/>
    <a:srgbClr val="7030A0"/>
    <a:srgbClr val="632A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DBDB"/>
          </a:solidFill>
        </a:fill>
      </a:tcStyle>
    </a:wholeTbl>
    <a:band2H>
      <a:tcTxStyle/>
      <a:tcStyle>
        <a:tcBdr/>
        <a:fill>
          <a:solidFill>
            <a:srgbClr val="EEEEE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CCD9"/>
          </a:solidFill>
        </a:fill>
      </a:tcStyle>
    </a:wholeTbl>
    <a:band2H>
      <a:tcTxStyle/>
      <a:tcStyle>
        <a:tcBdr/>
        <a:fill>
          <a:solidFill>
            <a:srgbClr val="E7E7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85" autoAdjust="0"/>
    <p:restoredTop sz="96370" autoAdjust="0"/>
  </p:normalViewPr>
  <p:slideViewPr>
    <p:cSldViewPr snapToGrid="0">
      <p:cViewPr varScale="1">
        <p:scale>
          <a:sx n="111" d="100"/>
          <a:sy n="111" d="100"/>
        </p:scale>
        <p:origin x="492" y="78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0" name="Shape 25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746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8B189-3D8C-44F1-8F48-09C47B76C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E599DE-79C8-4BA0-9040-F4F004640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9A4E4-8225-4BCE-8585-CB533707E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31250-4F28-49F2-A821-ED109CCAE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31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37442-C911-40BD-8BE4-12B15C397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8B0C50-8568-49F1-8317-07306386DE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4CEEE-0EFC-40E6-BBBB-DE7633F1E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685E3-F907-4D81-9189-4B79C9F8B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CB2FB-4E26-4D84-B635-0179206BA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E0659A-FE31-4523-809D-E87E3DC6D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52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C018EB-8CDA-461C-8E8C-FD10B5FC06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89AFED-9C38-4B66-A60A-5DC1DA37D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CB036-26D9-4510-B1CD-6280F8C0C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EC36B-884D-4E9A-91B3-E49166AE9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D4506-A79B-45AF-90BB-23ECFCEF0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E0659A-FE31-4523-809D-E87E3DC6D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41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Text"/>
          <p:cNvSpPr txBox="1">
            <a:spLocks noGrp="1"/>
          </p:cNvSpPr>
          <p:nvPr>
            <p:ph type="title"/>
          </p:nvPr>
        </p:nvSpPr>
        <p:spPr>
          <a:xfrm>
            <a:off x="914400" y="1844676"/>
            <a:ext cx="10363200" cy="20415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82" name="Shape 22"/>
          <p:cNvSpPr txBox="1"/>
          <p:nvPr/>
        </p:nvSpPr>
        <p:spPr>
          <a:xfrm>
            <a:off x="101600" y="6555724"/>
            <a:ext cx="2844800" cy="246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000"/>
              <a:t>‹#›</a:t>
            </a:r>
          </a:p>
        </p:txBody>
      </p:sp>
      <p:sp>
        <p:nvSpPr>
          <p:cNvPr id="1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9009" y="6273801"/>
            <a:ext cx="223392" cy="165101"/>
          </a:xfrm>
          <a:prstGeom prst="rect">
            <a:avLst/>
          </a:prstGeom>
        </p:spPr>
        <p:txBody>
          <a:bodyPr lIns="0" tIns="0" rIns="0" bIns="0"/>
          <a:lstStyle>
            <a:lvl1pPr>
              <a:defRPr sz="1100" b="0">
                <a:solidFill>
                  <a:srgbClr val="564B3C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162108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xfrm>
            <a:off x="296253" y="1804927"/>
            <a:ext cx="12192001" cy="98317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7354287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609600" y="1"/>
            <a:ext cx="10972800" cy="169227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109168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70104" y="6462712"/>
            <a:ext cx="212296" cy="152401"/>
          </a:xfrm>
          <a:prstGeom prst="rect">
            <a:avLst/>
          </a:prstGeom>
        </p:spPr>
        <p:txBody>
          <a:bodyPr lIns="0" tIns="0" rIns="0" bIns="0"/>
          <a:lstStyle>
            <a:lvl1pPr>
              <a:defRPr sz="1100" b="0">
                <a:solidFill>
                  <a:srgbClr val="898989"/>
                </a:solidFill>
                <a:uFill>
                  <a:solidFill>
                    <a:srgbClr val="898989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670448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579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049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4719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58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560ED-807B-4172-BED4-8A0E94097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8C79A-58CE-4032-8936-446560527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63FF5-AD38-4835-AA1C-1CCB2348E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976A4-7F7A-4342-9E0F-C40376E41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10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688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5797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7995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0659A-FE31-4523-809D-E87E3DC6D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075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0659A-FE31-4523-809D-E87E3DC6D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5471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0659A-FE31-4523-809D-E87E3DC6D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270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0659A-FE31-4523-809D-E87E3DC6D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72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xfrm>
            <a:off x="296253" y="1804927"/>
            <a:ext cx="12192001" cy="98317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28397512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14391-03FD-4E83-864F-B50FF319B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A3301-9298-4476-9E1B-D51EFD49D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1FB7B-53A6-4431-87DF-719E2F93F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2A812-4D45-4DB0-B1B2-A510548C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11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CD077-6308-4F46-8ED8-7350191F7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759EE-82EC-49B1-AD65-D66BB76009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42204-542A-4A0F-A7A9-E9D8474CF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35593-2B40-4B16-9197-9BE80F13D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6E7268-D5C9-4315-8AD2-68EC59EAC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59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D67D0-2AA1-43DF-8CB2-8414E1136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AD0479-E5BB-455D-B37E-B429ECBC2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9B2F77-BEBC-4B9B-8E35-F04DC57F9D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778E0-3022-4FF4-A623-D0B07AD8D9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AF2766-8D29-40F9-8444-428BD55755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F8EC90-32E7-4F87-A327-7D8061CE2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0D67A0-9DC0-435F-A6C0-DEB19110B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65477-1121-4793-898F-DEF2E864F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BC033A-29FD-47B5-B85D-9691D9872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7EFF6-C6D9-40B9-A41B-1505FD88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094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7A22AC-29CE-4465-A36D-F70088C12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9C011C-5A8E-4E5F-BA63-B1E185BAD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64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D26BD-41CB-4854-9CB2-759A9BEA5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F1EBB-A5F2-448C-B929-F6705DE96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8F964A-7F7D-4ABC-91C6-89A6CC71D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31465-EDD9-4670-A0AB-E3A1F7305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9F2BF-235D-4BAA-9D09-76A2259C5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277EE0-641D-41B5-BA5A-B44C6F71E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E0659A-FE31-4523-809D-E87E3DC6D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71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00CC3-C1C2-4A44-A2C2-751C29CE9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3A669D-99DC-4038-8069-C4355C6DFE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3ACC18-9779-41CE-8D8C-4B493C64A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8E4FD7-8B07-4949-AFCD-DA0BA3AE3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71FAE-AFB2-4A15-B245-0B811D757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DE24CD-A6EF-48C6-81AF-599A31745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E0659A-FE31-4523-809D-E87E3DC6D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38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096756-BA82-4D22-928A-07D101287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90590-2349-4DF1-92E8-805A92C1B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9FF63-9948-42C1-A9C9-2C7C549F3B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C2CD0-CFDB-488C-A726-C10ECA9AF5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hape 4">
            <a:extLst>
              <a:ext uri="{FF2B5EF4-FFF2-40B4-BE49-F238E27FC236}">
                <a16:creationId xmlns:a16="http://schemas.microsoft.com/office/drawing/2014/main" id="{1F0E8651-38D9-442C-A1EF-E4AC6BB199A4}"/>
              </a:ext>
            </a:extLst>
          </p:cNvPr>
          <p:cNvSpPr txBox="1"/>
          <p:nvPr userDrawn="1"/>
        </p:nvSpPr>
        <p:spPr>
          <a:xfrm>
            <a:off x="1343589" y="6457054"/>
            <a:ext cx="8432801" cy="246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100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000" dirty="0"/>
              <a:t>Copyright 20</a:t>
            </a:r>
            <a:r>
              <a:rPr lang="en-US" sz="1000" dirty="0"/>
              <a:t>22</a:t>
            </a:r>
            <a:r>
              <a:rPr sz="1000" dirty="0"/>
              <a:t> by DeVol &amp; Associates, LLC. All rights reserved. </a:t>
            </a:r>
            <a:r>
              <a:rPr lang="en-US" sz="1000" dirty="0"/>
              <a:t>www.ahaprocess.com</a:t>
            </a:r>
            <a:endParaRPr sz="1000" dirty="0"/>
          </a:p>
        </p:txBody>
      </p:sp>
      <p:sp>
        <p:nvSpPr>
          <p:cNvPr id="9" name="Straight Connector 11">
            <a:extLst>
              <a:ext uri="{FF2B5EF4-FFF2-40B4-BE49-F238E27FC236}">
                <a16:creationId xmlns:a16="http://schemas.microsoft.com/office/drawing/2014/main" id="{0C82994B-C7CC-4450-B512-16B189D6955B}"/>
              </a:ext>
            </a:extLst>
          </p:cNvPr>
          <p:cNvSpPr/>
          <p:nvPr userDrawn="1"/>
        </p:nvSpPr>
        <p:spPr>
          <a:xfrm>
            <a:off x="1" y="6290416"/>
            <a:ext cx="12192001" cy="1"/>
          </a:xfrm>
          <a:prstGeom prst="line">
            <a:avLst/>
          </a:prstGeom>
          <a:ln w="381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 sz="1800"/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635C12AD-05C3-474A-9B68-AE2E3B4BA5F0}"/>
              </a:ext>
            </a:extLst>
          </p:cNvPr>
          <p:cNvSpPr txBox="1">
            <a:spLocks/>
          </p:cNvSpPr>
          <p:nvPr userDrawn="1"/>
        </p:nvSpPr>
        <p:spPr>
          <a:xfrm>
            <a:off x="11658595" y="6456720"/>
            <a:ext cx="279881" cy="27699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808080"/>
                </a:solidFill>
                <a:effectLst/>
                <a:uFill>
                  <a:solidFill>
                    <a:srgbClr val="7030A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/>
          </a:p>
        </p:txBody>
      </p:sp>
      <p:pic>
        <p:nvPicPr>
          <p:cNvPr id="12" name="Attachment-1-5.png">
            <a:extLst>
              <a:ext uri="{FF2B5EF4-FFF2-40B4-BE49-F238E27FC236}">
                <a16:creationId xmlns:a16="http://schemas.microsoft.com/office/drawing/2014/main" id="{B807955B-4858-4FB6-B202-7E9FC04087E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70000"/>
          </a:blip>
          <a:srcRect l="5324" t="7349" r="3507" b="1287"/>
          <a:stretch>
            <a:fillRect/>
          </a:stretch>
        </p:blipFill>
        <p:spPr>
          <a:xfrm>
            <a:off x="0" y="0"/>
            <a:ext cx="12192000" cy="6272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10" descr="Picture 10">
            <a:extLst>
              <a:ext uri="{FF2B5EF4-FFF2-40B4-BE49-F238E27FC236}">
                <a16:creationId xmlns:a16="http://schemas.microsoft.com/office/drawing/2014/main" id="{16A254EB-F0C6-4B19-873C-8B4823E66E48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76200" y="6096835"/>
            <a:ext cx="1246974" cy="963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2" descr="Picture 12">
            <a:extLst>
              <a:ext uri="{FF2B5EF4-FFF2-40B4-BE49-F238E27FC236}">
                <a16:creationId xmlns:a16="http://schemas.microsoft.com/office/drawing/2014/main" id="{7AA8480C-4791-4291-BF59-F9C6098A4970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330611" y="6350136"/>
            <a:ext cx="1023189" cy="4236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3545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Shape 4">
            <a:extLst>
              <a:ext uri="{FF2B5EF4-FFF2-40B4-BE49-F238E27FC236}">
                <a16:creationId xmlns:a16="http://schemas.microsoft.com/office/drawing/2014/main" id="{2485923B-1618-4D04-B418-BB67F97BEA65}"/>
              </a:ext>
            </a:extLst>
          </p:cNvPr>
          <p:cNvSpPr txBox="1"/>
          <p:nvPr userDrawn="1"/>
        </p:nvSpPr>
        <p:spPr>
          <a:xfrm>
            <a:off x="1343589" y="6457054"/>
            <a:ext cx="8432801" cy="246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100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000" dirty="0"/>
              <a:t>Copyright 20</a:t>
            </a:r>
            <a:r>
              <a:rPr lang="en-US" sz="1000" dirty="0"/>
              <a:t>22</a:t>
            </a:r>
            <a:r>
              <a:rPr sz="1000" dirty="0"/>
              <a:t> by DeVol &amp; Associates, LLC. All rights reserved. </a:t>
            </a:r>
            <a:r>
              <a:rPr lang="en-US" sz="1000" dirty="0"/>
              <a:t>www.ahaprocess.com</a:t>
            </a:r>
            <a:endParaRPr sz="1000" dirty="0"/>
          </a:p>
        </p:txBody>
      </p:sp>
      <p:sp>
        <p:nvSpPr>
          <p:cNvPr id="9" name="Straight Connector 11">
            <a:extLst>
              <a:ext uri="{FF2B5EF4-FFF2-40B4-BE49-F238E27FC236}">
                <a16:creationId xmlns:a16="http://schemas.microsoft.com/office/drawing/2014/main" id="{7FF21F6D-DDC2-48BC-97D1-6B6DBEF54A0C}"/>
              </a:ext>
            </a:extLst>
          </p:cNvPr>
          <p:cNvSpPr/>
          <p:nvPr userDrawn="1"/>
        </p:nvSpPr>
        <p:spPr>
          <a:xfrm>
            <a:off x="1" y="6290416"/>
            <a:ext cx="12192001" cy="1"/>
          </a:xfrm>
          <a:prstGeom prst="line">
            <a:avLst/>
          </a:prstGeom>
          <a:ln w="381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 sz="1800"/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A644C021-CCCD-4B96-AC5C-1DE5D0FE3214}"/>
              </a:ext>
            </a:extLst>
          </p:cNvPr>
          <p:cNvSpPr txBox="1">
            <a:spLocks/>
          </p:cNvSpPr>
          <p:nvPr userDrawn="1"/>
        </p:nvSpPr>
        <p:spPr>
          <a:xfrm>
            <a:off x="11658595" y="6456720"/>
            <a:ext cx="279881" cy="27699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808080"/>
                </a:solidFill>
                <a:effectLst/>
                <a:uFill>
                  <a:solidFill>
                    <a:srgbClr val="7030A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/>
          </a:p>
        </p:txBody>
      </p:sp>
      <p:pic>
        <p:nvPicPr>
          <p:cNvPr id="12" name="Attachment-1-5.png">
            <a:extLst>
              <a:ext uri="{FF2B5EF4-FFF2-40B4-BE49-F238E27FC236}">
                <a16:creationId xmlns:a16="http://schemas.microsoft.com/office/drawing/2014/main" id="{EAEE65D0-49F3-449D-B437-AD6B227E048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70000"/>
          </a:blip>
          <a:srcRect l="5324" t="7349" r="3507" b="1287"/>
          <a:stretch>
            <a:fillRect/>
          </a:stretch>
        </p:blipFill>
        <p:spPr>
          <a:xfrm>
            <a:off x="0" y="0"/>
            <a:ext cx="12192000" cy="6272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10" descr="Picture 10">
            <a:extLst>
              <a:ext uri="{FF2B5EF4-FFF2-40B4-BE49-F238E27FC236}">
                <a16:creationId xmlns:a16="http://schemas.microsoft.com/office/drawing/2014/main" id="{E4AF316E-B141-46AB-89E6-78FFEC6F178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76200" y="6096835"/>
            <a:ext cx="1246974" cy="963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2" descr="Picture 12">
            <a:extLst>
              <a:ext uri="{FF2B5EF4-FFF2-40B4-BE49-F238E27FC236}">
                <a16:creationId xmlns:a16="http://schemas.microsoft.com/office/drawing/2014/main" id="{D9F59614-DA19-471E-88D7-EFBC3F03F27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330611" y="6350136"/>
            <a:ext cx="1023189" cy="4236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7397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url.emailprotection.link/?bXqPFadHNwHDk3tTYOHCzJtyWg3TOqO2XetxUF2jnQE9s1XG-6EcxuP4trPeAsSMF_9cBv73vHVwl3hYS7FKaI_1cEmYQLBtK6wuzfLcYL19iwyP55Gq1yPcDmzky8jUx" TargetMode="External"/><Relationship Id="rId1" Type="http://schemas.openxmlformats.org/officeDocument/2006/relationships/slideLayout" Target="../slideLayouts/slideLayout2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hyperlink" Target="https://spaces.hightail.com/receive/JAjfdjCZ47" TargetMode="External"/><Relationship Id="rId1" Type="http://schemas.openxmlformats.org/officeDocument/2006/relationships/slideLayout" Target="../slideLayouts/slideLayout2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hyperlink" Target="https://url.emailprotection.link/?b1_hkgC0VzEhLO7htjdadMZWlG4rJkLaLfydR7rY94Bc1iFde0aYik5ZMW3keIQ3cf0bM9w6DN-zVBAoWWYocm6y1ZphowgiVcnNRpIz_3eYtYb2Jo5s2wG31o8w4YtXq" TargetMode="Externa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url.emailprotection.link/?by6cflqhhTLJOQ7RPXbzDuIeAmuXwRRrJF77L9A5Yl2mnqgjtFYk-NN2cZMBMYNB25HeijFhjt3r4oSzkO-sflUxK81FxZoordGz6OlZmPms_pyO54ahjuWoxZ3dmoqkg" TargetMode="Externa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url.emailprotection.link/?blTOr9lkyykNHhAivT62qnpDUGFvNyDPNcCj5h9LbHGCqZ7bSYCzKQViu6wtilckLovzz_tzHhiWrWbaZBy1pqet2vTY9iGvvtrYXEFfu0Bq8lvJ6fi6huN4DWUwEaRtU" TargetMode="Externa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url.emailprotection.link/?bIacnk255wJiBfiVGkEUFvgqiliRfU7ZHeNmyDRFUgDRc3pOWyk8LCl_sRPoH6n-R43mV46ZCRIfUV3N-FHODIJmxjngsZMzmjNt77PZ_nAKMapjQpjVh0uOhybO3OxFI" TargetMode="External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url.emailprotection.link/?bXHNpk0wlqe-DWic30PP8U4TlOjei368rLC4xkWNfAfmV5I0nYXIwkIEmjdb9Ipz1MKJVunIVjv53Q0G_THpiMB22nEl26umgbCDkKjCIKDxY7P80pZzn6kO4dLWjYFRD" TargetMode="External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url.emailprotection.link/?b1AgTIf1f8ik48779PkwOLO3kK98mGx-0wrWnCEwqwyn3R6VzVBrd0w_5Pi1p2kavE_jjL77u-UsF1ByPEvI3lYP5avTrh2NYjEAji3oITVKABXgJl0hc3ffv468yRdle" TargetMode="External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url.emailprotection.link/?bW0J4rfd6X4FUHqGpRJKpe60LNiRyD78VVCmwTJzZjGNcsOQgmTfooubC2GIF2dDqNG6OGAAVL5Nflm5rTxCZvMkuEegtyjilop39LLQbezxZbJe38UVBkZ9vlChTPC1t" TargetMode="External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url.emailprotection.link/?bwZGTsYF7MqN2eN8I9ovSnIxdQoCOjA4Q3tW6yNeMfk9C1Zou2gEenkPX7346Yur7i3kbMjwT6qPyt98FfF8aQc0OPN-KyopSwHBG_5PnELlI2GwtSdVrBQm4HgPPLdzD" TargetMode="External"/><Relationship Id="rId1" Type="http://schemas.openxmlformats.org/officeDocument/2006/relationships/slideLayout" Target="../slideLayouts/slideLayout2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url.emailprotection.link/?bwqfL1-Kq2jMnxd2TySNM3XaRfbReBqdVkhcUQ-NORaukbKr_dybC4OANKlsdXAFj0G7rD_xxCFKs49SL8lhv-IHZsTkbKD0iF8dWS1ZwH37ERB2vuC4RyVSzGRPwHD6g" TargetMode="External"/><Relationship Id="rId2" Type="http://schemas.openxmlformats.org/officeDocument/2006/relationships/hyperlink" Target="https://url.emailprotection.link/?b4w6ZTRYbFH2qGbt1qcV0iYWKHeDB6M04ypUfozxTOLMU5XeoFw9xOlbfYUqJPBjrMXavHncxwL7ZhtTbcq9B4mvT6-U-cogCyg84eCJXzSoHpqc4mzNz-5VBOZtT5FFb" TargetMode="External"/><Relationship Id="rId1" Type="http://schemas.openxmlformats.org/officeDocument/2006/relationships/slideLayout" Target="../slideLayouts/slideLayout27.xml"/><Relationship Id="rId4" Type="http://schemas.openxmlformats.org/officeDocument/2006/relationships/hyperlink" Target="https://url.emailprotection.link/?b5F5wvcId9qSW0LI_6OmQDOraYxb5FX9WJrw-j4nYBJK08MR_cuBjv00EcBAZ0KqVWT-nj3n91mT08iPo8TSwaJ8D9k66ATbrZTfTyVkASSRbln67zYXycVCcFb9Awbbu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url.emailprotection.link/?bGeeHUS2qDL0qwn9fPT13JsrUcTKYQI67ni98kyWEV-rLhb3pWdBJRZdCtLkowMdo9JyPw77Rh6i1uDrp0T_vIFvJNGbONtK1XbFDCU6d8Z3J8trDUAE50tw4bHwB3VQF" TargetMode="External"/><Relationship Id="rId1" Type="http://schemas.openxmlformats.org/officeDocument/2006/relationships/slideLayout" Target="../slideLayouts/slideLayout2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hyperlink" Target="https://url.emailprotection.link/?bX9EpcAgJcwCy9n_xWqGkL85IUF_HYmpxCazhbKOJr63alQtQzytsVFJqcYCo8MVG3oVnmz3m2SelCqx-OCmp1BJkaGn6p3wfgcU0rw82Vtzov-Xlo_V6ctzUAJQJMyOX" TargetMode="External"/><Relationship Id="rId1" Type="http://schemas.openxmlformats.org/officeDocument/2006/relationships/slideLayout" Target="../slideLayouts/slideLayout2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326"/>
          <p:cNvSpPr txBox="1">
            <a:spLocks noGrp="1"/>
          </p:cNvSpPr>
          <p:nvPr>
            <p:ph type="ctrTitle"/>
          </p:nvPr>
        </p:nvSpPr>
        <p:spPr>
          <a:xfrm>
            <a:off x="4876800" y="457201"/>
            <a:ext cx="5638800" cy="390842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>
              <a:defRPr sz="4000" b="1">
                <a:solidFill>
                  <a:srgbClr val="4B0096"/>
                </a:solidFill>
                <a:uFill>
                  <a:solidFill>
                    <a:srgbClr val="4B0096"/>
                  </a:solidFill>
                </a:uFill>
              </a:defRPr>
            </a:pPr>
            <a:r>
              <a:t> </a:t>
            </a:r>
            <a:br/>
            <a:endParaRPr/>
          </a:p>
        </p:txBody>
      </p:sp>
      <p:sp>
        <p:nvSpPr>
          <p:cNvPr id="254" name="Shape 328"/>
          <p:cNvSpPr txBox="1"/>
          <p:nvPr/>
        </p:nvSpPr>
        <p:spPr>
          <a:xfrm>
            <a:off x="232913" y="5001884"/>
            <a:ext cx="11809561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ctr">
              <a:defRPr sz="3600" b="1">
                <a:solidFill>
                  <a:srgbClr val="4A2F85"/>
                </a:solidFill>
                <a:uFill>
                  <a:solidFill>
                    <a:srgbClr val="222268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s-ES" sz="3600" dirty="0">
                <a:solidFill>
                  <a:schemeClr val="tx1"/>
                </a:solidFill>
              </a:rPr>
              <a:t>Hacia Adelante en el Lugar de Trabajo </a:t>
            </a:r>
            <a:r>
              <a:rPr lang="en-US" dirty="0" err="1">
                <a:solidFill>
                  <a:schemeClr val="tx1"/>
                </a:solidFill>
              </a:rPr>
              <a:t>Virtuales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endParaRPr sz="3600" dirty="0">
              <a:solidFill>
                <a:schemeClr val="tx1"/>
              </a:solidFill>
            </a:endParaRPr>
          </a:p>
          <a:p>
            <a:pPr algn="ctr">
              <a:defRPr sz="3600" b="1">
                <a:solidFill>
                  <a:srgbClr val="4A2F85"/>
                </a:solidFill>
                <a:uFill>
                  <a:solidFill>
                    <a:srgbClr val="222268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600" dirty="0">
                <a:solidFill>
                  <a:schemeClr val="tx1"/>
                </a:solidFill>
              </a:rPr>
              <a:t>Philip DeVol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D847BC-D4D2-4E53-A754-24335FA5B1C2}"/>
              </a:ext>
            </a:extLst>
          </p:cNvPr>
          <p:cNvCxnSpPr>
            <a:cxnSpLocks/>
          </p:cNvCxnSpPr>
          <p:nvPr/>
        </p:nvCxnSpPr>
        <p:spPr>
          <a:xfrm>
            <a:off x="0" y="402640"/>
            <a:ext cx="12192000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D87E665-F62B-43B4-AEEE-017B45D114F1}"/>
              </a:ext>
            </a:extLst>
          </p:cNvPr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rgbClr val="28707A"/>
          </a:solidFill>
          <a:ln>
            <a:solidFill>
              <a:srgbClr val="2870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464C05-7B4C-46F7-8763-64EE0958C2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779" y="816483"/>
            <a:ext cx="3055897" cy="404570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386986-E0C6-4EF8-B4B4-CE85C243F7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449" y="816484"/>
            <a:ext cx="3144061" cy="4045708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Actividad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escala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estabilidad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4CF6C4D-5BB3-44F0-8549-3984E087D29F}"/>
              </a:ext>
            </a:extLst>
          </p:cNvPr>
          <p:cNvSpPr txBox="1"/>
          <p:nvPr/>
        </p:nvSpPr>
        <p:spPr>
          <a:xfrm>
            <a:off x="2312895" y="1102659"/>
            <a:ext cx="7906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66D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Getting Ahead in the Workplace Stability Scale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400" u="sng" dirty="0">
                <a:solidFill>
                  <a:srgbClr val="466D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https://fs27.formsite.com/a34qO0/8plpqha8ks/index.ht</a:t>
            </a:r>
            <a:r>
              <a:rPr lang="en-US" u="sng" dirty="0">
                <a:solidFill>
                  <a:srgbClr val="466D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ml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461">
            <a:extLst>
              <a:ext uri="{FF2B5EF4-FFF2-40B4-BE49-F238E27FC236}">
                <a16:creationId xmlns:a16="http://schemas.microsoft.com/office/drawing/2014/main" id="{0155D55F-F13D-4604-8143-E5120523FD40}"/>
              </a:ext>
            </a:extLst>
          </p:cNvPr>
          <p:cNvSpPr txBox="1"/>
          <p:nvPr/>
        </p:nvSpPr>
        <p:spPr>
          <a:xfrm>
            <a:off x="9998016" y="5531140"/>
            <a:ext cx="1906362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Páginas</a:t>
            </a:r>
            <a:r>
              <a:rPr lang="en-US" dirty="0">
                <a:solidFill>
                  <a:srgbClr val="28707A"/>
                </a:solidFill>
              </a:rPr>
              <a:t> 30–33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745056"/>
      </p:ext>
    </p:extLst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Mapa de la comunidad de muestra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ED85D0C-E4CA-4C1F-912A-7C8A6DD460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795" y="646981"/>
            <a:ext cx="5200410" cy="5589745"/>
          </a:xfrm>
          <a:prstGeom prst="rect">
            <a:avLst/>
          </a:prstGeom>
        </p:spPr>
      </p:pic>
      <p:sp>
        <p:nvSpPr>
          <p:cNvPr id="8" name="Shape 461">
            <a:extLst>
              <a:ext uri="{FF2B5EF4-FFF2-40B4-BE49-F238E27FC236}">
                <a16:creationId xmlns:a16="http://schemas.microsoft.com/office/drawing/2014/main" id="{9AC7904D-45ED-48A5-B148-E7E22627CB55}"/>
              </a:ext>
            </a:extLst>
          </p:cNvPr>
          <p:cNvSpPr txBox="1"/>
          <p:nvPr/>
        </p:nvSpPr>
        <p:spPr>
          <a:xfrm>
            <a:off x="10521352" y="5707179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184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557858"/>
      </p:ext>
    </p:extLst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Shape 73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28707A"/>
          </a:solidFill>
          <a:ln>
            <a:solidFill>
              <a:srgbClr val="28707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Módulo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 9: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Desarrollo de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5" name="image19.png" descr="image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630" y="1462178"/>
            <a:ext cx="5061464" cy="4525963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5020E5-0F2C-4E63-B53E-5AC7E5492ADD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hape 461">
            <a:extLst>
              <a:ext uri="{FF2B5EF4-FFF2-40B4-BE49-F238E27FC236}">
                <a16:creationId xmlns:a16="http://schemas.microsoft.com/office/drawing/2014/main" id="{FFADBC37-F15D-465B-AFD4-8BBE99EABA74}"/>
              </a:ext>
            </a:extLst>
          </p:cNvPr>
          <p:cNvSpPr txBox="1"/>
          <p:nvPr/>
        </p:nvSpPr>
        <p:spPr>
          <a:xfrm>
            <a:off x="10529978" y="5618813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187</a:t>
            </a:r>
            <a:endParaRPr dirty="0">
              <a:solidFill>
                <a:srgbClr val="28707A"/>
              </a:solidFill>
            </a:endParaRPr>
          </a:p>
        </p:txBody>
      </p:sp>
    </p:spTree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14399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Análisis de la diferencia entre los recursos </a:t>
            </a:r>
            <a:r>
              <a:rPr lang="es-E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parairla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pasando y aquellos para salir adelante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946061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08FC0F5-E349-4EA2-91B5-B9401968AB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11" y="1075156"/>
            <a:ext cx="5105378" cy="4976906"/>
          </a:xfrm>
          <a:prstGeom prst="rect">
            <a:avLst/>
          </a:prstGeom>
        </p:spPr>
      </p:pic>
      <p:sp>
        <p:nvSpPr>
          <p:cNvPr id="8" name="Shape 461">
            <a:extLst>
              <a:ext uri="{FF2B5EF4-FFF2-40B4-BE49-F238E27FC236}">
                <a16:creationId xmlns:a16="http://schemas.microsoft.com/office/drawing/2014/main" id="{CD845CFF-097F-4780-A9B4-D2EC03215DB8}"/>
              </a:ext>
            </a:extLst>
          </p:cNvPr>
          <p:cNvSpPr txBox="1"/>
          <p:nvPr/>
        </p:nvSpPr>
        <p:spPr>
          <a:xfrm>
            <a:off x="10521352" y="5682734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190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131397"/>
      </p:ext>
    </p:extLst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Ejemplo: diagrama del tres en línea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D5AA531-6BB2-412C-924D-49C1D95CA6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778" y="681892"/>
            <a:ext cx="5502444" cy="5494215"/>
          </a:xfrm>
          <a:prstGeom prst="rect">
            <a:avLst/>
          </a:prstGeom>
        </p:spPr>
      </p:pic>
      <p:sp>
        <p:nvSpPr>
          <p:cNvPr id="8" name="Shape 461">
            <a:extLst>
              <a:ext uri="{FF2B5EF4-FFF2-40B4-BE49-F238E27FC236}">
                <a16:creationId xmlns:a16="http://schemas.microsoft.com/office/drawing/2014/main" id="{A4A2FDA6-5061-4C20-AF1F-FD72E256F4FC}"/>
              </a:ext>
            </a:extLst>
          </p:cNvPr>
          <p:cNvSpPr txBox="1"/>
          <p:nvPr/>
        </p:nvSpPr>
        <p:spPr>
          <a:xfrm>
            <a:off x="10478220" y="5689926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193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78200"/>
      </p:ext>
    </p:extLst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6999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Video: Tic-Tac-Toe Activity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40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0AF8E47-DCCC-44CC-B814-2FE643ABE043}"/>
              </a:ext>
            </a:extLst>
          </p:cNvPr>
          <p:cNvSpPr/>
          <p:nvPr/>
        </p:nvSpPr>
        <p:spPr>
          <a:xfrm>
            <a:off x="2961244" y="2967336"/>
            <a:ext cx="65678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https://spaces.hightail.com/receive/JAjfdjCZ47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Shape 461">
            <a:extLst>
              <a:ext uri="{FF2B5EF4-FFF2-40B4-BE49-F238E27FC236}">
                <a16:creationId xmlns:a16="http://schemas.microsoft.com/office/drawing/2014/main" id="{4CE70E38-1530-4079-B321-FB862E85F3B3}"/>
              </a:ext>
            </a:extLst>
          </p:cNvPr>
          <p:cNvSpPr txBox="1"/>
          <p:nvPr/>
        </p:nvSpPr>
        <p:spPr>
          <a:xfrm>
            <a:off x="10460967" y="5707178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193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684752"/>
      </p:ext>
    </p:extLst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992037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Ejemplo: hoja de trabajo para el desarrollo </a:t>
            </a:r>
            <a:b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de recursos emocionales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100066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8BFC756A-EFAA-4611-8FE9-11FB44E194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331" y="1095554"/>
            <a:ext cx="5392458" cy="5036721"/>
          </a:xfrm>
          <a:prstGeom prst="rect">
            <a:avLst/>
          </a:prstGeom>
        </p:spPr>
      </p:pic>
      <p:sp>
        <p:nvSpPr>
          <p:cNvPr id="11" name="Shape 461">
            <a:extLst>
              <a:ext uri="{FF2B5EF4-FFF2-40B4-BE49-F238E27FC236}">
                <a16:creationId xmlns:a16="http://schemas.microsoft.com/office/drawing/2014/main" id="{58099F05-4D79-4A0E-BE78-DCCCE67C3D91}"/>
              </a:ext>
            </a:extLst>
          </p:cNvPr>
          <p:cNvSpPr txBox="1"/>
          <p:nvPr/>
        </p:nvSpPr>
        <p:spPr>
          <a:xfrm>
            <a:off x="10573110" y="5672673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194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229326"/>
      </p:ext>
    </p:extLst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57">
            <a:extLst>
              <a:ext uri="{FF2B5EF4-FFF2-40B4-BE49-F238E27FC236}">
                <a16:creationId xmlns:a16="http://schemas.microsoft.com/office/drawing/2014/main" id="{DE32E662-9C4B-4CED-8026-176968782D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7253"/>
            <a:ext cx="12192000" cy="992037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Ejemplo: hoja de trabajo para el desarrollo </a:t>
            </a:r>
            <a:b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de recursos emocionales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continuó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936ED6-570F-493F-ADF9-2E8CB005860E}"/>
              </a:ext>
            </a:extLst>
          </p:cNvPr>
          <p:cNvCxnSpPr>
            <a:cxnSpLocks/>
          </p:cNvCxnSpPr>
          <p:nvPr/>
        </p:nvCxnSpPr>
        <p:spPr>
          <a:xfrm>
            <a:off x="0" y="983409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EF5E9CD-BFFE-4A9D-9F63-42A258911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441" y="1074560"/>
            <a:ext cx="3663569" cy="5162166"/>
          </a:xfrm>
          <a:prstGeom prst="rect">
            <a:avLst/>
          </a:prstGeom>
        </p:spPr>
      </p:pic>
      <p:sp>
        <p:nvSpPr>
          <p:cNvPr id="9" name="Shape 461">
            <a:extLst>
              <a:ext uri="{FF2B5EF4-FFF2-40B4-BE49-F238E27FC236}">
                <a16:creationId xmlns:a16="http://schemas.microsoft.com/office/drawing/2014/main" id="{789F9792-CB09-4CAC-BFEA-E82307EF8AF2}"/>
              </a:ext>
            </a:extLst>
          </p:cNvPr>
          <p:cNvSpPr txBox="1"/>
          <p:nvPr/>
        </p:nvSpPr>
        <p:spPr>
          <a:xfrm>
            <a:off x="10598990" y="5689927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195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100009"/>
      </p:ext>
    </p:extLst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74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28707A"/>
          </a:solidFill>
          <a:ln>
            <a:solidFill>
              <a:srgbClr val="28707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Módulo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 10: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Planes personales y</a:t>
            </a:r>
            <a:b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de la comunidad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2" name="image21.png" descr="image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219201"/>
            <a:ext cx="5943600" cy="4906963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4871218-1491-43BA-8D02-37EB7D87A911}"/>
              </a:ext>
            </a:extLst>
          </p:cNvPr>
          <p:cNvCxnSpPr>
            <a:cxnSpLocks/>
          </p:cNvCxnSpPr>
          <p:nvPr/>
        </p:nvCxnSpPr>
        <p:spPr>
          <a:xfrm>
            <a:off x="0" y="113173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hape 461">
            <a:extLst>
              <a:ext uri="{FF2B5EF4-FFF2-40B4-BE49-F238E27FC236}">
                <a16:creationId xmlns:a16="http://schemas.microsoft.com/office/drawing/2014/main" id="{059FE66D-5CE7-4EAC-96AC-22453DA7AD10}"/>
              </a:ext>
            </a:extLst>
          </p:cNvPr>
          <p:cNvSpPr txBox="1"/>
          <p:nvPr/>
        </p:nvSpPr>
        <p:spPr>
          <a:xfrm>
            <a:off x="10547231" y="5726268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199</a:t>
            </a:r>
            <a:endParaRPr dirty="0">
              <a:solidFill>
                <a:srgbClr val="28707A"/>
              </a:solidFill>
            </a:endParaRPr>
          </a:p>
        </p:txBody>
      </p:sp>
    </p:spTree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4786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Decide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qué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trabajar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3087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76BC0BB-6919-4788-AB06-4D17A78EA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218" y="1864719"/>
            <a:ext cx="7483158" cy="2691047"/>
          </a:xfrm>
          <a:prstGeom prst="rect">
            <a:avLst/>
          </a:prstGeom>
        </p:spPr>
      </p:pic>
      <p:sp>
        <p:nvSpPr>
          <p:cNvPr id="10" name="Shape 461">
            <a:extLst>
              <a:ext uri="{FF2B5EF4-FFF2-40B4-BE49-F238E27FC236}">
                <a16:creationId xmlns:a16="http://schemas.microsoft.com/office/drawing/2014/main" id="{F3DB29CC-E44A-4C2E-9CB6-A56AAC5759F1}"/>
              </a:ext>
            </a:extLst>
          </p:cNvPr>
          <p:cNvSpPr txBox="1"/>
          <p:nvPr/>
        </p:nvSpPr>
        <p:spPr>
          <a:xfrm>
            <a:off x="10538605" y="5733058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202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439974"/>
      </p:ext>
    </p:extLst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862634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Define por qué quieres trabajar en estos recursos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86263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023B231-425B-431B-B5F5-C2F6FEF5F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991" y="1271430"/>
            <a:ext cx="7045240" cy="4315139"/>
          </a:xfrm>
          <a:prstGeom prst="rect">
            <a:avLst/>
          </a:prstGeom>
        </p:spPr>
      </p:pic>
      <p:sp>
        <p:nvSpPr>
          <p:cNvPr id="8" name="Shape 461">
            <a:extLst>
              <a:ext uri="{FF2B5EF4-FFF2-40B4-BE49-F238E27FC236}">
                <a16:creationId xmlns:a16="http://schemas.microsoft.com/office/drawing/2014/main" id="{636F1E94-4D3F-4D12-81A9-03F23F27BE8D}"/>
              </a:ext>
            </a:extLst>
          </p:cNvPr>
          <p:cNvSpPr txBox="1"/>
          <p:nvPr/>
        </p:nvSpPr>
        <p:spPr>
          <a:xfrm>
            <a:off x="10598990" y="5639783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202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97341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57532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Autoevaluación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Estabilidad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>
            <a:cxnSpLocks/>
          </p:cNvCxnSpPr>
          <p:nvPr/>
        </p:nvCxnSpPr>
        <p:spPr>
          <a:xfrm>
            <a:off x="0" y="95753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FED411B-C977-46E3-BA9F-2901FA728F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320" y="1142975"/>
            <a:ext cx="6752513" cy="4909087"/>
          </a:xfrm>
          <a:prstGeom prst="rect">
            <a:avLst/>
          </a:prstGeom>
        </p:spPr>
      </p:pic>
      <p:sp>
        <p:nvSpPr>
          <p:cNvPr id="8" name="Shape 461">
            <a:extLst>
              <a:ext uri="{FF2B5EF4-FFF2-40B4-BE49-F238E27FC236}">
                <a16:creationId xmlns:a16="http://schemas.microsoft.com/office/drawing/2014/main" id="{2311E1C9-CA7D-46ED-A326-55E8343032A2}"/>
              </a:ext>
            </a:extLst>
          </p:cNvPr>
          <p:cNvSpPr txBox="1"/>
          <p:nvPr/>
        </p:nvSpPr>
        <p:spPr>
          <a:xfrm>
            <a:off x="9980763" y="5649836"/>
            <a:ext cx="1906362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30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449163"/>
      </p:ext>
    </p:extLst>
  </p:cSld>
  <p:clrMapOvr>
    <a:masterClrMapping/>
  </p:clrMapOvr>
  <p:transition spd="med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Ejemplo: procedimiento paso a paso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3A8C69E-490B-4DBD-BDD0-C7BB0C5A75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795" y="634136"/>
            <a:ext cx="4192622" cy="5602590"/>
          </a:xfrm>
          <a:prstGeom prst="rect">
            <a:avLst/>
          </a:prstGeom>
        </p:spPr>
      </p:pic>
      <p:sp>
        <p:nvSpPr>
          <p:cNvPr id="8" name="Shape 461">
            <a:extLst>
              <a:ext uri="{FF2B5EF4-FFF2-40B4-BE49-F238E27FC236}">
                <a16:creationId xmlns:a16="http://schemas.microsoft.com/office/drawing/2014/main" id="{BADD9947-43DA-4412-9140-795B36F7FF07}"/>
              </a:ext>
            </a:extLst>
          </p:cNvPr>
          <p:cNvSpPr txBox="1"/>
          <p:nvPr/>
        </p:nvSpPr>
        <p:spPr>
          <a:xfrm>
            <a:off x="10607616" y="5758937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204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692092"/>
      </p:ext>
    </p:extLst>
  </p:cSld>
  <p:clrMapOvr>
    <a:masterClrMapping/>
  </p:clrMapOvr>
  <p:transition spd="med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581737" y="5789760"/>
            <a:ext cx="1348519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205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Ejemplo: adónde ir para obtener ayuda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75A3CEA-9205-4EAD-AFFB-B68FEB5D6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786" y="1570482"/>
            <a:ext cx="5710428" cy="371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92008"/>
      </p:ext>
    </p:extLst>
  </p:cSld>
  <p:clrMapOvr>
    <a:masterClrMapping/>
  </p:clrMapOvr>
  <p:transition spd="med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504098" y="5720749"/>
            <a:ext cx="144341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205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Ejemplo: plan para la primera semana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3C181E5-C6C8-46F5-A601-54FCE8893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886" y="1885950"/>
            <a:ext cx="6396228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42156"/>
      </p:ext>
    </p:extLst>
  </p:cSld>
  <p:clrMapOvr>
    <a:masterClrMapping/>
  </p:clrMapOvr>
  <p:transition spd="med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521352" y="5706358"/>
            <a:ext cx="133989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206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Ejemplo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cerrar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puertas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traseras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3C9AAEC-0656-4FEF-B3C6-83BDA5156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502" y="966978"/>
            <a:ext cx="5682996" cy="492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49431"/>
      </p:ext>
    </p:extLst>
  </p:cSld>
  <p:clrMapOvr>
    <a:masterClrMapping/>
  </p:clrMapOvr>
  <p:transition spd="med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624870" y="5832895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208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Ejemplo: modelo mental de Apoyo para el cambio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E359FB5-0B49-407F-B82A-0C8D81DE1E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695" y="646810"/>
            <a:ext cx="3726611" cy="558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03940"/>
      </p:ext>
    </p:extLst>
  </p:cSld>
  <p:clrMapOvr>
    <a:masterClrMapping/>
  </p:clrMapOvr>
  <p:transition spd="med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1420007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For Facilitators Only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1420007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23E2F6F-F78E-4D0E-A547-AE967FA0BABC}"/>
              </a:ext>
            </a:extLst>
          </p:cNvPr>
          <p:cNvSpPr/>
          <p:nvPr/>
        </p:nvSpPr>
        <p:spPr>
          <a:xfrm>
            <a:off x="1922033" y="2840014"/>
            <a:ext cx="83479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66D82"/>
                </a:solidFill>
                <a:latin typeface="Roboto"/>
                <a:ea typeface="Calibri" panose="020F0502020204030204" pitchFamily="34" charset="0"/>
              </a:rPr>
              <a:t>Getting Ahead in the Workplace Model Fidelity Scale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400" u="sng" dirty="0">
                <a:solidFill>
                  <a:srgbClr val="466D82"/>
                </a:solidFill>
                <a:latin typeface="Roboto"/>
                <a:ea typeface="Calibri" panose="020F0502020204030204" pitchFamily="34" charset="0"/>
                <a:hlinkClick r:id="rId2"/>
              </a:rPr>
              <a:t>https://fs27.formsite.com/a34qO0/br26g1oun1/index.html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78552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57532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Autoevaluación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Estabilidad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continuó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>
            <a:cxnSpLocks/>
          </p:cNvCxnSpPr>
          <p:nvPr/>
        </p:nvCxnSpPr>
        <p:spPr>
          <a:xfrm>
            <a:off x="0" y="95753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42834F5-AB3E-4B8B-BEBC-764FFAC46E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935" y="1037563"/>
            <a:ext cx="4560797" cy="5204031"/>
          </a:xfrm>
          <a:prstGeom prst="rect">
            <a:avLst/>
          </a:prstGeom>
        </p:spPr>
      </p:pic>
      <p:sp>
        <p:nvSpPr>
          <p:cNvPr id="8" name="Shape 461">
            <a:extLst>
              <a:ext uri="{FF2B5EF4-FFF2-40B4-BE49-F238E27FC236}">
                <a16:creationId xmlns:a16="http://schemas.microsoft.com/office/drawing/2014/main" id="{95672E63-35DF-4D21-BA76-F491A541383F}"/>
              </a:ext>
            </a:extLst>
          </p:cNvPr>
          <p:cNvSpPr txBox="1"/>
          <p:nvPr/>
        </p:nvSpPr>
        <p:spPr>
          <a:xfrm>
            <a:off x="10538605" y="5715804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31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51313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408912-0F82-4D25-96E9-BE38FD6CFB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523" y="983581"/>
            <a:ext cx="4071669" cy="5266851"/>
          </a:xfrm>
          <a:prstGeom prst="rect">
            <a:avLst/>
          </a:prstGeom>
        </p:spPr>
      </p:pic>
      <p:sp>
        <p:nvSpPr>
          <p:cNvPr id="8" name="Shape 461">
            <a:extLst>
              <a:ext uri="{FF2B5EF4-FFF2-40B4-BE49-F238E27FC236}">
                <a16:creationId xmlns:a16="http://schemas.microsoft.com/office/drawing/2014/main" id="{C2E8247E-958F-46CC-8C42-D9C55CCE4527}"/>
              </a:ext>
            </a:extLst>
          </p:cNvPr>
          <p:cNvSpPr txBox="1"/>
          <p:nvPr/>
        </p:nvSpPr>
        <p:spPr>
          <a:xfrm>
            <a:off x="10521353" y="5625860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32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11" name="Shape 457">
            <a:extLst>
              <a:ext uri="{FF2B5EF4-FFF2-40B4-BE49-F238E27FC236}">
                <a16:creationId xmlns:a16="http://schemas.microsoft.com/office/drawing/2014/main" id="{D010044E-20C1-4FA3-A90F-FC83D44D972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7532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Autoevaluación de Estabilidad</a:t>
            </a:r>
            <a:b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(continuó)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B41E2A-55EF-4E4E-8462-3BEFFD3C1D4A}"/>
              </a:ext>
            </a:extLst>
          </p:cNvPr>
          <p:cNvCxnSpPr>
            <a:cxnSpLocks/>
          </p:cNvCxnSpPr>
          <p:nvPr/>
        </p:nvCxnSpPr>
        <p:spPr>
          <a:xfrm>
            <a:off x="0" y="95753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33687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5F6C97-5F23-4D1E-8431-3E326A0472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411" y="1026544"/>
            <a:ext cx="5416032" cy="5227435"/>
          </a:xfrm>
          <a:prstGeom prst="rect">
            <a:avLst/>
          </a:prstGeom>
        </p:spPr>
      </p:pic>
      <p:sp>
        <p:nvSpPr>
          <p:cNvPr id="8" name="Shape 461">
            <a:extLst>
              <a:ext uri="{FF2B5EF4-FFF2-40B4-BE49-F238E27FC236}">
                <a16:creationId xmlns:a16="http://schemas.microsoft.com/office/drawing/2014/main" id="{B971DD6D-F8C9-443D-A996-2233C17226B0}"/>
              </a:ext>
            </a:extLst>
          </p:cNvPr>
          <p:cNvSpPr txBox="1"/>
          <p:nvPr/>
        </p:nvSpPr>
        <p:spPr>
          <a:xfrm>
            <a:off x="10616243" y="5713099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33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11" name="Shape 457">
            <a:extLst>
              <a:ext uri="{FF2B5EF4-FFF2-40B4-BE49-F238E27FC236}">
                <a16:creationId xmlns:a16="http://schemas.microsoft.com/office/drawing/2014/main" id="{E73CFA67-4DAB-4554-9B3E-1F409E50F8F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7532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Autoevaluación de Estabilidad</a:t>
            </a:r>
            <a:b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(continuó)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EC4125-974F-4F1A-A1E2-0C79B3F61951}"/>
              </a:ext>
            </a:extLst>
          </p:cNvPr>
          <p:cNvCxnSpPr>
            <a:cxnSpLocks/>
          </p:cNvCxnSpPr>
          <p:nvPr/>
        </p:nvCxnSpPr>
        <p:spPr>
          <a:xfrm>
            <a:off x="0" y="95753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97786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8A8CD2-555F-4BA7-B44F-91603886B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905" y="1434054"/>
            <a:ext cx="8846189" cy="4559595"/>
          </a:xfrm>
          <a:prstGeom prst="rect">
            <a:avLst/>
          </a:prstGeom>
        </p:spPr>
      </p:pic>
      <p:sp>
        <p:nvSpPr>
          <p:cNvPr id="8" name="Shape 461">
            <a:extLst>
              <a:ext uri="{FF2B5EF4-FFF2-40B4-BE49-F238E27FC236}">
                <a16:creationId xmlns:a16="http://schemas.microsoft.com/office/drawing/2014/main" id="{3AD432D2-70EC-43C2-8FA5-9C1E7B46A43E}"/>
              </a:ext>
            </a:extLst>
          </p:cNvPr>
          <p:cNvSpPr txBox="1"/>
          <p:nvPr/>
        </p:nvSpPr>
        <p:spPr>
          <a:xfrm>
            <a:off x="10745638" y="5624321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34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13" name="Shape 457">
            <a:extLst>
              <a:ext uri="{FF2B5EF4-FFF2-40B4-BE49-F238E27FC236}">
                <a16:creationId xmlns:a16="http://schemas.microsoft.com/office/drawing/2014/main" id="{1BC91DEB-E825-4C89-A036-1909CB2FB47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7532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continuo de las personas que utilizan Hacia Adelante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4080BC1-25C1-497A-B8B6-C097EC22A114}"/>
              </a:ext>
            </a:extLst>
          </p:cNvPr>
          <p:cNvCxnSpPr>
            <a:cxnSpLocks/>
          </p:cNvCxnSpPr>
          <p:nvPr/>
        </p:nvCxnSpPr>
        <p:spPr>
          <a:xfrm>
            <a:off x="0" y="95753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115034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457">
            <a:extLst>
              <a:ext uri="{FF2B5EF4-FFF2-40B4-BE49-F238E27FC236}">
                <a16:creationId xmlns:a16="http://schemas.microsoft.com/office/drawing/2014/main" id="{F6CAA4AB-05A9-4BD5-B788-162471F9C9D6}"/>
              </a:ext>
            </a:extLst>
          </p:cNvPr>
          <p:cNvSpPr txBox="1">
            <a:spLocks/>
          </p:cNvSpPr>
          <p:nvPr/>
        </p:nvSpPr>
        <p:spPr>
          <a:xfrm>
            <a:off x="0" y="-1343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sz="3200" b="1" dirty="0"/>
              <a:t>Modelo Mental de la Teoría de Cambio</a:t>
            </a:r>
            <a:endParaRPr lang="en-US" sz="2400" b="1" dirty="0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6E60882-5B43-46D1-9849-F5511DA36E52}"/>
              </a:ext>
            </a:extLst>
          </p:cNvPr>
          <p:cNvCxnSpPr>
            <a:cxnSpLocks/>
          </p:cNvCxnSpPr>
          <p:nvPr/>
        </p:nvCxnSpPr>
        <p:spPr>
          <a:xfrm>
            <a:off x="0" y="556530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" name="Rectangle: Rounded Corners 241">
            <a:extLst>
              <a:ext uri="{FF2B5EF4-FFF2-40B4-BE49-F238E27FC236}">
                <a16:creationId xmlns:a16="http://schemas.microsoft.com/office/drawing/2014/main" id="{1F00D14D-64F2-4D4D-BB8B-8E7DF60AD19E}"/>
              </a:ext>
            </a:extLst>
          </p:cNvPr>
          <p:cNvSpPr/>
          <p:nvPr/>
        </p:nvSpPr>
        <p:spPr>
          <a:xfrm>
            <a:off x="1590801" y="782938"/>
            <a:ext cx="8641976" cy="534295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3" name="image14.png" descr="image14.png">
            <a:extLst>
              <a:ext uri="{FF2B5EF4-FFF2-40B4-BE49-F238E27FC236}">
                <a16:creationId xmlns:a16="http://schemas.microsoft.com/office/drawing/2014/main" id="{80E15D70-4925-45F8-9301-A837CB7D3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615" y="4510538"/>
            <a:ext cx="265512" cy="397669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Future Story">
            <a:extLst>
              <a:ext uri="{FF2B5EF4-FFF2-40B4-BE49-F238E27FC236}">
                <a16:creationId xmlns:a16="http://schemas.microsoft.com/office/drawing/2014/main" id="{D5A7C45C-8032-4F59-83C6-4C682F21E8C6}"/>
              </a:ext>
            </a:extLst>
          </p:cNvPr>
          <p:cNvSpPr txBox="1"/>
          <p:nvPr/>
        </p:nvSpPr>
        <p:spPr>
          <a:xfrm>
            <a:off x="5742668" y="4776540"/>
            <a:ext cx="2432425" cy="392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 defTabSz="1828800">
              <a:defRPr sz="56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2100" dirty="0"/>
              <a:t>Historia de </a:t>
            </a:r>
            <a:r>
              <a:rPr lang="en-US" sz="2100" dirty="0" err="1"/>
              <a:t>Futuro</a:t>
            </a:r>
            <a:endParaRPr sz="2100" dirty="0"/>
          </a:p>
        </p:txBody>
      </p:sp>
      <p:sp>
        <p:nvSpPr>
          <p:cNvPr id="245" name="Line">
            <a:extLst>
              <a:ext uri="{FF2B5EF4-FFF2-40B4-BE49-F238E27FC236}">
                <a16:creationId xmlns:a16="http://schemas.microsoft.com/office/drawing/2014/main" id="{0F10FCAD-B27F-48DA-AECC-E79F307E6600}"/>
              </a:ext>
            </a:extLst>
          </p:cNvPr>
          <p:cNvSpPr/>
          <p:nvPr/>
        </p:nvSpPr>
        <p:spPr>
          <a:xfrm>
            <a:off x="4197290" y="2550769"/>
            <a:ext cx="71441" cy="253607"/>
          </a:xfrm>
          <a:prstGeom prst="line">
            <a:avLst/>
          </a:prstGeom>
          <a:ln w="63500">
            <a:solidFill>
              <a:srgbClr val="0033CC"/>
            </a:solidFill>
            <a:miter/>
          </a:ln>
        </p:spPr>
        <p:txBody>
          <a:bodyPr lIns="34289" tIns="34289" rIns="34289" bIns="34289"/>
          <a:lstStyle/>
          <a:p>
            <a:pPr defTabSz="685800">
              <a:defRPr sz="36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endParaRPr sz="1350"/>
          </a:p>
        </p:txBody>
      </p:sp>
      <p:sp>
        <p:nvSpPr>
          <p:cNvPr id="246" name="Line">
            <a:extLst>
              <a:ext uri="{FF2B5EF4-FFF2-40B4-BE49-F238E27FC236}">
                <a16:creationId xmlns:a16="http://schemas.microsoft.com/office/drawing/2014/main" id="{0D41845A-B4AA-43DE-BAEB-F2B7823EBA1E}"/>
              </a:ext>
            </a:extLst>
          </p:cNvPr>
          <p:cNvSpPr/>
          <p:nvPr/>
        </p:nvSpPr>
        <p:spPr>
          <a:xfrm flipH="1">
            <a:off x="4643774" y="2567437"/>
            <a:ext cx="94061" cy="228604"/>
          </a:xfrm>
          <a:prstGeom prst="line">
            <a:avLst/>
          </a:prstGeom>
          <a:ln w="63500">
            <a:solidFill>
              <a:srgbClr val="0033CC"/>
            </a:solidFill>
            <a:miter/>
          </a:ln>
        </p:spPr>
        <p:txBody>
          <a:bodyPr lIns="34289" tIns="34289" rIns="34289" bIns="34289"/>
          <a:lstStyle/>
          <a:p>
            <a:pPr defTabSz="685800">
              <a:defRPr sz="36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endParaRPr sz="1350"/>
          </a:p>
        </p:txBody>
      </p:sp>
      <p:grpSp>
        <p:nvGrpSpPr>
          <p:cNvPr id="247" name="Group">
            <a:extLst>
              <a:ext uri="{FF2B5EF4-FFF2-40B4-BE49-F238E27FC236}">
                <a16:creationId xmlns:a16="http://schemas.microsoft.com/office/drawing/2014/main" id="{8C7EC23D-DFAC-43FD-BAAE-18D4BD05494A}"/>
              </a:ext>
            </a:extLst>
          </p:cNvPr>
          <p:cNvGrpSpPr/>
          <p:nvPr/>
        </p:nvGrpSpPr>
        <p:grpSpPr>
          <a:xfrm>
            <a:off x="3631745" y="2834129"/>
            <a:ext cx="529988" cy="727039"/>
            <a:chOff x="-3" y="-5"/>
            <a:chExt cx="1413299" cy="1938767"/>
          </a:xfrm>
        </p:grpSpPr>
        <p:grpSp>
          <p:nvGrpSpPr>
            <p:cNvPr id="248" name="Group">
              <a:extLst>
                <a:ext uri="{FF2B5EF4-FFF2-40B4-BE49-F238E27FC236}">
                  <a16:creationId xmlns:a16="http://schemas.microsoft.com/office/drawing/2014/main" id="{D25D30C6-7389-40B5-B3E2-88FB3E484957}"/>
                </a:ext>
              </a:extLst>
            </p:cNvPr>
            <p:cNvGrpSpPr/>
            <p:nvPr/>
          </p:nvGrpSpPr>
          <p:grpSpPr>
            <a:xfrm>
              <a:off x="434552" y="-6"/>
              <a:ext cx="978745" cy="1046671"/>
              <a:chOff x="0" y="-3"/>
              <a:chExt cx="978744" cy="1046669"/>
            </a:xfrm>
          </p:grpSpPr>
          <p:sp>
            <p:nvSpPr>
              <p:cNvPr id="253" name="Shape">
                <a:extLst>
                  <a:ext uri="{FF2B5EF4-FFF2-40B4-BE49-F238E27FC236}">
                    <a16:creationId xmlns:a16="http://schemas.microsoft.com/office/drawing/2014/main" id="{A96AF7B3-2459-486C-9F3B-6628E77DB2C3}"/>
                  </a:ext>
                </a:extLst>
              </p:cNvPr>
              <p:cNvSpPr/>
              <p:nvPr/>
            </p:nvSpPr>
            <p:spPr>
              <a:xfrm rot="7245575">
                <a:off x="71163" y="202746"/>
                <a:ext cx="836417" cy="641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3028"/>
                      <a:pt x="0" y="6764"/>
                    </a:cubicBezTo>
                    <a:lnTo>
                      <a:pt x="0" y="12175"/>
                    </a:lnTo>
                    <a:cubicBezTo>
                      <a:pt x="0" y="15610"/>
                      <a:pt x="8219" y="18499"/>
                      <a:pt x="19113" y="18894"/>
                    </a:cubicBezTo>
                    <a:lnTo>
                      <a:pt x="19113" y="21600"/>
                    </a:lnTo>
                    <a:lnTo>
                      <a:pt x="21600" y="16234"/>
                    </a:lnTo>
                    <a:lnTo>
                      <a:pt x="19113" y="10777"/>
                    </a:lnTo>
                    <a:lnTo>
                      <a:pt x="19113" y="13483"/>
                    </a:lnTo>
                    <a:cubicBezTo>
                      <a:pt x="11473" y="13206"/>
                      <a:pt x="4880" y="11677"/>
                      <a:pt x="1803" y="9470"/>
                    </a:cubicBezTo>
                    <a:cubicBezTo>
                      <a:pt x="5239" y="7005"/>
                      <a:pt x="13011" y="5411"/>
                      <a:pt x="21600" y="5411"/>
                    </a:cubicBezTo>
                    <a:close/>
                  </a:path>
                </a:pathLst>
              </a:custGeom>
              <a:solidFill>
                <a:srgbClr val="C00000"/>
              </a:solidFill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254" name="Shape">
                <a:extLst>
                  <a:ext uri="{FF2B5EF4-FFF2-40B4-BE49-F238E27FC236}">
                    <a16:creationId xmlns:a16="http://schemas.microsoft.com/office/drawing/2014/main" id="{9C7A5287-2809-46FE-B464-E78D7E6911A6}"/>
                  </a:ext>
                </a:extLst>
              </p:cNvPr>
              <p:cNvSpPr/>
              <p:nvPr/>
            </p:nvSpPr>
            <p:spPr>
              <a:xfrm rot="7245575">
                <a:off x="225865" y="474855"/>
                <a:ext cx="836420" cy="281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6908"/>
                      <a:pt x="0" y="15429"/>
                    </a:cubicBezTo>
                    <a:cubicBezTo>
                      <a:pt x="0" y="17552"/>
                      <a:pt x="614" y="19653"/>
                      <a:pt x="1803" y="21600"/>
                    </a:cubicBezTo>
                    <a:cubicBezTo>
                      <a:pt x="5239" y="15977"/>
                      <a:pt x="13011" y="12343"/>
                      <a:pt x="21600" y="12343"/>
                    </a:cubicBezTo>
                    <a:close/>
                  </a:path>
                </a:pathLst>
              </a:custGeom>
              <a:solidFill>
                <a:srgbClr val="9A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255" name="Line">
                <a:extLst>
                  <a:ext uri="{FF2B5EF4-FFF2-40B4-BE49-F238E27FC236}">
                    <a16:creationId xmlns:a16="http://schemas.microsoft.com/office/drawing/2014/main" id="{99F01B6C-86D9-4231-9856-4DDF98A0E6FD}"/>
                  </a:ext>
                </a:extLst>
              </p:cNvPr>
              <p:cNvSpPr/>
              <p:nvPr/>
            </p:nvSpPr>
            <p:spPr>
              <a:xfrm rot="7245575">
                <a:off x="718923" y="194534"/>
                <a:ext cx="69835" cy="803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7434"/>
                      <a:pt x="7353" y="14787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</p:grpSp>
        <p:grpSp>
          <p:nvGrpSpPr>
            <p:cNvPr id="249" name="Group">
              <a:extLst>
                <a:ext uri="{FF2B5EF4-FFF2-40B4-BE49-F238E27FC236}">
                  <a16:creationId xmlns:a16="http://schemas.microsoft.com/office/drawing/2014/main" id="{82985AE3-3F34-4F22-B2C7-CB32B72CB013}"/>
                </a:ext>
              </a:extLst>
            </p:cNvPr>
            <p:cNvGrpSpPr/>
            <p:nvPr/>
          </p:nvGrpSpPr>
          <p:grpSpPr>
            <a:xfrm>
              <a:off x="-4" y="894495"/>
              <a:ext cx="971504" cy="1044268"/>
              <a:chOff x="-1" y="-3"/>
              <a:chExt cx="971502" cy="1044267"/>
            </a:xfrm>
          </p:grpSpPr>
          <p:sp>
            <p:nvSpPr>
              <p:cNvPr id="250" name="Shape">
                <a:extLst>
                  <a:ext uri="{FF2B5EF4-FFF2-40B4-BE49-F238E27FC236}">
                    <a16:creationId xmlns:a16="http://schemas.microsoft.com/office/drawing/2014/main" id="{F2B51702-FCCE-4231-B803-CD63B5A00DA7}"/>
                  </a:ext>
                </a:extLst>
              </p:cNvPr>
              <p:cNvSpPr/>
              <p:nvPr/>
            </p:nvSpPr>
            <p:spPr>
              <a:xfrm rot="17983250">
                <a:off x="67540" y="201545"/>
                <a:ext cx="836423" cy="641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3028"/>
                      <a:pt x="0" y="6764"/>
                    </a:cubicBezTo>
                    <a:lnTo>
                      <a:pt x="0" y="12175"/>
                    </a:lnTo>
                    <a:cubicBezTo>
                      <a:pt x="0" y="15610"/>
                      <a:pt x="8219" y="18499"/>
                      <a:pt x="19113" y="18894"/>
                    </a:cubicBezTo>
                    <a:lnTo>
                      <a:pt x="19113" y="21600"/>
                    </a:lnTo>
                    <a:lnTo>
                      <a:pt x="21600" y="16234"/>
                    </a:lnTo>
                    <a:lnTo>
                      <a:pt x="19113" y="10777"/>
                    </a:lnTo>
                    <a:lnTo>
                      <a:pt x="19113" y="13483"/>
                    </a:lnTo>
                    <a:cubicBezTo>
                      <a:pt x="11473" y="13206"/>
                      <a:pt x="4880" y="11677"/>
                      <a:pt x="1803" y="9470"/>
                    </a:cubicBezTo>
                    <a:cubicBezTo>
                      <a:pt x="5239" y="7005"/>
                      <a:pt x="13011" y="5411"/>
                      <a:pt x="21600" y="5411"/>
                    </a:cubicBezTo>
                    <a:close/>
                  </a:path>
                </a:pathLst>
              </a:custGeom>
              <a:solidFill>
                <a:srgbClr val="C00000"/>
              </a:solidFill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251" name="Shape">
                <a:extLst>
                  <a:ext uri="{FF2B5EF4-FFF2-40B4-BE49-F238E27FC236}">
                    <a16:creationId xmlns:a16="http://schemas.microsoft.com/office/drawing/2014/main" id="{20B38E79-B41B-4DD8-813C-A1306907C7D4}"/>
                  </a:ext>
                </a:extLst>
              </p:cNvPr>
              <p:cNvSpPr/>
              <p:nvPr/>
            </p:nvSpPr>
            <p:spPr>
              <a:xfrm rot="17983250">
                <a:off x="-88811" y="292326"/>
                <a:ext cx="836421" cy="2811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6908"/>
                      <a:pt x="0" y="15429"/>
                    </a:cubicBezTo>
                    <a:cubicBezTo>
                      <a:pt x="0" y="17552"/>
                      <a:pt x="614" y="19653"/>
                      <a:pt x="1803" y="21600"/>
                    </a:cubicBezTo>
                    <a:cubicBezTo>
                      <a:pt x="5239" y="15977"/>
                      <a:pt x="13011" y="12343"/>
                      <a:pt x="21600" y="12343"/>
                    </a:cubicBezTo>
                    <a:close/>
                  </a:path>
                </a:pathLst>
              </a:custGeom>
              <a:solidFill>
                <a:srgbClr val="9A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252" name="Line">
                <a:extLst>
                  <a:ext uri="{FF2B5EF4-FFF2-40B4-BE49-F238E27FC236}">
                    <a16:creationId xmlns:a16="http://schemas.microsoft.com/office/drawing/2014/main" id="{FA829D69-1FC6-4D21-8B85-B172A2F856D5}"/>
                  </a:ext>
                </a:extLst>
              </p:cNvPr>
              <p:cNvSpPr/>
              <p:nvPr/>
            </p:nvSpPr>
            <p:spPr>
              <a:xfrm rot="17983250">
                <a:off x="191635" y="775360"/>
                <a:ext cx="69835" cy="803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7434"/>
                      <a:pt x="7353" y="14787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</p:grpSp>
      </p:grpSp>
      <p:sp>
        <p:nvSpPr>
          <p:cNvPr id="256" name="Oval">
            <a:extLst>
              <a:ext uri="{FF2B5EF4-FFF2-40B4-BE49-F238E27FC236}">
                <a16:creationId xmlns:a16="http://schemas.microsoft.com/office/drawing/2014/main" id="{7910D2C2-79B1-4E3B-BBD8-BBF05C257241}"/>
              </a:ext>
            </a:extLst>
          </p:cNvPr>
          <p:cNvSpPr/>
          <p:nvPr/>
        </p:nvSpPr>
        <p:spPr>
          <a:xfrm>
            <a:off x="3430528" y="2465044"/>
            <a:ext cx="2028825" cy="1951437"/>
          </a:xfrm>
          <a:prstGeom prst="ellipse">
            <a:avLst/>
          </a:prstGeom>
          <a:ln w="76200">
            <a:solidFill>
              <a:srgbClr val="C00000"/>
            </a:solidFill>
            <a:miter/>
          </a:ln>
        </p:spPr>
        <p:txBody>
          <a:bodyPr lIns="34289" tIns="34289" rIns="34289" bIns="34289" anchor="ctr"/>
          <a:lstStyle/>
          <a:p>
            <a:pPr defTabSz="685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350"/>
          </a:p>
        </p:txBody>
      </p:sp>
      <p:grpSp>
        <p:nvGrpSpPr>
          <p:cNvPr id="257" name="Group">
            <a:extLst>
              <a:ext uri="{FF2B5EF4-FFF2-40B4-BE49-F238E27FC236}">
                <a16:creationId xmlns:a16="http://schemas.microsoft.com/office/drawing/2014/main" id="{3AC92BFF-3C58-43F1-97CC-B47F2BC69A00}"/>
              </a:ext>
            </a:extLst>
          </p:cNvPr>
          <p:cNvGrpSpPr/>
          <p:nvPr/>
        </p:nvGrpSpPr>
        <p:grpSpPr>
          <a:xfrm>
            <a:off x="4211578" y="2399555"/>
            <a:ext cx="446495" cy="939413"/>
            <a:chOff x="0" y="-1"/>
            <a:chExt cx="1190651" cy="2505099"/>
          </a:xfrm>
        </p:grpSpPr>
        <p:sp>
          <p:nvSpPr>
            <p:cNvPr id="258" name="Oval">
              <a:extLst>
                <a:ext uri="{FF2B5EF4-FFF2-40B4-BE49-F238E27FC236}">
                  <a16:creationId xmlns:a16="http://schemas.microsoft.com/office/drawing/2014/main" id="{DA4C012A-DC33-41A9-84B3-CAD167B4A19D}"/>
                </a:ext>
              </a:extLst>
            </p:cNvPr>
            <p:cNvSpPr/>
            <p:nvPr/>
          </p:nvSpPr>
          <p:spPr>
            <a:xfrm>
              <a:off x="307259" y="-2"/>
              <a:ext cx="729757" cy="764273"/>
            </a:xfrm>
            <a:prstGeom prst="ellipse">
              <a:avLst/>
            </a:prstGeom>
            <a:solidFill>
              <a:srgbClr val="E7E6E6"/>
            </a:solidFill>
            <a:ln w="50800" cap="flat">
              <a:solidFill>
                <a:srgbClr val="0033CC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68580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259" name="Line">
              <a:extLst>
                <a:ext uri="{FF2B5EF4-FFF2-40B4-BE49-F238E27FC236}">
                  <a16:creationId xmlns:a16="http://schemas.microsoft.com/office/drawing/2014/main" id="{CFCE796E-FF6E-4122-BDD1-423D5B810C07}"/>
                </a:ext>
              </a:extLst>
            </p:cNvPr>
            <p:cNvSpPr/>
            <p:nvPr/>
          </p:nvSpPr>
          <p:spPr>
            <a:xfrm flipH="1">
              <a:off x="655472" y="827950"/>
              <a:ext cx="9" cy="1040251"/>
            </a:xfrm>
            <a:prstGeom prst="line">
              <a:avLst/>
            </a:prstGeom>
            <a:noFill/>
            <a:ln w="76200" cap="flat">
              <a:solidFill>
                <a:srgbClr val="0033CC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defRPr>
              </a:pPr>
              <a:endParaRPr sz="1350"/>
            </a:p>
          </p:txBody>
        </p:sp>
        <p:grpSp>
          <p:nvGrpSpPr>
            <p:cNvPr id="260" name="Group">
              <a:extLst>
                <a:ext uri="{FF2B5EF4-FFF2-40B4-BE49-F238E27FC236}">
                  <a16:creationId xmlns:a16="http://schemas.microsoft.com/office/drawing/2014/main" id="{82D6A992-83D2-49C0-9CC3-788CCE32A3A3}"/>
                </a:ext>
              </a:extLst>
            </p:cNvPr>
            <p:cNvGrpSpPr/>
            <p:nvPr/>
          </p:nvGrpSpPr>
          <p:grpSpPr>
            <a:xfrm>
              <a:off x="0" y="1719587"/>
              <a:ext cx="1190653" cy="785511"/>
              <a:chOff x="0" y="-1"/>
              <a:chExt cx="1190651" cy="785509"/>
            </a:xfrm>
          </p:grpSpPr>
          <p:sp>
            <p:nvSpPr>
              <p:cNvPr id="261" name="Line">
                <a:extLst>
                  <a:ext uri="{FF2B5EF4-FFF2-40B4-BE49-F238E27FC236}">
                    <a16:creationId xmlns:a16="http://schemas.microsoft.com/office/drawing/2014/main" id="{B5424E2C-02D8-48B7-A4D8-2F7EA1B71912}"/>
                  </a:ext>
                </a:extLst>
              </p:cNvPr>
              <p:cNvSpPr/>
              <p:nvPr/>
            </p:nvSpPr>
            <p:spPr>
              <a:xfrm flipH="1">
                <a:off x="0" y="-2"/>
                <a:ext cx="631371" cy="785511"/>
              </a:xfrm>
              <a:prstGeom prst="line">
                <a:avLst/>
              </a:prstGeom>
              <a:noFill/>
              <a:ln w="63500" cap="flat">
                <a:solidFill>
                  <a:srgbClr val="0033CC"/>
                </a:solidFill>
                <a:prstDash val="solid"/>
                <a:miter lim="800000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pPr defTabSz="685800">
                  <a:defRPr sz="3600" b="1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</a:defRPr>
                </a:pPr>
                <a:endParaRPr sz="1350"/>
              </a:p>
            </p:txBody>
          </p:sp>
          <p:sp>
            <p:nvSpPr>
              <p:cNvPr id="262" name="Line">
                <a:extLst>
                  <a:ext uri="{FF2B5EF4-FFF2-40B4-BE49-F238E27FC236}">
                    <a16:creationId xmlns:a16="http://schemas.microsoft.com/office/drawing/2014/main" id="{A800C5B5-EF16-45BB-9D68-EC4660549ED6}"/>
                  </a:ext>
                </a:extLst>
              </p:cNvPr>
              <p:cNvSpPr/>
              <p:nvPr/>
            </p:nvSpPr>
            <p:spPr>
              <a:xfrm>
                <a:off x="629742" y="41622"/>
                <a:ext cx="560911" cy="742817"/>
              </a:xfrm>
              <a:prstGeom prst="line">
                <a:avLst/>
              </a:prstGeom>
              <a:noFill/>
              <a:ln w="63500" cap="flat">
                <a:solidFill>
                  <a:srgbClr val="0033CC"/>
                </a:solidFill>
                <a:prstDash val="solid"/>
                <a:miter lim="800000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pPr defTabSz="685800">
                  <a:defRPr sz="3600" b="1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</a:defRPr>
                </a:pPr>
                <a:endParaRPr sz="1350"/>
              </a:p>
            </p:txBody>
          </p:sp>
        </p:grpSp>
      </p:grpSp>
      <p:sp>
        <p:nvSpPr>
          <p:cNvPr id="263" name="Concrete">
            <a:extLst>
              <a:ext uri="{FF2B5EF4-FFF2-40B4-BE49-F238E27FC236}">
                <a16:creationId xmlns:a16="http://schemas.microsoft.com/office/drawing/2014/main" id="{CB928C9C-5C99-4A2B-A72D-627D18503692}"/>
              </a:ext>
            </a:extLst>
          </p:cNvPr>
          <p:cNvSpPr txBox="1"/>
          <p:nvPr/>
        </p:nvSpPr>
        <p:spPr>
          <a:xfrm>
            <a:off x="3904949" y="4009810"/>
            <a:ext cx="1203183" cy="346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 defTabSz="1828800">
              <a:defRPr sz="4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Concreto</a:t>
            </a:r>
            <a:endParaRPr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4" name="Shape">
            <a:extLst>
              <a:ext uri="{FF2B5EF4-FFF2-40B4-BE49-F238E27FC236}">
                <a16:creationId xmlns:a16="http://schemas.microsoft.com/office/drawing/2014/main" id="{6379CE0D-89DE-4C4E-87D1-AD655CC4BE08}"/>
              </a:ext>
            </a:extLst>
          </p:cNvPr>
          <p:cNvSpPr/>
          <p:nvPr/>
        </p:nvSpPr>
        <p:spPr>
          <a:xfrm rot="7162467">
            <a:off x="4261969" y="2672502"/>
            <a:ext cx="153310" cy="184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39" h="20612" extrusionOk="0">
                <a:moveTo>
                  <a:pt x="20639" y="17491"/>
                </a:moveTo>
                <a:cubicBezTo>
                  <a:pt x="16764" y="20907"/>
                  <a:pt x="10664" y="21600"/>
                  <a:pt x="5886" y="19168"/>
                </a:cubicBezTo>
                <a:cubicBezTo>
                  <a:pt x="1280" y="16824"/>
                  <a:pt x="-961" y="12150"/>
                  <a:pt x="390" y="7707"/>
                </a:cubicBezTo>
                <a:cubicBezTo>
                  <a:pt x="1769" y="3168"/>
                  <a:pt x="6551" y="0"/>
                  <a:pt x="12022" y="0"/>
                </a:cubicBezTo>
                <a:lnTo>
                  <a:pt x="20639" y="17491"/>
                </a:lnTo>
                <a:close/>
              </a:path>
            </a:pathLst>
          </a:custGeom>
          <a:solidFill>
            <a:srgbClr val="0033CC"/>
          </a:solidFill>
          <a:ln w="25400">
            <a:solidFill>
              <a:srgbClr val="0033CC"/>
            </a:solidFill>
            <a:miter/>
          </a:ln>
        </p:spPr>
        <p:txBody>
          <a:bodyPr lIns="34289" tIns="34289" rIns="34289" bIns="34289" anchor="ctr"/>
          <a:lstStyle/>
          <a:p>
            <a:pPr defTabSz="685800">
              <a:defRPr sz="3600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350"/>
          </a:p>
        </p:txBody>
      </p:sp>
      <p:sp>
        <p:nvSpPr>
          <p:cNvPr id="265" name="Shape">
            <a:extLst>
              <a:ext uri="{FF2B5EF4-FFF2-40B4-BE49-F238E27FC236}">
                <a16:creationId xmlns:a16="http://schemas.microsoft.com/office/drawing/2014/main" id="{6215C82E-3440-4FEC-999B-E4EBC97CE5D1}"/>
              </a:ext>
            </a:extLst>
          </p:cNvPr>
          <p:cNvSpPr/>
          <p:nvPr/>
        </p:nvSpPr>
        <p:spPr>
          <a:xfrm rot="7162467">
            <a:off x="4510687" y="2667028"/>
            <a:ext cx="130111" cy="169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63" h="20491" extrusionOk="0">
                <a:moveTo>
                  <a:pt x="20763" y="17041"/>
                </a:moveTo>
                <a:cubicBezTo>
                  <a:pt x="16861" y="20839"/>
                  <a:pt x="10323" y="21600"/>
                  <a:pt x="5394" y="18830"/>
                </a:cubicBezTo>
                <a:cubicBezTo>
                  <a:pt x="1193" y="16469"/>
                  <a:pt x="-837" y="12086"/>
                  <a:pt x="322" y="7878"/>
                </a:cubicBezTo>
                <a:cubicBezTo>
                  <a:pt x="1593" y="3260"/>
                  <a:pt x="6374" y="0"/>
                  <a:pt x="11876" y="0"/>
                </a:cubicBezTo>
                <a:lnTo>
                  <a:pt x="20763" y="17041"/>
                </a:lnTo>
                <a:close/>
              </a:path>
            </a:pathLst>
          </a:custGeom>
          <a:solidFill>
            <a:srgbClr val="0033CC"/>
          </a:solidFill>
          <a:ln w="25400">
            <a:solidFill>
              <a:srgbClr val="0033CC"/>
            </a:solidFill>
            <a:miter/>
          </a:ln>
        </p:spPr>
        <p:txBody>
          <a:bodyPr lIns="34289" tIns="34289" rIns="34289" bIns="34289" anchor="ctr"/>
          <a:lstStyle/>
          <a:p>
            <a:pPr defTabSz="685800">
              <a:defRPr sz="3600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350"/>
          </a:p>
        </p:txBody>
      </p:sp>
      <p:grpSp>
        <p:nvGrpSpPr>
          <p:cNvPr id="266" name="Group">
            <a:extLst>
              <a:ext uri="{FF2B5EF4-FFF2-40B4-BE49-F238E27FC236}">
                <a16:creationId xmlns:a16="http://schemas.microsoft.com/office/drawing/2014/main" id="{A22EC9E7-46A7-45F0-91B1-BED0AA835B8B}"/>
              </a:ext>
            </a:extLst>
          </p:cNvPr>
          <p:cNvGrpSpPr/>
          <p:nvPr/>
        </p:nvGrpSpPr>
        <p:grpSpPr>
          <a:xfrm>
            <a:off x="4830070" y="1489815"/>
            <a:ext cx="3037536" cy="1161040"/>
            <a:chOff x="0" y="-53"/>
            <a:chExt cx="8100094" cy="3096103"/>
          </a:xfrm>
        </p:grpSpPr>
        <p:sp>
          <p:nvSpPr>
            <p:cNvPr id="267" name="Shape">
              <a:extLst>
                <a:ext uri="{FF2B5EF4-FFF2-40B4-BE49-F238E27FC236}">
                  <a16:creationId xmlns:a16="http://schemas.microsoft.com/office/drawing/2014/main" id="{F71A4B4D-A9A1-408A-A673-13F085345EF2}"/>
                </a:ext>
              </a:extLst>
            </p:cNvPr>
            <p:cNvSpPr/>
            <p:nvPr/>
          </p:nvSpPr>
          <p:spPr>
            <a:xfrm>
              <a:off x="1372696" y="-53"/>
              <a:ext cx="6727398" cy="2990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0623" extrusionOk="0">
                  <a:moveTo>
                    <a:pt x="1919" y="6857"/>
                  </a:moveTo>
                  <a:cubicBezTo>
                    <a:pt x="744" y="7018"/>
                    <a:pt x="-110" y="8412"/>
                    <a:pt x="11" y="9971"/>
                  </a:cubicBezTo>
                  <a:cubicBezTo>
                    <a:pt x="81" y="10871"/>
                    <a:pt x="470" y="11672"/>
                    <a:pt x="1058" y="12130"/>
                  </a:cubicBezTo>
                  <a:lnTo>
                    <a:pt x="1047" y="12097"/>
                  </a:lnTo>
                  <a:cubicBezTo>
                    <a:pt x="237" y="13237"/>
                    <a:pt x="282" y="15025"/>
                    <a:pt x="1147" y="16091"/>
                  </a:cubicBezTo>
                  <a:cubicBezTo>
                    <a:pt x="1608" y="16659"/>
                    <a:pt x="2236" y="16931"/>
                    <a:pt x="2864" y="16834"/>
                  </a:cubicBezTo>
                  <a:lnTo>
                    <a:pt x="2853" y="16853"/>
                  </a:lnTo>
                  <a:cubicBezTo>
                    <a:pt x="3897" y="19265"/>
                    <a:pt x="6219" y="20100"/>
                    <a:pt x="8040" y="18718"/>
                  </a:cubicBezTo>
                  <a:cubicBezTo>
                    <a:pt x="8063" y="18700"/>
                    <a:pt x="8086" y="18683"/>
                    <a:pt x="8108" y="18665"/>
                  </a:cubicBezTo>
                  <a:lnTo>
                    <a:pt x="8102" y="18668"/>
                  </a:lnTo>
                  <a:cubicBezTo>
                    <a:pt x="9122" y="20688"/>
                    <a:pt x="11186" y="21231"/>
                    <a:pt x="12712" y="19881"/>
                  </a:cubicBezTo>
                  <a:cubicBezTo>
                    <a:pt x="13352" y="19315"/>
                    <a:pt x="13823" y="18473"/>
                    <a:pt x="14046" y="17498"/>
                  </a:cubicBezTo>
                  <a:lnTo>
                    <a:pt x="14050" y="17522"/>
                  </a:lnTo>
                  <a:cubicBezTo>
                    <a:pt x="15384" y="18621"/>
                    <a:pt x="17141" y="18085"/>
                    <a:pt x="17974" y="16325"/>
                  </a:cubicBezTo>
                  <a:cubicBezTo>
                    <a:pt x="18256" y="15729"/>
                    <a:pt x="18406" y="15039"/>
                    <a:pt x="18406" y="14336"/>
                  </a:cubicBezTo>
                  <a:lnTo>
                    <a:pt x="18400" y="14357"/>
                  </a:lnTo>
                  <a:cubicBezTo>
                    <a:pt x="20223" y="14013"/>
                    <a:pt x="21490" y="11783"/>
                    <a:pt x="21229" y="9377"/>
                  </a:cubicBezTo>
                  <a:cubicBezTo>
                    <a:pt x="21148" y="8627"/>
                    <a:pt x="20922" y="7918"/>
                    <a:pt x="20573" y="7318"/>
                  </a:cubicBezTo>
                  <a:lnTo>
                    <a:pt x="20566" y="7316"/>
                  </a:lnTo>
                  <a:cubicBezTo>
                    <a:pt x="21137" y="5554"/>
                    <a:pt x="20520" y="3512"/>
                    <a:pt x="19188" y="2756"/>
                  </a:cubicBezTo>
                  <a:cubicBezTo>
                    <a:pt x="19076" y="2693"/>
                    <a:pt x="18961" y="2640"/>
                    <a:pt x="18843" y="2597"/>
                  </a:cubicBezTo>
                  <a:lnTo>
                    <a:pt x="18852" y="2591"/>
                  </a:lnTo>
                  <a:cubicBezTo>
                    <a:pt x="18618" y="879"/>
                    <a:pt x="17375" y="-258"/>
                    <a:pt x="16075" y="50"/>
                  </a:cubicBezTo>
                  <a:cubicBezTo>
                    <a:pt x="15529" y="180"/>
                    <a:pt x="15034" y="555"/>
                    <a:pt x="14675" y="1113"/>
                  </a:cubicBezTo>
                  <a:lnTo>
                    <a:pt x="14679" y="1117"/>
                  </a:lnTo>
                  <a:cubicBezTo>
                    <a:pt x="13960" y="-129"/>
                    <a:pt x="12611" y="-369"/>
                    <a:pt x="11668" y="582"/>
                  </a:cubicBezTo>
                  <a:cubicBezTo>
                    <a:pt x="11406" y="845"/>
                    <a:pt x="11194" y="1183"/>
                    <a:pt x="11048" y="1572"/>
                  </a:cubicBezTo>
                  <a:lnTo>
                    <a:pt x="11055" y="1618"/>
                  </a:lnTo>
                  <a:cubicBezTo>
                    <a:pt x="10022" y="274"/>
                    <a:pt x="8360" y="291"/>
                    <a:pt x="7343" y="1657"/>
                  </a:cubicBezTo>
                  <a:cubicBezTo>
                    <a:pt x="7165" y="1895"/>
                    <a:pt x="7014" y="2167"/>
                    <a:pt x="6895" y="2463"/>
                  </a:cubicBezTo>
                  <a:lnTo>
                    <a:pt x="6887" y="2485"/>
                  </a:lnTo>
                  <a:cubicBezTo>
                    <a:pt x="5303" y="1260"/>
                    <a:pt x="3266" y="1962"/>
                    <a:pt x="2338" y="4053"/>
                  </a:cubicBezTo>
                  <a:cubicBezTo>
                    <a:pt x="1962" y="4900"/>
                    <a:pt x="1812" y="5889"/>
                    <a:pt x="1913" y="6862"/>
                  </a:cubicBezTo>
                  <a:close/>
                </a:path>
              </a:pathLst>
            </a:custGeom>
            <a:noFill/>
            <a:ln w="50800" cap="flat">
              <a:solidFill>
                <a:srgbClr val="0033CC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6858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900"/>
            </a:p>
          </p:txBody>
        </p:sp>
        <p:sp>
          <p:nvSpPr>
            <p:cNvPr id="268" name="Oval">
              <a:extLst>
                <a:ext uri="{FF2B5EF4-FFF2-40B4-BE49-F238E27FC236}">
                  <a16:creationId xmlns:a16="http://schemas.microsoft.com/office/drawing/2014/main" id="{BEF14128-FC64-4A9D-8357-F488A2525515}"/>
                </a:ext>
              </a:extLst>
            </p:cNvPr>
            <p:cNvSpPr/>
            <p:nvPr/>
          </p:nvSpPr>
          <p:spPr>
            <a:xfrm>
              <a:off x="965566" y="2317167"/>
              <a:ext cx="1121321" cy="498493"/>
            </a:xfrm>
            <a:prstGeom prst="ellipse">
              <a:avLst/>
            </a:prstGeom>
            <a:noFill/>
            <a:ln w="50800" cap="flat">
              <a:solidFill>
                <a:srgbClr val="0033CC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6858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900"/>
            </a:p>
          </p:txBody>
        </p:sp>
        <p:sp>
          <p:nvSpPr>
            <p:cNvPr id="269" name="Oval">
              <a:extLst>
                <a:ext uri="{FF2B5EF4-FFF2-40B4-BE49-F238E27FC236}">
                  <a16:creationId xmlns:a16="http://schemas.microsoft.com/office/drawing/2014/main" id="{DCFA79AD-6087-49F1-BE5B-B1B1CB4B8B8A}"/>
                </a:ext>
              </a:extLst>
            </p:cNvPr>
            <p:cNvSpPr/>
            <p:nvPr/>
          </p:nvSpPr>
          <p:spPr>
            <a:xfrm>
              <a:off x="333276" y="2673439"/>
              <a:ext cx="747553" cy="332333"/>
            </a:xfrm>
            <a:prstGeom prst="ellipse">
              <a:avLst/>
            </a:prstGeom>
            <a:noFill/>
            <a:ln w="50800" cap="flat">
              <a:solidFill>
                <a:srgbClr val="0033CC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6858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900"/>
            </a:p>
          </p:txBody>
        </p:sp>
        <p:sp>
          <p:nvSpPr>
            <p:cNvPr id="270" name="Oval">
              <a:extLst>
                <a:ext uri="{FF2B5EF4-FFF2-40B4-BE49-F238E27FC236}">
                  <a16:creationId xmlns:a16="http://schemas.microsoft.com/office/drawing/2014/main" id="{D3564902-3076-4235-A186-FFEB4BCB7825}"/>
                </a:ext>
              </a:extLst>
            </p:cNvPr>
            <p:cNvSpPr/>
            <p:nvPr/>
          </p:nvSpPr>
          <p:spPr>
            <a:xfrm>
              <a:off x="0" y="2929877"/>
              <a:ext cx="373785" cy="166173"/>
            </a:xfrm>
            <a:prstGeom prst="ellipse">
              <a:avLst/>
            </a:prstGeom>
            <a:noFill/>
            <a:ln w="50800" cap="flat">
              <a:solidFill>
                <a:srgbClr val="0033CC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6858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900"/>
            </a:p>
          </p:txBody>
        </p:sp>
        <p:sp>
          <p:nvSpPr>
            <p:cNvPr id="271" name="Shape">
              <a:extLst>
                <a:ext uri="{FF2B5EF4-FFF2-40B4-BE49-F238E27FC236}">
                  <a16:creationId xmlns:a16="http://schemas.microsoft.com/office/drawing/2014/main" id="{C9E70C6A-0CA6-4DF1-AC92-B869305B5A36}"/>
                </a:ext>
              </a:extLst>
            </p:cNvPr>
            <p:cNvSpPr/>
            <p:nvPr/>
          </p:nvSpPr>
          <p:spPr>
            <a:xfrm>
              <a:off x="1708006" y="161588"/>
              <a:ext cx="6171723" cy="254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555"/>
                  </a:moveTo>
                  <a:cubicBezTo>
                    <a:pt x="417" y="13915"/>
                    <a:pt x="899" y="14078"/>
                    <a:pt x="1381" y="14023"/>
                  </a:cubicBezTo>
                  <a:moveTo>
                    <a:pt x="2000" y="19344"/>
                  </a:moveTo>
                  <a:cubicBezTo>
                    <a:pt x="2207" y="19308"/>
                    <a:pt x="2410" y="19233"/>
                    <a:pt x="2604" y="19120"/>
                  </a:cubicBezTo>
                  <a:moveTo>
                    <a:pt x="7435" y="20578"/>
                  </a:moveTo>
                  <a:cubicBezTo>
                    <a:pt x="7532" y="20937"/>
                    <a:pt x="7654" y="21279"/>
                    <a:pt x="7799" y="21600"/>
                  </a:cubicBezTo>
                  <a:moveTo>
                    <a:pt x="14381" y="20160"/>
                  </a:moveTo>
                  <a:cubicBezTo>
                    <a:pt x="14456" y="19795"/>
                    <a:pt x="14505" y="19419"/>
                    <a:pt x="14527" y="19039"/>
                  </a:cubicBezTo>
                  <a:moveTo>
                    <a:pt x="19208" y="16270"/>
                  </a:moveTo>
                  <a:cubicBezTo>
                    <a:pt x="19208" y="14502"/>
                    <a:pt x="18520" y="12889"/>
                    <a:pt x="17436" y="12115"/>
                  </a:cubicBezTo>
                  <a:moveTo>
                    <a:pt x="20811" y="9204"/>
                  </a:moveTo>
                  <a:cubicBezTo>
                    <a:pt x="21153" y="8777"/>
                    <a:pt x="21423" y="8239"/>
                    <a:pt x="21600" y="7632"/>
                  </a:cubicBezTo>
                  <a:moveTo>
                    <a:pt x="19744" y="2561"/>
                  </a:moveTo>
                  <a:cubicBezTo>
                    <a:pt x="19747" y="2312"/>
                    <a:pt x="19733" y="2063"/>
                    <a:pt x="19702" y="1818"/>
                  </a:cubicBezTo>
                  <a:moveTo>
                    <a:pt x="15078" y="0"/>
                  </a:moveTo>
                  <a:cubicBezTo>
                    <a:pt x="14912" y="285"/>
                    <a:pt x="14776" y="604"/>
                    <a:pt x="14673" y="947"/>
                  </a:cubicBezTo>
                  <a:moveTo>
                    <a:pt x="11061" y="564"/>
                  </a:moveTo>
                  <a:cubicBezTo>
                    <a:pt x="10973" y="823"/>
                    <a:pt x="10907" y="1098"/>
                    <a:pt x="10865" y="1381"/>
                  </a:cubicBezTo>
                  <a:moveTo>
                    <a:pt x="7163" y="2480"/>
                  </a:moveTo>
                  <a:cubicBezTo>
                    <a:pt x="6949" y="2175"/>
                    <a:pt x="6711" y="1909"/>
                    <a:pt x="6454" y="1688"/>
                  </a:cubicBezTo>
                  <a:moveTo>
                    <a:pt x="946" y="7074"/>
                  </a:moveTo>
                  <a:cubicBezTo>
                    <a:pt x="973" y="7356"/>
                    <a:pt x="1014" y="7635"/>
                    <a:pt x="1070" y="7907"/>
                  </a:cubicBezTo>
                </a:path>
              </a:pathLst>
            </a:custGeom>
            <a:noFill/>
            <a:ln w="50800" cap="flat">
              <a:solidFill>
                <a:srgbClr val="0033CC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6858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900"/>
            </a:p>
          </p:txBody>
        </p:sp>
        <p:sp>
          <p:nvSpPr>
            <p:cNvPr id="272" name="Text">
              <a:extLst>
                <a:ext uri="{FF2B5EF4-FFF2-40B4-BE49-F238E27FC236}">
                  <a16:creationId xmlns:a16="http://schemas.microsoft.com/office/drawing/2014/main" id="{A49020F2-4758-43F7-A753-0354B599786B}"/>
                </a:ext>
              </a:extLst>
            </p:cNvPr>
            <p:cNvSpPr txBox="1"/>
            <p:nvPr/>
          </p:nvSpPr>
          <p:spPr>
            <a:xfrm>
              <a:off x="2300541" y="1149356"/>
              <a:ext cx="4394900" cy="553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defTabSz="18288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900"/>
                <a:t> </a:t>
              </a:r>
            </a:p>
          </p:txBody>
        </p:sp>
      </p:grpSp>
      <p:sp>
        <p:nvSpPr>
          <p:cNvPr id="273" name="Abstract">
            <a:extLst>
              <a:ext uri="{FF2B5EF4-FFF2-40B4-BE49-F238E27FC236}">
                <a16:creationId xmlns:a16="http://schemas.microsoft.com/office/drawing/2014/main" id="{057B0C48-4F5C-4928-AC69-E8CEB7C41597}"/>
              </a:ext>
            </a:extLst>
          </p:cNvPr>
          <p:cNvSpPr txBox="1"/>
          <p:nvPr/>
        </p:nvSpPr>
        <p:spPr>
          <a:xfrm>
            <a:off x="6051093" y="1744716"/>
            <a:ext cx="1182294" cy="392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defTabSz="1828800">
              <a:defRPr sz="56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2100" dirty="0" err="1"/>
              <a:t>Resumen</a:t>
            </a:r>
            <a:endParaRPr sz="2100" dirty="0"/>
          </a:p>
        </p:txBody>
      </p:sp>
      <p:sp>
        <p:nvSpPr>
          <p:cNvPr id="274" name="Arrow">
            <a:extLst>
              <a:ext uri="{FF2B5EF4-FFF2-40B4-BE49-F238E27FC236}">
                <a16:creationId xmlns:a16="http://schemas.microsoft.com/office/drawing/2014/main" id="{8F211C84-2D65-468F-B42D-00E2B4B86173}"/>
              </a:ext>
            </a:extLst>
          </p:cNvPr>
          <p:cNvSpPr/>
          <p:nvPr/>
        </p:nvSpPr>
        <p:spPr>
          <a:xfrm>
            <a:off x="7214334" y="3167513"/>
            <a:ext cx="375048" cy="167880"/>
          </a:xfrm>
          <a:prstGeom prst="leftArrow">
            <a:avLst>
              <a:gd name="adj1" fmla="val 50000"/>
              <a:gd name="adj2" fmla="val 49759"/>
            </a:avLst>
          </a:prstGeom>
          <a:solidFill>
            <a:srgbClr val="0033CC"/>
          </a:solidFill>
          <a:ln w="25400">
            <a:solidFill>
              <a:srgbClr val="41719C"/>
            </a:solidFill>
          </a:ln>
        </p:spPr>
        <p:txBody>
          <a:bodyPr lIns="34289" tIns="34289" rIns="34289" bIns="34289" anchor="ctr"/>
          <a:lstStyle/>
          <a:p>
            <a:pPr defTabSz="685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350"/>
          </a:p>
        </p:txBody>
      </p:sp>
      <p:sp>
        <p:nvSpPr>
          <p:cNvPr id="275" name="Triangle">
            <a:extLst>
              <a:ext uri="{FF2B5EF4-FFF2-40B4-BE49-F238E27FC236}">
                <a16:creationId xmlns:a16="http://schemas.microsoft.com/office/drawing/2014/main" id="{0E262404-C05B-4A8E-82F0-8335F86A23C3}"/>
              </a:ext>
            </a:extLst>
          </p:cNvPr>
          <p:cNvSpPr/>
          <p:nvPr/>
        </p:nvSpPr>
        <p:spPr>
          <a:xfrm>
            <a:off x="3381712" y="3328245"/>
            <a:ext cx="146450" cy="2333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00000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defTabSz="685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350"/>
          </a:p>
        </p:txBody>
      </p:sp>
      <p:sp>
        <p:nvSpPr>
          <p:cNvPr id="276" name="Triangle">
            <a:extLst>
              <a:ext uri="{FF2B5EF4-FFF2-40B4-BE49-F238E27FC236}">
                <a16:creationId xmlns:a16="http://schemas.microsoft.com/office/drawing/2014/main" id="{1A3865BD-3AEC-4DFA-83C7-1AB98FE28668}"/>
              </a:ext>
            </a:extLst>
          </p:cNvPr>
          <p:cNvSpPr/>
          <p:nvPr/>
        </p:nvSpPr>
        <p:spPr>
          <a:xfrm rot="16200000">
            <a:off x="4297302" y="4331943"/>
            <a:ext cx="172645" cy="20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00000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defTabSz="685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350"/>
          </a:p>
        </p:txBody>
      </p:sp>
      <p:sp>
        <p:nvSpPr>
          <p:cNvPr id="277" name="Triangle">
            <a:extLst>
              <a:ext uri="{FF2B5EF4-FFF2-40B4-BE49-F238E27FC236}">
                <a16:creationId xmlns:a16="http://schemas.microsoft.com/office/drawing/2014/main" id="{8E2536DF-52B0-4BB6-930B-D89D0B589345}"/>
              </a:ext>
            </a:extLst>
          </p:cNvPr>
          <p:cNvSpPr/>
          <p:nvPr/>
        </p:nvSpPr>
        <p:spPr>
          <a:xfrm rot="10800000">
            <a:off x="5379581" y="3383016"/>
            <a:ext cx="201220" cy="232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00000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defTabSz="685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350"/>
          </a:p>
        </p:txBody>
      </p:sp>
      <p:sp>
        <p:nvSpPr>
          <p:cNvPr id="278" name="Procedural Steps…">
            <a:extLst>
              <a:ext uri="{FF2B5EF4-FFF2-40B4-BE49-F238E27FC236}">
                <a16:creationId xmlns:a16="http://schemas.microsoft.com/office/drawing/2014/main" id="{8870BC74-EB99-440D-8F64-0CB67875B010}"/>
              </a:ext>
            </a:extLst>
          </p:cNvPr>
          <p:cNvSpPr txBox="1"/>
          <p:nvPr/>
        </p:nvSpPr>
        <p:spPr>
          <a:xfrm>
            <a:off x="5911789" y="3444929"/>
            <a:ext cx="2108601" cy="969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defTabSz="685800">
              <a:defRPr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900" dirty="0"/>
              <a:t> </a:t>
            </a:r>
            <a:r>
              <a:rPr lang="en-US" dirty="0"/>
              <a:t>Pasos del </a:t>
            </a:r>
            <a:r>
              <a:rPr lang="en-US" dirty="0" err="1"/>
              <a:t>Proceso</a:t>
            </a:r>
            <a:r>
              <a:rPr dirty="0"/>
              <a:t> </a:t>
            </a:r>
          </a:p>
          <a:p>
            <a:pPr defTabSz="685800">
              <a:buSzPct val="100000"/>
              <a:buAutoNum type="arabicPeriod"/>
              <a:defRPr sz="3600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350" dirty="0"/>
              <a:t>_________</a:t>
            </a:r>
          </a:p>
          <a:p>
            <a:pPr defTabSz="685800">
              <a:buSzPct val="100000"/>
              <a:buAutoNum type="arabicPeriod"/>
              <a:defRPr sz="3600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350" dirty="0"/>
              <a:t>_________</a:t>
            </a:r>
          </a:p>
          <a:p>
            <a:pPr defTabSz="685800">
              <a:buSzPct val="100000"/>
              <a:buAutoNum type="arabicPeriod"/>
              <a:defRPr sz="3600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350" dirty="0"/>
              <a:t>_________</a:t>
            </a:r>
          </a:p>
        </p:txBody>
      </p:sp>
      <p:sp>
        <p:nvSpPr>
          <p:cNvPr id="279" name="Abstract:…">
            <a:extLst>
              <a:ext uri="{FF2B5EF4-FFF2-40B4-BE49-F238E27FC236}">
                <a16:creationId xmlns:a16="http://schemas.microsoft.com/office/drawing/2014/main" id="{4A9B2851-D0E4-4ABE-9DDE-64D856EDF772}"/>
              </a:ext>
            </a:extLst>
          </p:cNvPr>
          <p:cNvSpPr txBox="1"/>
          <p:nvPr/>
        </p:nvSpPr>
        <p:spPr>
          <a:xfrm>
            <a:off x="2000846" y="3892795"/>
            <a:ext cx="1689501" cy="2146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defTabSz="685800">
              <a:defRPr sz="4000" u="sng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Resumen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 sz="40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Aislarnos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ignorar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 sz="40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500" dirty="0"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</a:p>
          <a:p>
            <a:pPr defTabSz="685800">
              <a:defRPr sz="40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Piensa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685800">
              <a:defRPr sz="40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Analiza</a:t>
            </a:r>
            <a:r>
              <a:rPr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685800">
              <a:defRPr sz="40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Nueva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información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Educación</a:t>
            </a:r>
            <a:r>
              <a:rPr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685800">
              <a:defRPr sz="40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Planes</a:t>
            </a:r>
            <a:r>
              <a:rPr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 sz="40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Apoyo</a:t>
            </a:r>
            <a:endParaRPr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80" name="Table">
            <a:extLst>
              <a:ext uri="{FF2B5EF4-FFF2-40B4-BE49-F238E27FC236}">
                <a16:creationId xmlns:a16="http://schemas.microsoft.com/office/drawing/2014/main" id="{1B3EFBB3-6A1F-4841-88A4-282265CA67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4931199"/>
              </p:ext>
            </p:extLst>
          </p:nvPr>
        </p:nvGraphicFramePr>
        <p:xfrm>
          <a:off x="6035614" y="2690070"/>
          <a:ext cx="1439470" cy="325044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3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87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8761">
                  <a:extLst>
                    <a:ext uri="{9D8B030D-6E8A-4147-A177-3AD203B41FA5}">
                      <a16:colId xmlns:a16="http://schemas.microsoft.com/office/drawing/2014/main" val="1250664123"/>
                    </a:ext>
                  </a:extLst>
                </a:gridCol>
              </a:tblGrid>
              <a:tr h="325044">
                <a:tc>
                  <a:txBody>
                    <a:bodyPr/>
                    <a:lstStyle/>
                    <a:p>
                      <a:pPr marL="76200" indent="-76200" algn="ctr" defTabSz="1828800"/>
                      <a:r>
                        <a:rPr sz="1500" dirty="0">
                          <a:solidFill>
                            <a:srgbClr val="0033CC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33CC"/>
                      </a:solidFill>
                    </a:lnL>
                    <a:lnR w="38100">
                      <a:solidFill>
                        <a:srgbClr val="0033CC"/>
                      </a:solidFill>
                    </a:lnR>
                    <a:lnT w="38100">
                      <a:solidFill>
                        <a:srgbClr val="0033CC"/>
                      </a:solidFill>
                    </a:lnT>
                    <a:lnB w="38100">
                      <a:solidFill>
                        <a:srgbClr val="0033CC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defTabSz="1828800"/>
                      <a:r>
                        <a:rPr sz="1500" dirty="0">
                          <a:solidFill>
                            <a:srgbClr val="0033CC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L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33CC"/>
                      </a:solidFill>
                    </a:lnL>
                    <a:lnR w="38100">
                      <a:solidFill>
                        <a:srgbClr val="0033CC"/>
                      </a:solidFill>
                    </a:lnR>
                    <a:lnT w="38100">
                      <a:solidFill>
                        <a:srgbClr val="0033CC"/>
                      </a:solidFill>
                    </a:lnT>
                    <a:lnB w="38100">
                      <a:solidFill>
                        <a:srgbClr val="0033CC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defTabSz="1828800"/>
                      <a:r>
                        <a:rPr sz="1500" dirty="0">
                          <a:solidFill>
                            <a:srgbClr val="0033CC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33CC"/>
                      </a:solidFill>
                    </a:lnL>
                    <a:lnR w="38100">
                      <a:solidFill>
                        <a:srgbClr val="0033CC"/>
                      </a:solidFill>
                    </a:lnR>
                    <a:lnT w="38100">
                      <a:solidFill>
                        <a:srgbClr val="0033CC"/>
                      </a:solidFill>
                    </a:lnT>
                    <a:lnB w="38100">
                      <a:solidFill>
                        <a:srgbClr val="0033CC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defTabSz="1828800"/>
                      <a:r>
                        <a:rPr sz="1500" dirty="0">
                          <a:solidFill>
                            <a:srgbClr val="0033CC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33CC"/>
                      </a:solidFill>
                    </a:lnL>
                    <a:lnR w="38100">
                      <a:solidFill>
                        <a:srgbClr val="0033CC"/>
                      </a:solidFill>
                    </a:lnR>
                    <a:lnT w="38100">
                      <a:solidFill>
                        <a:srgbClr val="0033CC"/>
                      </a:solidFill>
                    </a:lnT>
                    <a:lnB w="38100">
                      <a:solidFill>
                        <a:srgbClr val="0033CC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defTabSz="1828800"/>
                      <a:r>
                        <a:rPr lang="en-US" sz="1500" dirty="0">
                          <a:solidFill>
                            <a:srgbClr val="0033CC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</a:t>
                      </a:r>
                      <a:endParaRPr sz="1500" dirty="0">
                        <a:solidFill>
                          <a:srgbClr val="0033CC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0" marR="0" marT="0" marB="0" anchor="ctr" horzOverflow="overflow">
                    <a:lnL w="38100">
                      <a:solidFill>
                        <a:srgbClr val="0033CC"/>
                      </a:solidFill>
                    </a:lnL>
                    <a:lnR w="381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0033CC"/>
                      </a:solidFill>
                    </a:lnT>
                    <a:lnB w="38100">
                      <a:solidFill>
                        <a:srgbClr val="0033CC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defTabSz="1828800"/>
                      <a:r>
                        <a:rPr lang="en-US" sz="1500" dirty="0">
                          <a:solidFill>
                            <a:srgbClr val="0033CC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</a:t>
                      </a:r>
                      <a:endParaRPr sz="1500" dirty="0">
                        <a:solidFill>
                          <a:srgbClr val="0033CC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0" marR="0" marT="0" marB="0" anchor="ctr" horzOverflow="overflow">
                    <a:lnL w="38100">
                      <a:solidFill>
                        <a:srgbClr val="0033CC"/>
                      </a:solidFill>
                    </a:lnL>
                    <a:lnR w="38100">
                      <a:solidFill>
                        <a:srgbClr val="0033CC"/>
                      </a:solidFill>
                    </a:lnR>
                    <a:lnT w="38100">
                      <a:solidFill>
                        <a:srgbClr val="0033CC"/>
                      </a:solidFill>
                    </a:lnT>
                    <a:lnB w="38100">
                      <a:solidFill>
                        <a:srgbClr val="0033CC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81" name="Group">
            <a:extLst>
              <a:ext uri="{FF2B5EF4-FFF2-40B4-BE49-F238E27FC236}">
                <a16:creationId xmlns:a16="http://schemas.microsoft.com/office/drawing/2014/main" id="{0CE94128-A5B1-4C84-91C6-75AE89C85788}"/>
              </a:ext>
            </a:extLst>
          </p:cNvPr>
          <p:cNvGrpSpPr/>
          <p:nvPr/>
        </p:nvGrpSpPr>
        <p:grpSpPr>
          <a:xfrm>
            <a:off x="4310017" y="3390481"/>
            <a:ext cx="264647" cy="688986"/>
            <a:chOff x="-3" y="-4"/>
            <a:chExt cx="705723" cy="1837293"/>
          </a:xfrm>
        </p:grpSpPr>
        <p:grpSp>
          <p:nvGrpSpPr>
            <p:cNvPr id="282" name="Group">
              <a:extLst>
                <a:ext uri="{FF2B5EF4-FFF2-40B4-BE49-F238E27FC236}">
                  <a16:creationId xmlns:a16="http://schemas.microsoft.com/office/drawing/2014/main" id="{F61666B4-9FBF-45C2-A778-79204DECB85F}"/>
                </a:ext>
              </a:extLst>
            </p:cNvPr>
            <p:cNvGrpSpPr/>
            <p:nvPr/>
          </p:nvGrpSpPr>
          <p:grpSpPr>
            <a:xfrm>
              <a:off x="-4" y="-5"/>
              <a:ext cx="656390" cy="849801"/>
              <a:chOff x="-1" y="-2"/>
              <a:chExt cx="656389" cy="849800"/>
            </a:xfrm>
          </p:grpSpPr>
          <p:sp>
            <p:nvSpPr>
              <p:cNvPr id="287" name="Shape">
                <a:extLst>
                  <a:ext uri="{FF2B5EF4-FFF2-40B4-BE49-F238E27FC236}">
                    <a16:creationId xmlns:a16="http://schemas.microsoft.com/office/drawing/2014/main" id="{60025A05-66E3-40F1-AA60-224E6E20A71D}"/>
                  </a:ext>
                </a:extLst>
              </p:cNvPr>
              <p:cNvSpPr/>
              <p:nvPr/>
            </p:nvSpPr>
            <p:spPr>
              <a:xfrm rot="5473008">
                <a:off x="-90020" y="105511"/>
                <a:ext cx="836426" cy="638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3040"/>
                      <a:pt x="0" y="6790"/>
                    </a:cubicBezTo>
                    <a:lnTo>
                      <a:pt x="0" y="12221"/>
                    </a:lnTo>
                    <a:cubicBezTo>
                      <a:pt x="0" y="15468"/>
                      <a:pt x="7311" y="18260"/>
                      <a:pt x="17446" y="18884"/>
                    </a:cubicBezTo>
                    <a:lnTo>
                      <a:pt x="17446" y="21600"/>
                    </a:lnTo>
                    <a:lnTo>
                      <a:pt x="21600" y="16295"/>
                    </a:lnTo>
                    <a:lnTo>
                      <a:pt x="17446" y="10737"/>
                    </a:lnTo>
                    <a:lnTo>
                      <a:pt x="17446" y="13452"/>
                    </a:lnTo>
                    <a:cubicBezTo>
                      <a:pt x="10487" y="13024"/>
                      <a:pt x="4640" y="11549"/>
                      <a:pt x="1803" y="9505"/>
                    </a:cubicBezTo>
                    <a:cubicBezTo>
                      <a:pt x="5239" y="7031"/>
                      <a:pt x="13011" y="5432"/>
                      <a:pt x="21600" y="5432"/>
                    </a:cubicBezTo>
                    <a:close/>
                  </a:path>
                </a:pathLst>
              </a:custGeom>
              <a:solidFill>
                <a:srgbClr val="C00000"/>
              </a:solidFill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288" name="Shape">
                <a:extLst>
                  <a:ext uri="{FF2B5EF4-FFF2-40B4-BE49-F238E27FC236}">
                    <a16:creationId xmlns:a16="http://schemas.microsoft.com/office/drawing/2014/main" id="{893737DC-C457-4A4A-AA4D-2103105E106D}"/>
                  </a:ext>
                </a:extLst>
              </p:cNvPr>
              <p:cNvSpPr/>
              <p:nvPr/>
            </p:nvSpPr>
            <p:spPr>
              <a:xfrm rot="5473008">
                <a:off x="88772" y="288141"/>
                <a:ext cx="836424" cy="281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6908"/>
                      <a:pt x="0" y="15429"/>
                    </a:cubicBezTo>
                    <a:cubicBezTo>
                      <a:pt x="0" y="17552"/>
                      <a:pt x="614" y="19653"/>
                      <a:pt x="1803" y="21600"/>
                    </a:cubicBezTo>
                    <a:cubicBezTo>
                      <a:pt x="5239" y="15977"/>
                      <a:pt x="13011" y="12343"/>
                      <a:pt x="21600" y="12343"/>
                    </a:cubicBezTo>
                    <a:close/>
                  </a:path>
                </a:pathLst>
              </a:custGeom>
              <a:solidFill>
                <a:srgbClr val="9A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289" name="Line">
                <a:extLst>
                  <a:ext uri="{FF2B5EF4-FFF2-40B4-BE49-F238E27FC236}">
                    <a16:creationId xmlns:a16="http://schemas.microsoft.com/office/drawing/2014/main" id="{266A66E1-AEB1-474F-A476-D8867BDEEDEB}"/>
                  </a:ext>
                </a:extLst>
              </p:cNvPr>
              <p:cNvSpPr/>
              <p:nvPr/>
            </p:nvSpPr>
            <p:spPr>
              <a:xfrm rot="5473008">
                <a:off x="379838" y="3193"/>
                <a:ext cx="69834" cy="80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7434"/>
                      <a:pt x="7353" y="14787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</p:grpSp>
        <p:grpSp>
          <p:nvGrpSpPr>
            <p:cNvPr id="283" name="Group">
              <a:extLst>
                <a:ext uri="{FF2B5EF4-FFF2-40B4-BE49-F238E27FC236}">
                  <a16:creationId xmlns:a16="http://schemas.microsoft.com/office/drawing/2014/main" id="{F5C3C225-161A-45A1-93F1-97A1B0EDA4A9}"/>
                </a:ext>
              </a:extLst>
            </p:cNvPr>
            <p:cNvGrpSpPr/>
            <p:nvPr/>
          </p:nvGrpSpPr>
          <p:grpSpPr>
            <a:xfrm>
              <a:off x="64357" y="998876"/>
              <a:ext cx="641363" cy="838413"/>
              <a:chOff x="-2" y="-2"/>
              <a:chExt cx="641361" cy="838411"/>
            </a:xfrm>
          </p:grpSpPr>
          <p:sp>
            <p:nvSpPr>
              <p:cNvPr id="284" name="Shape">
                <a:extLst>
                  <a:ext uri="{FF2B5EF4-FFF2-40B4-BE49-F238E27FC236}">
                    <a16:creationId xmlns:a16="http://schemas.microsoft.com/office/drawing/2014/main" id="{C279EA33-4ECE-42D4-8B63-603F68562E8E}"/>
                  </a:ext>
                </a:extLst>
              </p:cNvPr>
              <p:cNvSpPr/>
              <p:nvPr/>
            </p:nvSpPr>
            <p:spPr>
              <a:xfrm rot="16210681">
                <a:off x="-97537" y="99820"/>
                <a:ext cx="836432" cy="638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3040"/>
                      <a:pt x="0" y="6790"/>
                    </a:cubicBezTo>
                    <a:lnTo>
                      <a:pt x="0" y="12221"/>
                    </a:lnTo>
                    <a:cubicBezTo>
                      <a:pt x="0" y="15468"/>
                      <a:pt x="7311" y="18260"/>
                      <a:pt x="17446" y="18884"/>
                    </a:cubicBezTo>
                    <a:lnTo>
                      <a:pt x="17446" y="21600"/>
                    </a:lnTo>
                    <a:lnTo>
                      <a:pt x="21600" y="16295"/>
                    </a:lnTo>
                    <a:lnTo>
                      <a:pt x="17446" y="10737"/>
                    </a:lnTo>
                    <a:lnTo>
                      <a:pt x="17446" y="13452"/>
                    </a:lnTo>
                    <a:cubicBezTo>
                      <a:pt x="10487" y="13024"/>
                      <a:pt x="4640" y="11549"/>
                      <a:pt x="1803" y="9505"/>
                    </a:cubicBezTo>
                    <a:cubicBezTo>
                      <a:pt x="5239" y="7031"/>
                      <a:pt x="13011" y="5432"/>
                      <a:pt x="21600" y="5432"/>
                    </a:cubicBezTo>
                    <a:close/>
                  </a:path>
                </a:pathLst>
              </a:custGeom>
              <a:solidFill>
                <a:srgbClr val="C00000"/>
              </a:solidFill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285" name="Shape">
                <a:extLst>
                  <a:ext uri="{FF2B5EF4-FFF2-40B4-BE49-F238E27FC236}">
                    <a16:creationId xmlns:a16="http://schemas.microsoft.com/office/drawing/2014/main" id="{81C9D385-E80A-4E70-B490-0964CCBE99A5}"/>
                  </a:ext>
                </a:extLst>
              </p:cNvPr>
              <p:cNvSpPr/>
              <p:nvPr/>
            </p:nvSpPr>
            <p:spPr>
              <a:xfrm rot="16210681">
                <a:off x="-276367" y="278094"/>
                <a:ext cx="836434" cy="281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6908"/>
                      <a:pt x="0" y="15429"/>
                    </a:cubicBezTo>
                    <a:cubicBezTo>
                      <a:pt x="0" y="17552"/>
                      <a:pt x="614" y="19653"/>
                      <a:pt x="1803" y="21600"/>
                    </a:cubicBezTo>
                    <a:cubicBezTo>
                      <a:pt x="5239" y="15977"/>
                      <a:pt x="13011" y="12343"/>
                      <a:pt x="21600" y="12343"/>
                    </a:cubicBezTo>
                    <a:close/>
                  </a:path>
                </a:pathLst>
              </a:custGeom>
              <a:solidFill>
                <a:srgbClr val="9A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286" name="Line">
                <a:extLst>
                  <a:ext uri="{FF2B5EF4-FFF2-40B4-BE49-F238E27FC236}">
                    <a16:creationId xmlns:a16="http://schemas.microsoft.com/office/drawing/2014/main" id="{C7C3CFAB-4E7D-441E-BF02-C6D4F1416535}"/>
                  </a:ext>
                </a:extLst>
              </p:cNvPr>
              <p:cNvSpPr/>
              <p:nvPr/>
            </p:nvSpPr>
            <p:spPr>
              <a:xfrm rot="16210681">
                <a:off x="206130" y="762096"/>
                <a:ext cx="69839" cy="803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7434"/>
                      <a:pt x="7353" y="14787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</p:grpSp>
      </p:grpSp>
      <p:grpSp>
        <p:nvGrpSpPr>
          <p:cNvPr id="290" name="Group">
            <a:extLst>
              <a:ext uri="{FF2B5EF4-FFF2-40B4-BE49-F238E27FC236}">
                <a16:creationId xmlns:a16="http://schemas.microsoft.com/office/drawing/2014/main" id="{405B1755-05A6-4AF8-84F9-B0B66669DFB5}"/>
              </a:ext>
            </a:extLst>
          </p:cNvPr>
          <p:cNvGrpSpPr/>
          <p:nvPr/>
        </p:nvGrpSpPr>
        <p:grpSpPr>
          <a:xfrm>
            <a:off x="4736042" y="2920481"/>
            <a:ext cx="589440" cy="694423"/>
            <a:chOff x="-2" y="-6"/>
            <a:chExt cx="1571837" cy="1851794"/>
          </a:xfrm>
        </p:grpSpPr>
        <p:grpSp>
          <p:nvGrpSpPr>
            <p:cNvPr id="291" name="Group">
              <a:extLst>
                <a:ext uri="{FF2B5EF4-FFF2-40B4-BE49-F238E27FC236}">
                  <a16:creationId xmlns:a16="http://schemas.microsoft.com/office/drawing/2014/main" id="{BD5D140E-CF7E-489B-B483-8487E64B13DF}"/>
                </a:ext>
              </a:extLst>
            </p:cNvPr>
            <p:cNvGrpSpPr/>
            <p:nvPr/>
          </p:nvGrpSpPr>
          <p:grpSpPr>
            <a:xfrm>
              <a:off x="-3" y="-7"/>
              <a:ext cx="982366" cy="1047117"/>
              <a:chOff x="0" y="-4"/>
              <a:chExt cx="982364" cy="1047115"/>
            </a:xfrm>
          </p:grpSpPr>
          <p:sp>
            <p:nvSpPr>
              <p:cNvPr id="296" name="Shape">
                <a:extLst>
                  <a:ext uri="{FF2B5EF4-FFF2-40B4-BE49-F238E27FC236}">
                    <a16:creationId xmlns:a16="http://schemas.microsoft.com/office/drawing/2014/main" id="{63DFA456-EE7F-4B13-BE87-4A30E247AEAE}"/>
                  </a:ext>
                </a:extLst>
              </p:cNvPr>
              <p:cNvSpPr/>
              <p:nvPr/>
            </p:nvSpPr>
            <p:spPr>
              <a:xfrm rot="3503608">
                <a:off x="72971" y="204173"/>
                <a:ext cx="836422" cy="638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3040"/>
                      <a:pt x="0" y="6790"/>
                    </a:cubicBezTo>
                    <a:lnTo>
                      <a:pt x="0" y="12221"/>
                    </a:lnTo>
                    <a:cubicBezTo>
                      <a:pt x="0" y="15468"/>
                      <a:pt x="7311" y="18260"/>
                      <a:pt x="17446" y="18884"/>
                    </a:cubicBezTo>
                    <a:lnTo>
                      <a:pt x="17446" y="21600"/>
                    </a:lnTo>
                    <a:lnTo>
                      <a:pt x="21600" y="16295"/>
                    </a:lnTo>
                    <a:lnTo>
                      <a:pt x="17446" y="10737"/>
                    </a:lnTo>
                    <a:lnTo>
                      <a:pt x="17446" y="13452"/>
                    </a:lnTo>
                    <a:cubicBezTo>
                      <a:pt x="10487" y="13024"/>
                      <a:pt x="4640" y="11549"/>
                      <a:pt x="1803" y="9505"/>
                    </a:cubicBezTo>
                    <a:cubicBezTo>
                      <a:pt x="5239" y="7031"/>
                      <a:pt x="13011" y="5432"/>
                      <a:pt x="21600" y="5432"/>
                    </a:cubicBezTo>
                    <a:close/>
                  </a:path>
                </a:pathLst>
              </a:custGeom>
              <a:solidFill>
                <a:srgbClr val="C00000"/>
              </a:solidFill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297" name="Shape">
                <a:extLst>
                  <a:ext uri="{FF2B5EF4-FFF2-40B4-BE49-F238E27FC236}">
                    <a16:creationId xmlns:a16="http://schemas.microsoft.com/office/drawing/2014/main" id="{9EE6607A-AF1E-4D7E-9AA1-C933CEB8D68F}"/>
                  </a:ext>
                </a:extLst>
              </p:cNvPr>
              <p:cNvSpPr/>
              <p:nvPr/>
            </p:nvSpPr>
            <p:spPr>
              <a:xfrm rot="3503608">
                <a:off x="225274" y="289282"/>
                <a:ext cx="836420" cy="2811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6908"/>
                      <a:pt x="0" y="15429"/>
                    </a:cubicBezTo>
                    <a:cubicBezTo>
                      <a:pt x="0" y="17552"/>
                      <a:pt x="614" y="19653"/>
                      <a:pt x="1803" y="21600"/>
                    </a:cubicBezTo>
                    <a:cubicBezTo>
                      <a:pt x="5239" y="15977"/>
                      <a:pt x="13011" y="12343"/>
                      <a:pt x="21600" y="12343"/>
                    </a:cubicBezTo>
                    <a:close/>
                  </a:path>
                </a:pathLst>
              </a:custGeom>
              <a:solidFill>
                <a:srgbClr val="9A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298" name="Line">
                <a:extLst>
                  <a:ext uri="{FF2B5EF4-FFF2-40B4-BE49-F238E27FC236}">
                    <a16:creationId xmlns:a16="http://schemas.microsoft.com/office/drawing/2014/main" id="{D15A3651-C84D-4901-A1C4-450AA1B1AB6F}"/>
                  </a:ext>
                </a:extLst>
              </p:cNvPr>
              <p:cNvSpPr/>
              <p:nvPr/>
            </p:nvSpPr>
            <p:spPr>
              <a:xfrm rot="3503608">
                <a:off x="322190" y="115850"/>
                <a:ext cx="69835" cy="803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7434"/>
                      <a:pt x="7353" y="14787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</p:grpSp>
        <p:grpSp>
          <p:nvGrpSpPr>
            <p:cNvPr id="292" name="Group">
              <a:extLst>
                <a:ext uri="{FF2B5EF4-FFF2-40B4-BE49-F238E27FC236}">
                  <a16:creationId xmlns:a16="http://schemas.microsoft.com/office/drawing/2014/main" id="{62FEC68B-5C55-41A0-B058-54251F2A52F1}"/>
                </a:ext>
              </a:extLst>
            </p:cNvPr>
            <p:cNvGrpSpPr/>
            <p:nvPr/>
          </p:nvGrpSpPr>
          <p:grpSpPr>
            <a:xfrm>
              <a:off x="582788" y="802930"/>
              <a:ext cx="989048" cy="1048859"/>
              <a:chOff x="-1" y="-2"/>
              <a:chExt cx="989046" cy="1048857"/>
            </a:xfrm>
          </p:grpSpPr>
          <p:sp>
            <p:nvSpPr>
              <p:cNvPr id="293" name="Shape">
                <a:extLst>
                  <a:ext uri="{FF2B5EF4-FFF2-40B4-BE49-F238E27FC236}">
                    <a16:creationId xmlns:a16="http://schemas.microsoft.com/office/drawing/2014/main" id="{8892EA66-E4FF-4885-9F70-68DBD1C18F52}"/>
                  </a:ext>
                </a:extLst>
              </p:cNvPr>
              <p:cNvSpPr/>
              <p:nvPr/>
            </p:nvSpPr>
            <p:spPr>
              <a:xfrm rot="14241281">
                <a:off x="76311" y="205050"/>
                <a:ext cx="836425" cy="6387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3040"/>
                      <a:pt x="0" y="6790"/>
                    </a:cubicBezTo>
                    <a:lnTo>
                      <a:pt x="0" y="12221"/>
                    </a:lnTo>
                    <a:cubicBezTo>
                      <a:pt x="0" y="15468"/>
                      <a:pt x="7311" y="18260"/>
                      <a:pt x="17446" y="18884"/>
                    </a:cubicBezTo>
                    <a:lnTo>
                      <a:pt x="17446" y="21600"/>
                    </a:lnTo>
                    <a:lnTo>
                      <a:pt x="21600" y="16295"/>
                    </a:lnTo>
                    <a:lnTo>
                      <a:pt x="17446" y="10737"/>
                    </a:lnTo>
                    <a:lnTo>
                      <a:pt x="17446" y="13452"/>
                    </a:lnTo>
                    <a:cubicBezTo>
                      <a:pt x="10487" y="13024"/>
                      <a:pt x="4640" y="11549"/>
                      <a:pt x="1803" y="9505"/>
                    </a:cubicBezTo>
                    <a:cubicBezTo>
                      <a:pt x="5239" y="7031"/>
                      <a:pt x="13011" y="5432"/>
                      <a:pt x="21600" y="5432"/>
                    </a:cubicBezTo>
                    <a:close/>
                  </a:path>
                </a:pathLst>
              </a:custGeom>
              <a:solidFill>
                <a:srgbClr val="C00000"/>
              </a:solidFill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294" name="Shape">
                <a:extLst>
                  <a:ext uri="{FF2B5EF4-FFF2-40B4-BE49-F238E27FC236}">
                    <a16:creationId xmlns:a16="http://schemas.microsoft.com/office/drawing/2014/main" id="{4910D50A-D83A-472B-A9EE-8160C10B3970}"/>
                  </a:ext>
                </a:extLst>
              </p:cNvPr>
              <p:cNvSpPr/>
              <p:nvPr/>
            </p:nvSpPr>
            <p:spPr>
              <a:xfrm rot="14241281">
                <a:off x="-74268" y="480343"/>
                <a:ext cx="836423" cy="2811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6908"/>
                      <a:pt x="0" y="15429"/>
                    </a:cubicBezTo>
                    <a:cubicBezTo>
                      <a:pt x="0" y="17552"/>
                      <a:pt x="614" y="19653"/>
                      <a:pt x="1803" y="21600"/>
                    </a:cubicBezTo>
                    <a:cubicBezTo>
                      <a:pt x="5239" y="15977"/>
                      <a:pt x="13011" y="12343"/>
                      <a:pt x="21600" y="12343"/>
                    </a:cubicBezTo>
                    <a:close/>
                  </a:path>
                </a:pathLst>
              </a:custGeom>
              <a:solidFill>
                <a:srgbClr val="9A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295" name="Line">
                <a:extLst>
                  <a:ext uri="{FF2B5EF4-FFF2-40B4-BE49-F238E27FC236}">
                    <a16:creationId xmlns:a16="http://schemas.microsoft.com/office/drawing/2014/main" id="{C5781D95-22A0-4B49-8004-DE7F9D4E2AE0}"/>
                  </a:ext>
                </a:extLst>
              </p:cNvPr>
              <p:cNvSpPr/>
              <p:nvPr/>
            </p:nvSpPr>
            <p:spPr>
              <a:xfrm rot="14241281">
                <a:off x="600322" y="849326"/>
                <a:ext cx="69835" cy="80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7434"/>
                      <a:pt x="7353" y="14787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</p:grpSp>
      </p:grpSp>
      <p:pic>
        <p:nvPicPr>
          <p:cNvPr id="301" name="image15.png" descr="image15.png">
            <a:extLst>
              <a:ext uri="{FF2B5EF4-FFF2-40B4-BE49-F238E27FC236}">
                <a16:creationId xmlns:a16="http://schemas.microsoft.com/office/drawing/2014/main" id="{3D81A09A-7D92-4ABD-AEA9-E29183DEE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609" y="991051"/>
            <a:ext cx="4758929" cy="4438650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Shape 461">
            <a:extLst>
              <a:ext uri="{FF2B5EF4-FFF2-40B4-BE49-F238E27FC236}">
                <a16:creationId xmlns:a16="http://schemas.microsoft.com/office/drawing/2014/main" id="{C7A4B25D-D2E3-44AE-BE5F-E3354E8D2118}"/>
              </a:ext>
            </a:extLst>
          </p:cNvPr>
          <p:cNvSpPr txBox="1"/>
          <p:nvPr/>
        </p:nvSpPr>
        <p:spPr>
          <a:xfrm>
            <a:off x="10601199" y="5756567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35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633252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 animBg="1" advAuto="0"/>
      <p:bldP spid="244" grpId="0" animBg="1" advAuto="0"/>
      <p:bldP spid="245" grpId="0" animBg="1" advAuto="0"/>
      <p:bldP spid="246" grpId="0" animBg="1" advAuto="0"/>
      <p:bldP spid="247" grpId="0" animBg="1" advAuto="0"/>
      <p:bldP spid="263" grpId="0" animBg="1" advAuto="0"/>
      <p:bldP spid="264" grpId="0" animBg="1" advAuto="0"/>
      <p:bldP spid="265" grpId="0" animBg="1" advAuto="0"/>
      <p:bldP spid="266" grpId="0" animBg="1" advAuto="0"/>
      <p:bldP spid="273" grpId="0" animBg="1" advAuto="0"/>
      <p:bldP spid="274" grpId="0" animBg="1" advAuto="0"/>
      <p:bldP spid="275" grpId="0" animBg="1" advAuto="0"/>
      <p:bldP spid="276" grpId="0" animBg="1" advAuto="0"/>
      <p:bldP spid="277" grpId="0" animBg="1" advAuto="0"/>
      <p:bldP spid="278" grpId="0" animBg="1" advAuto="0"/>
      <p:bldP spid="279" grpId="0" animBg="1" advAuto="0"/>
      <p:bldP spid="280" grpId="0" animBg="1" advAuto="0"/>
      <p:bldP spid="281" grpId="0" animBg="1" advAuto="0"/>
      <p:bldP spid="290" grpId="0" animBg="1" advAuto="0"/>
      <p:bldP spid="301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45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28707A"/>
          </a:solidFill>
          <a:ln>
            <a:solidFill>
              <a:srgbClr val="28707A"/>
            </a:solidFill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905255">
              <a:defRPr sz="3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Módulo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Investigación sobre las causas de la</a:t>
            </a:r>
            <a:b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pobreza y la inestabilidad económica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4" name="image9.png" descr="image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748" y="1600201"/>
            <a:ext cx="5624504" cy="4525963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29E582-EDBE-44B3-9F92-9F3052B4C098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hape 461">
            <a:extLst>
              <a:ext uri="{FF2B5EF4-FFF2-40B4-BE49-F238E27FC236}">
                <a16:creationId xmlns:a16="http://schemas.microsoft.com/office/drawing/2014/main" id="{23A04497-C12F-4317-A9EA-D7A5B482E98D}"/>
              </a:ext>
            </a:extLst>
          </p:cNvPr>
          <p:cNvSpPr txBox="1"/>
          <p:nvPr/>
        </p:nvSpPr>
        <p:spPr>
          <a:xfrm>
            <a:off x="10460968" y="5612288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41</a:t>
            </a:r>
            <a:endParaRPr dirty="0">
              <a:solidFill>
                <a:srgbClr val="28707A"/>
              </a:solidFill>
            </a:endParaRP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57">
            <a:extLst>
              <a:ext uri="{FF2B5EF4-FFF2-40B4-BE49-F238E27FC236}">
                <a16:creationId xmlns:a16="http://schemas.microsoft.com/office/drawing/2014/main" id="{46FF1E74-773A-4D16-B35B-4BC32A1D210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21263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sz="3200" b="1" dirty="0"/>
              <a:t>Las causas de la pobreza: el continuo de la investigación</a:t>
            </a:r>
            <a:endParaRPr lang="en-US" sz="32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3E2DC4-43A5-4E0A-A6E8-2783341AC8E2}"/>
              </a:ext>
            </a:extLst>
          </p:cNvPr>
          <p:cNvCxnSpPr>
            <a:cxnSpLocks/>
          </p:cNvCxnSpPr>
          <p:nvPr/>
        </p:nvCxnSpPr>
        <p:spPr>
          <a:xfrm>
            <a:off x="0" y="62126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245D9EA-6589-48D2-A891-4487723FA0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093" y="715980"/>
            <a:ext cx="4145813" cy="5520746"/>
          </a:xfrm>
          <a:prstGeom prst="rect">
            <a:avLst/>
          </a:prstGeom>
        </p:spPr>
      </p:pic>
      <p:sp>
        <p:nvSpPr>
          <p:cNvPr id="11" name="Shape 461">
            <a:extLst>
              <a:ext uri="{FF2B5EF4-FFF2-40B4-BE49-F238E27FC236}">
                <a16:creationId xmlns:a16="http://schemas.microsoft.com/office/drawing/2014/main" id="{19035C34-D90C-4A4D-81C4-DEDF0215D54F}"/>
              </a:ext>
            </a:extLst>
          </p:cNvPr>
          <p:cNvSpPr txBox="1"/>
          <p:nvPr/>
        </p:nvSpPr>
        <p:spPr>
          <a:xfrm>
            <a:off x="10581737" y="5603662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44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61411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828136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Condados superiores e inferiores para los ingresos futuros de los niños </a:t>
            </a:r>
            <a:b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de familias con bajos ingresos, los 100 condados más grandes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>
            <a:cxnSpLocks/>
          </p:cNvCxnSpPr>
          <p:nvPr/>
        </p:nvCxnSpPr>
        <p:spPr>
          <a:xfrm>
            <a:off x="0" y="828136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C30CED0-7C82-40E2-AF61-7AFC5E54A4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807" y="1005447"/>
            <a:ext cx="5418280" cy="5024417"/>
          </a:xfrm>
          <a:prstGeom prst="rect">
            <a:avLst/>
          </a:prstGeom>
        </p:spPr>
      </p:pic>
      <p:sp>
        <p:nvSpPr>
          <p:cNvPr id="8" name="Shape 461">
            <a:extLst>
              <a:ext uri="{FF2B5EF4-FFF2-40B4-BE49-F238E27FC236}">
                <a16:creationId xmlns:a16="http://schemas.microsoft.com/office/drawing/2014/main" id="{CA13D3AF-6593-42EC-88BA-1A84A6C6EBC8}"/>
              </a:ext>
            </a:extLst>
          </p:cNvPr>
          <p:cNvSpPr txBox="1"/>
          <p:nvPr/>
        </p:nvSpPr>
        <p:spPr>
          <a:xfrm>
            <a:off x="10555858" y="5660536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46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1475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CF56E0-0E1F-4A0B-86DA-D475E7CE6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535" y="3286851"/>
            <a:ext cx="1786513" cy="1211492"/>
          </a:xfrm>
          <a:prstGeom prst="rect">
            <a:avLst/>
          </a:prstGeom>
        </p:spPr>
      </p:pic>
      <p:sp>
        <p:nvSpPr>
          <p:cNvPr id="374" name="Shape 45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Módulo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Mi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vida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ahora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5" name="image3.png" descr="image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9834" y="1526098"/>
            <a:ext cx="4912332" cy="4525964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CAA405-1837-4F77-9EFC-D2273A9C4712}"/>
              </a:ext>
            </a:extLst>
          </p:cNvPr>
          <p:cNvCxnSpPr>
            <a:cxnSpLocks/>
          </p:cNvCxnSpPr>
          <p:nvPr/>
        </p:nvCxnSpPr>
        <p:spPr>
          <a:xfrm>
            <a:off x="0" y="113173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170CEE8-D7B4-4537-A4FE-944B306506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60" y="4188076"/>
            <a:ext cx="1409754" cy="1276759"/>
          </a:xfrm>
          <a:prstGeom prst="rect">
            <a:avLst/>
          </a:prstGeom>
        </p:spPr>
      </p:pic>
      <p:sp>
        <p:nvSpPr>
          <p:cNvPr id="9" name="Shape 461">
            <a:extLst>
              <a:ext uri="{FF2B5EF4-FFF2-40B4-BE49-F238E27FC236}">
                <a16:creationId xmlns:a16="http://schemas.microsoft.com/office/drawing/2014/main" id="{ECF7AB87-71F6-4459-BF1D-59D61F7B9815}"/>
              </a:ext>
            </a:extLst>
          </p:cNvPr>
          <p:cNvSpPr txBox="1"/>
          <p:nvPr/>
        </p:nvSpPr>
        <p:spPr>
          <a:xfrm>
            <a:off x="10417835" y="5753583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7</a:t>
            </a:r>
            <a:endParaRPr dirty="0">
              <a:solidFill>
                <a:srgbClr val="28707A"/>
              </a:solidFill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57">
            <a:extLst>
              <a:ext uri="{FF2B5EF4-FFF2-40B4-BE49-F238E27FC236}">
                <a16:creationId xmlns:a16="http://schemas.microsoft.com/office/drawing/2014/main" id="{243C0F39-CE96-421E-9429-493CAA16678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621263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1" dirty="0" err="1"/>
              <a:t>Actividad</a:t>
            </a:r>
            <a:r>
              <a:rPr lang="en-US" sz="3200" b="1" dirty="0"/>
              <a:t>: </a:t>
            </a:r>
            <a:r>
              <a:rPr lang="en-US" sz="3200" b="1" dirty="0" err="1"/>
              <a:t>identificar</a:t>
            </a:r>
            <a:r>
              <a:rPr lang="en-US" sz="3200" b="1" dirty="0"/>
              <a:t> </a:t>
            </a:r>
            <a:r>
              <a:rPr lang="en-US" sz="3200" b="1" dirty="0" err="1"/>
              <a:t>depredadores</a:t>
            </a:r>
            <a:endParaRPr lang="en-US" sz="3200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6CCE239-E143-4B0B-9038-D097EC838E72}"/>
              </a:ext>
            </a:extLst>
          </p:cNvPr>
          <p:cNvCxnSpPr>
            <a:cxnSpLocks/>
          </p:cNvCxnSpPr>
          <p:nvPr/>
        </p:nvCxnSpPr>
        <p:spPr>
          <a:xfrm>
            <a:off x="0" y="62126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6CDDB9E-B1BF-476B-AD53-3D303DB6A11E}"/>
              </a:ext>
            </a:extLst>
          </p:cNvPr>
          <p:cNvSpPr/>
          <p:nvPr/>
        </p:nvSpPr>
        <p:spPr>
          <a:xfrm>
            <a:off x="1621766" y="1570333"/>
            <a:ext cx="844238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66D82"/>
                </a:solidFill>
                <a:latin typeface="Roboto"/>
                <a:ea typeface="Calibri" panose="020F0502020204030204" pitchFamily="34" charset="0"/>
              </a:rPr>
              <a:t>Getting Ahead Workplace Predator Inventory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400" u="sng" dirty="0">
                <a:solidFill>
                  <a:srgbClr val="466D82"/>
                </a:solidFill>
                <a:latin typeface="Roboto"/>
                <a:ea typeface="Calibri" panose="020F0502020204030204" pitchFamily="34" charset="0"/>
                <a:hlinkClick r:id="rId2"/>
              </a:rPr>
              <a:t>https://fs27.formsite.com/a34qO0/ns0shnfit5/index.html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Shape 461">
            <a:extLst>
              <a:ext uri="{FF2B5EF4-FFF2-40B4-BE49-F238E27FC236}">
                <a16:creationId xmlns:a16="http://schemas.microsoft.com/office/drawing/2014/main" id="{8F3D4565-885C-4ABC-9CF1-EED58D9F0D70}"/>
              </a:ext>
            </a:extLst>
          </p:cNvPr>
          <p:cNvSpPr txBox="1"/>
          <p:nvPr/>
        </p:nvSpPr>
        <p:spPr>
          <a:xfrm>
            <a:off x="10573111" y="5655420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48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361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621267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Depredadores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Inventory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664399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78B4ACC-AB60-4108-89F9-02192BE4F8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817" y="738581"/>
            <a:ext cx="4710454" cy="5380837"/>
          </a:xfrm>
          <a:prstGeom prst="rect">
            <a:avLst/>
          </a:prstGeom>
        </p:spPr>
      </p:pic>
      <p:sp>
        <p:nvSpPr>
          <p:cNvPr id="9" name="Shape 461">
            <a:extLst>
              <a:ext uri="{FF2B5EF4-FFF2-40B4-BE49-F238E27FC236}">
                <a16:creationId xmlns:a16="http://schemas.microsoft.com/office/drawing/2014/main" id="{FD2E29A6-06BF-4EEF-A910-C4594CC006D0}"/>
              </a:ext>
            </a:extLst>
          </p:cNvPr>
          <p:cNvSpPr txBox="1"/>
          <p:nvPr/>
        </p:nvSpPr>
        <p:spPr>
          <a:xfrm>
            <a:off x="10504100" y="5620915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48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73704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28740" cy="621263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Valor neto medio familiar según la raza, 2016*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>
            <a:cxnSpLocks/>
          </p:cNvCxnSpPr>
          <p:nvPr/>
        </p:nvCxnSpPr>
        <p:spPr>
          <a:xfrm>
            <a:off x="0" y="621262"/>
            <a:ext cx="1212874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3EFCFCD-DC87-47C5-BD3C-DB6037542B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056" y="848677"/>
            <a:ext cx="7997113" cy="5215692"/>
          </a:xfrm>
          <a:prstGeom prst="rect">
            <a:avLst/>
          </a:prstGeom>
        </p:spPr>
      </p:pic>
      <p:sp>
        <p:nvSpPr>
          <p:cNvPr id="8" name="Shape 461">
            <a:extLst>
              <a:ext uri="{FF2B5EF4-FFF2-40B4-BE49-F238E27FC236}">
                <a16:creationId xmlns:a16="http://schemas.microsoft.com/office/drawing/2014/main" id="{1DFB0FBA-B96F-4886-A021-32B462A8B3E6}"/>
              </a:ext>
            </a:extLst>
          </p:cNvPr>
          <p:cNvSpPr txBox="1"/>
          <p:nvPr/>
        </p:nvSpPr>
        <p:spPr>
          <a:xfrm>
            <a:off x="10602944" y="5722527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51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64726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05774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Media Estadística de Mujeres Solteras por Raza/Grupo </a:t>
            </a:r>
            <a:b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Étnico y de Hombres Blancos Solteros, 2013*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>
            <a:cxnSpLocks/>
          </p:cNvCxnSpPr>
          <p:nvPr/>
        </p:nvCxnSpPr>
        <p:spPr>
          <a:xfrm>
            <a:off x="-8626" y="949066"/>
            <a:ext cx="12200626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3BCCAA5-2127-41BB-81CC-353BD0633B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872" y="1098872"/>
            <a:ext cx="6847386" cy="4994724"/>
          </a:xfrm>
          <a:prstGeom prst="rect">
            <a:avLst/>
          </a:prstGeom>
        </p:spPr>
      </p:pic>
      <p:sp>
        <p:nvSpPr>
          <p:cNvPr id="8" name="Shape 461">
            <a:extLst>
              <a:ext uri="{FF2B5EF4-FFF2-40B4-BE49-F238E27FC236}">
                <a16:creationId xmlns:a16="http://schemas.microsoft.com/office/drawing/2014/main" id="{C5B5BBAE-D341-4D87-9C54-59A316FA5312}"/>
              </a:ext>
            </a:extLst>
          </p:cNvPr>
          <p:cNvSpPr txBox="1"/>
          <p:nvPr/>
        </p:nvSpPr>
        <p:spPr>
          <a:xfrm>
            <a:off x="10625638" y="5720596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52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88371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000664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>
              <a:tabLst>
                <a:tab pos="974725" algn="l"/>
              </a:tabLst>
            </a:pP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Crecimiento real de los ingresos familiares por </a:t>
            </a:r>
            <a:b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quintil y para el 5 % superior, 1947–1979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>
            <a:cxnSpLocks/>
          </p:cNvCxnSpPr>
          <p:nvPr/>
        </p:nvCxnSpPr>
        <p:spPr>
          <a:xfrm>
            <a:off x="0" y="1009290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7096753-5519-4455-BA3D-BE3F7DF4F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215" y="1185902"/>
            <a:ext cx="7140153" cy="4916857"/>
          </a:xfrm>
          <a:prstGeom prst="rect">
            <a:avLst/>
          </a:prstGeom>
        </p:spPr>
      </p:pic>
      <p:sp>
        <p:nvSpPr>
          <p:cNvPr id="12" name="Shape 461">
            <a:extLst>
              <a:ext uri="{FF2B5EF4-FFF2-40B4-BE49-F238E27FC236}">
                <a16:creationId xmlns:a16="http://schemas.microsoft.com/office/drawing/2014/main" id="{88E7D3BE-61C1-40CD-93FB-012FD9EFC747}"/>
              </a:ext>
            </a:extLst>
          </p:cNvPr>
          <p:cNvSpPr txBox="1"/>
          <p:nvPr/>
        </p:nvSpPr>
        <p:spPr>
          <a:xfrm>
            <a:off x="10573111" y="5733431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55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19487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011" y="0"/>
            <a:ext cx="12122989" cy="1000664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Crecimiento real de los ingresos familiares por quintil   </a:t>
            </a:r>
            <a:b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y para el 5 % superior y el 1 % superior, 1979–2014*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69011" y="1009290"/>
            <a:ext cx="12122989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A5EE3F3-CE6B-4803-A097-2D841578D5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917" y="1115356"/>
            <a:ext cx="6280192" cy="5062216"/>
          </a:xfrm>
          <a:prstGeom prst="rect">
            <a:avLst/>
          </a:prstGeom>
        </p:spPr>
      </p:pic>
      <p:sp>
        <p:nvSpPr>
          <p:cNvPr id="7" name="Shape 461">
            <a:extLst>
              <a:ext uri="{FF2B5EF4-FFF2-40B4-BE49-F238E27FC236}">
                <a16:creationId xmlns:a16="http://schemas.microsoft.com/office/drawing/2014/main" id="{D428FC8F-8D5F-4B50-861F-48AF10760404}"/>
              </a:ext>
            </a:extLst>
          </p:cNvPr>
          <p:cNvSpPr txBox="1"/>
          <p:nvPr/>
        </p:nvSpPr>
        <p:spPr>
          <a:xfrm>
            <a:off x="10598990" y="5730607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55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62562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77638" y="0"/>
            <a:ext cx="12269638" cy="1000664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Salario de los directores ejecutivos como múltiplo </a:t>
            </a:r>
            <a:b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del salario promedio de los trabajadores, 1960–2016*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-77638" y="1009290"/>
            <a:ext cx="1226963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9CD93FB-6D34-42AB-BCB0-8905788824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867" y="1279194"/>
            <a:ext cx="5798265" cy="4644668"/>
          </a:xfrm>
          <a:prstGeom prst="rect">
            <a:avLst/>
          </a:prstGeom>
        </p:spPr>
      </p:pic>
      <p:sp>
        <p:nvSpPr>
          <p:cNvPr id="9" name="Shape 461">
            <a:extLst>
              <a:ext uri="{FF2B5EF4-FFF2-40B4-BE49-F238E27FC236}">
                <a16:creationId xmlns:a16="http://schemas.microsoft.com/office/drawing/2014/main" id="{11D49A9E-35DF-4993-9DD2-7B1186BFC904}"/>
              </a:ext>
            </a:extLst>
          </p:cNvPr>
          <p:cNvSpPr txBox="1"/>
          <p:nvPr/>
        </p:nvSpPr>
        <p:spPr>
          <a:xfrm>
            <a:off x="10616242" y="5664046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56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78640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000664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Multiplicador del salario de los directores ejecutivos en relación con el salario promedio de los trabajadores, 2012*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1009290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A4FF201-EB6E-4C74-9AAD-FC888A47AF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167" y="1133292"/>
            <a:ext cx="5853029" cy="5008715"/>
          </a:xfrm>
          <a:prstGeom prst="rect">
            <a:avLst/>
          </a:prstGeom>
        </p:spPr>
      </p:pic>
      <p:sp>
        <p:nvSpPr>
          <p:cNvPr id="11" name="Shape 461">
            <a:extLst>
              <a:ext uri="{FF2B5EF4-FFF2-40B4-BE49-F238E27FC236}">
                <a16:creationId xmlns:a16="http://schemas.microsoft.com/office/drawing/2014/main" id="{536ABF75-A97A-4714-8197-9AC55B190D51}"/>
              </a:ext>
            </a:extLst>
          </p:cNvPr>
          <p:cNvSpPr txBox="1"/>
          <p:nvPr/>
        </p:nvSpPr>
        <p:spPr>
          <a:xfrm>
            <a:off x="10624869" y="5760545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57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37096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000664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Tenencia de la riqueza familiar en EE. UU., 2016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1009290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9638D61-9393-443F-83E7-13A803EE22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416" y="1113997"/>
            <a:ext cx="6532332" cy="4938065"/>
          </a:xfrm>
          <a:prstGeom prst="rect">
            <a:avLst/>
          </a:prstGeom>
        </p:spPr>
      </p:pic>
      <p:sp>
        <p:nvSpPr>
          <p:cNvPr id="9" name="Shape 461">
            <a:extLst>
              <a:ext uri="{FF2B5EF4-FFF2-40B4-BE49-F238E27FC236}">
                <a16:creationId xmlns:a16="http://schemas.microsoft.com/office/drawing/2014/main" id="{923AB05C-52A0-44F8-B631-7F8501B26BCB}"/>
              </a:ext>
            </a:extLst>
          </p:cNvPr>
          <p:cNvSpPr txBox="1"/>
          <p:nvPr/>
        </p:nvSpPr>
        <p:spPr>
          <a:xfrm>
            <a:off x="10547231" y="5664046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58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62442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57">
            <a:extLst>
              <a:ext uri="{FF2B5EF4-FFF2-40B4-BE49-F238E27FC236}">
                <a16:creationId xmlns:a16="http://schemas.microsoft.com/office/drawing/2014/main" id="{E3FBDD0C-BA21-4B4C-BF8A-A66BAE01AA2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8356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sz="3200" b="1" dirty="0"/>
              <a:t>Actividad Modelo Mental de la Clase Media</a:t>
            </a:r>
            <a:endParaRPr lang="en-US" sz="3200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659DD2-EBEA-4465-A19B-D0F4DA7D4C8A}"/>
              </a:ext>
            </a:extLst>
          </p:cNvPr>
          <p:cNvCxnSpPr>
            <a:cxnSpLocks/>
          </p:cNvCxnSpPr>
          <p:nvPr/>
        </p:nvCxnSpPr>
        <p:spPr>
          <a:xfrm>
            <a:off x="0" y="638356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B67997C8-A08E-43A3-AD91-826901BCC6AD}"/>
              </a:ext>
            </a:extLst>
          </p:cNvPr>
          <p:cNvSpPr/>
          <p:nvPr/>
        </p:nvSpPr>
        <p:spPr>
          <a:xfrm>
            <a:off x="3736676" y="932465"/>
            <a:ext cx="4718649" cy="4718649"/>
          </a:xfrm>
          <a:prstGeom prst="ellipse">
            <a:avLst/>
          </a:prstGeom>
          <a:solidFill>
            <a:schemeClr val="bg1"/>
          </a:solidFill>
          <a:ln w="19050">
            <a:solidFill>
              <a:srgbClr val="2870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35759F-C108-4AFE-BC32-9D0714F729D5}"/>
              </a:ext>
            </a:extLst>
          </p:cNvPr>
          <p:cNvSpPr txBox="1"/>
          <p:nvPr/>
        </p:nvSpPr>
        <p:spPr>
          <a:xfrm>
            <a:off x="215998" y="5526024"/>
            <a:ext cx="7906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66D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Workplace Mental Model of Middle Class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u="sng" dirty="0">
                <a:solidFill>
                  <a:srgbClr val="466D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https://fs27.formsite.com/a34qO0/uxhcymd3sc/index.html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461">
            <a:extLst>
              <a:ext uri="{FF2B5EF4-FFF2-40B4-BE49-F238E27FC236}">
                <a16:creationId xmlns:a16="http://schemas.microsoft.com/office/drawing/2014/main" id="{2EDB5555-49DD-4928-8BEC-4344D79F4E51}"/>
              </a:ext>
            </a:extLst>
          </p:cNvPr>
          <p:cNvSpPr txBox="1"/>
          <p:nvPr/>
        </p:nvSpPr>
        <p:spPr>
          <a:xfrm>
            <a:off x="10618857" y="5664525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61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835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57">
            <a:extLst>
              <a:ext uri="{FF2B5EF4-FFF2-40B4-BE49-F238E27FC236}">
                <a16:creationId xmlns:a16="http://schemas.microsoft.com/office/drawing/2014/main" id="{E3FBDD0C-BA21-4B4C-BF8A-A66BAE01AA2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22700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sz="3200" b="1" dirty="0"/>
              <a:t>Actividad: modelo mental de la inestabilidad económica</a:t>
            </a:r>
            <a:endParaRPr lang="en-US" sz="3200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659DD2-EBEA-4465-A19B-D0F4DA7D4C8A}"/>
              </a:ext>
            </a:extLst>
          </p:cNvPr>
          <p:cNvCxnSpPr>
            <a:cxnSpLocks/>
          </p:cNvCxnSpPr>
          <p:nvPr/>
        </p:nvCxnSpPr>
        <p:spPr>
          <a:xfrm>
            <a:off x="0" y="622700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B67997C8-A08E-43A3-AD91-826901BCC6AD}"/>
              </a:ext>
            </a:extLst>
          </p:cNvPr>
          <p:cNvSpPr/>
          <p:nvPr/>
        </p:nvSpPr>
        <p:spPr>
          <a:xfrm>
            <a:off x="3736675" y="846190"/>
            <a:ext cx="4718649" cy="4718649"/>
          </a:xfrm>
          <a:prstGeom prst="ellipse">
            <a:avLst/>
          </a:prstGeom>
          <a:solidFill>
            <a:schemeClr val="bg1"/>
          </a:solidFill>
          <a:ln w="19050">
            <a:solidFill>
              <a:srgbClr val="2870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C47D13-1CE0-48C5-A58A-FFEA9C15A149}"/>
              </a:ext>
            </a:extLst>
          </p:cNvPr>
          <p:cNvSpPr/>
          <p:nvPr/>
        </p:nvSpPr>
        <p:spPr>
          <a:xfrm>
            <a:off x="1774165" y="5564838"/>
            <a:ext cx="864366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466D82"/>
                </a:solidFill>
                <a:latin typeface="Roboto"/>
                <a:ea typeface="Calibri" panose="020F0502020204030204" pitchFamily="34" charset="0"/>
              </a:rPr>
              <a:t>Getting Ahead in the Workplace Mental Model of Economic Insecurity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400" u="sng" dirty="0">
                <a:solidFill>
                  <a:srgbClr val="466D82"/>
                </a:solidFill>
                <a:latin typeface="Roboto"/>
                <a:ea typeface="Calibri" panose="020F0502020204030204" pitchFamily="34" charset="0"/>
                <a:hlinkClick r:id="rId2"/>
              </a:rPr>
              <a:t>https://fs27.formsite.com/a34qO0/lprtbdrsed/index.html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Shape 461">
            <a:extLst>
              <a:ext uri="{FF2B5EF4-FFF2-40B4-BE49-F238E27FC236}">
                <a16:creationId xmlns:a16="http://schemas.microsoft.com/office/drawing/2014/main" id="{E53F44DB-CE81-4B95-AE00-C5D1074719B3}"/>
              </a:ext>
            </a:extLst>
          </p:cNvPr>
          <p:cNvSpPr txBox="1"/>
          <p:nvPr/>
        </p:nvSpPr>
        <p:spPr>
          <a:xfrm>
            <a:off x="10504099" y="5718728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9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57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6A0BE15A-6C60-40FD-9D8E-7EDB1315B91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8356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sz="3200" b="1" dirty="0"/>
              <a:t>Actividad Modelo Mental de la Clase Pudiente</a:t>
            </a:r>
            <a:endParaRPr lang="en-US" sz="3200" b="1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D266B1-DF96-49D5-BACD-F0900E7AF673}"/>
              </a:ext>
            </a:extLst>
          </p:cNvPr>
          <p:cNvCxnSpPr>
            <a:cxnSpLocks/>
          </p:cNvCxnSpPr>
          <p:nvPr/>
        </p:nvCxnSpPr>
        <p:spPr>
          <a:xfrm>
            <a:off x="0" y="638356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3D2D1170-E551-4F4A-AAF1-94767EBEF1D4}"/>
              </a:ext>
            </a:extLst>
          </p:cNvPr>
          <p:cNvSpPr/>
          <p:nvPr/>
        </p:nvSpPr>
        <p:spPr>
          <a:xfrm>
            <a:off x="3736677" y="932466"/>
            <a:ext cx="4476296" cy="4476296"/>
          </a:xfrm>
          <a:prstGeom prst="ellipse">
            <a:avLst/>
          </a:prstGeom>
          <a:solidFill>
            <a:schemeClr val="bg1"/>
          </a:solidFill>
          <a:ln w="19050">
            <a:solidFill>
              <a:srgbClr val="2870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DD78EF-7B12-4AEA-9B23-8243746E13E6}"/>
              </a:ext>
            </a:extLst>
          </p:cNvPr>
          <p:cNvSpPr txBox="1"/>
          <p:nvPr/>
        </p:nvSpPr>
        <p:spPr>
          <a:xfrm>
            <a:off x="3074216" y="5547263"/>
            <a:ext cx="7906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66D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Getting Ahead in the Workplace Mental Model of Wealth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u="sng" dirty="0">
                <a:solidFill>
                  <a:srgbClr val="466D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https://fs27.formsite.com/a34qO0/szmug9l15q/index.html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461">
            <a:extLst>
              <a:ext uri="{FF2B5EF4-FFF2-40B4-BE49-F238E27FC236}">
                <a16:creationId xmlns:a16="http://schemas.microsoft.com/office/drawing/2014/main" id="{B7EDC0B8-CD87-4D71-A59A-CA51DA0F5D29}"/>
              </a:ext>
            </a:extLst>
          </p:cNvPr>
          <p:cNvSpPr txBox="1"/>
          <p:nvPr/>
        </p:nvSpPr>
        <p:spPr>
          <a:xfrm>
            <a:off x="10478220" y="5685764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61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310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"/>
            <a:ext cx="12192000" cy="862625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Actividad Cuadro de Sustentabilidad de la Comunidad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62637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C97957C-11AA-4B3E-BC5B-45C438C7AF8C}"/>
              </a:ext>
            </a:extLst>
          </p:cNvPr>
          <p:cNvSpPr/>
          <p:nvPr/>
        </p:nvSpPr>
        <p:spPr>
          <a:xfrm>
            <a:off x="2153393" y="1621420"/>
            <a:ext cx="8051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66D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Getting Ahead in the Workplace Community Sustainability Grid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u="sng" dirty="0">
                <a:solidFill>
                  <a:srgbClr val="466D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https://fs27.formsite.com/a34qO0/1pyymz2kz1/index.html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461">
            <a:extLst>
              <a:ext uri="{FF2B5EF4-FFF2-40B4-BE49-F238E27FC236}">
                <a16:creationId xmlns:a16="http://schemas.microsoft.com/office/drawing/2014/main" id="{5AD5E951-C256-4FD0-99E2-030E0575EF04}"/>
              </a:ext>
            </a:extLst>
          </p:cNvPr>
          <p:cNvSpPr txBox="1"/>
          <p:nvPr/>
        </p:nvSpPr>
        <p:spPr>
          <a:xfrm>
            <a:off x="10495473" y="5648406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65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6240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"/>
            <a:ext cx="12192000" cy="862625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Tabla de sustentabilidad de la comunidad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62637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FEFA1E2-9968-4AD8-9A6E-DAE33C4D35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031" y="1052593"/>
            <a:ext cx="7762673" cy="4942763"/>
          </a:xfrm>
          <a:prstGeom prst="rect">
            <a:avLst/>
          </a:prstGeom>
        </p:spPr>
      </p:pic>
      <p:sp>
        <p:nvSpPr>
          <p:cNvPr id="9" name="Shape 461">
            <a:extLst>
              <a:ext uri="{FF2B5EF4-FFF2-40B4-BE49-F238E27FC236}">
                <a16:creationId xmlns:a16="http://schemas.microsoft.com/office/drawing/2014/main" id="{A23D967B-2B11-4072-8288-131109141AC2}"/>
              </a:ext>
            </a:extLst>
          </p:cNvPr>
          <p:cNvSpPr txBox="1"/>
          <p:nvPr/>
        </p:nvSpPr>
        <p:spPr>
          <a:xfrm>
            <a:off x="10469593" y="5639773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65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47838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97"/>
          <p:cNvSpPr txBox="1">
            <a:spLocks noGrp="1"/>
          </p:cNvSpPr>
          <p:nvPr>
            <p:ph type="title"/>
          </p:nvPr>
        </p:nvSpPr>
        <p:spPr>
          <a:xfrm>
            <a:off x="0" y="-152398"/>
            <a:ext cx="12192000" cy="1143000"/>
          </a:xfrm>
          <a:prstGeom prst="rect">
            <a:avLst/>
          </a:prstGeom>
          <a:solidFill>
            <a:srgbClr val="28707A"/>
          </a:solidFill>
          <a:ln>
            <a:solidFill>
              <a:srgbClr val="28707A"/>
            </a:solidFill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905255">
              <a:defRPr sz="3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Módulo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Las reglas ocultas de las</a:t>
            </a:r>
            <a:b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clases económicas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8" name="image11.png" descr="image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1" y="1341434"/>
            <a:ext cx="6324225" cy="4525964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F151CBB-8E8B-4195-9373-FE09490FB88F}"/>
              </a:ext>
            </a:extLst>
          </p:cNvPr>
          <p:cNvCxnSpPr>
            <a:cxnSpLocks/>
          </p:cNvCxnSpPr>
          <p:nvPr/>
        </p:nvCxnSpPr>
        <p:spPr>
          <a:xfrm>
            <a:off x="0" y="99060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hape 461">
            <a:extLst>
              <a:ext uri="{FF2B5EF4-FFF2-40B4-BE49-F238E27FC236}">
                <a16:creationId xmlns:a16="http://schemas.microsoft.com/office/drawing/2014/main" id="{092085D8-584A-4F9D-8931-E3116D29097A}"/>
              </a:ext>
            </a:extLst>
          </p:cNvPr>
          <p:cNvSpPr txBox="1"/>
          <p:nvPr/>
        </p:nvSpPr>
        <p:spPr>
          <a:xfrm>
            <a:off x="9960635" y="5526024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69</a:t>
            </a:r>
            <a:endParaRPr dirty="0">
              <a:solidFill>
                <a:srgbClr val="28707A"/>
              </a:solidFill>
            </a:endParaRP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045025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Actividad Grupal Reglas Escondidas </a:t>
            </a:r>
            <a:b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de Clase Económica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104502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5089B487-1E96-4316-BE88-6B0026A34C89}"/>
              </a:ext>
            </a:extLst>
          </p:cNvPr>
          <p:cNvSpPr/>
          <p:nvPr/>
        </p:nvSpPr>
        <p:spPr>
          <a:xfrm>
            <a:off x="2218706" y="1766884"/>
            <a:ext cx="82355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66D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Getting Ahead in the Workplace Hidden Rules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400" u="sng" dirty="0">
                <a:solidFill>
                  <a:srgbClr val="466D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https://fs27.formsite.com/a34qO0/bj2ib18zxd/index.html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461">
            <a:extLst>
              <a:ext uri="{FF2B5EF4-FFF2-40B4-BE49-F238E27FC236}">
                <a16:creationId xmlns:a16="http://schemas.microsoft.com/office/drawing/2014/main" id="{AB4806BB-3EBA-4583-8473-C7F2E7AA0AAE}"/>
              </a:ext>
            </a:extLst>
          </p:cNvPr>
          <p:cNvSpPr txBox="1"/>
          <p:nvPr/>
        </p:nvSpPr>
        <p:spPr>
          <a:xfrm>
            <a:off x="9960635" y="5526024"/>
            <a:ext cx="175403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Páginas</a:t>
            </a:r>
            <a:r>
              <a:rPr lang="en-US" dirty="0">
                <a:solidFill>
                  <a:srgbClr val="28707A"/>
                </a:solidFill>
              </a:rPr>
              <a:t> 74–76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889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862643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Reglas ocultas de las clases económicas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71265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7908DA9-5578-4108-B61E-9BAF2D255A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365" y="977595"/>
            <a:ext cx="4297269" cy="49028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04A8DB-28EF-464F-AEA7-838A7CBB69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365" y="5875195"/>
            <a:ext cx="4297269" cy="329835"/>
          </a:xfrm>
          <a:prstGeom prst="rect">
            <a:avLst/>
          </a:prstGeom>
        </p:spPr>
      </p:pic>
      <p:sp>
        <p:nvSpPr>
          <p:cNvPr id="11" name="Shape 461">
            <a:extLst>
              <a:ext uri="{FF2B5EF4-FFF2-40B4-BE49-F238E27FC236}">
                <a16:creationId xmlns:a16="http://schemas.microsoft.com/office/drawing/2014/main" id="{598F3CE0-29FF-4F13-9FC6-0D6E2398B644}"/>
              </a:ext>
            </a:extLst>
          </p:cNvPr>
          <p:cNvSpPr txBox="1"/>
          <p:nvPr/>
        </p:nvSpPr>
        <p:spPr>
          <a:xfrm>
            <a:off x="10391956" y="5670784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74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27193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862643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Reglas ocultas de las clases económicas</a:t>
            </a:r>
            <a:b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(continuó)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71264"/>
            <a:ext cx="12192000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5FC93C7-2292-46E2-81D9-C2B549443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768" y="5443965"/>
            <a:ext cx="5820156" cy="3996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3F69CD-42B2-44BD-96BD-20D75A1DE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768" y="1042393"/>
            <a:ext cx="5820156" cy="4430268"/>
          </a:xfrm>
          <a:prstGeom prst="rect">
            <a:avLst/>
          </a:prstGeom>
        </p:spPr>
      </p:pic>
      <p:sp>
        <p:nvSpPr>
          <p:cNvPr id="11" name="Shape 461">
            <a:extLst>
              <a:ext uri="{FF2B5EF4-FFF2-40B4-BE49-F238E27FC236}">
                <a16:creationId xmlns:a16="http://schemas.microsoft.com/office/drawing/2014/main" id="{FE74732B-6112-40D2-B6EB-D227A2367A45}"/>
              </a:ext>
            </a:extLst>
          </p:cNvPr>
          <p:cNvSpPr txBox="1"/>
          <p:nvPr/>
        </p:nvSpPr>
        <p:spPr>
          <a:xfrm>
            <a:off x="10486847" y="5643789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75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97083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457">
            <a:extLst>
              <a:ext uri="{FF2B5EF4-FFF2-40B4-BE49-F238E27FC236}">
                <a16:creationId xmlns:a16="http://schemas.microsoft.com/office/drawing/2014/main" id="{86C5B0A8-FEF3-4D57-A710-672FD45BE62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62643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Reglas ocultas de las clases económicas</a:t>
            </a:r>
            <a:b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(continuó)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3335658-7B96-4B7E-9024-2E31A2D3735F}"/>
              </a:ext>
            </a:extLst>
          </p:cNvPr>
          <p:cNvCxnSpPr>
            <a:cxnSpLocks/>
          </p:cNvCxnSpPr>
          <p:nvPr/>
        </p:nvCxnSpPr>
        <p:spPr>
          <a:xfrm>
            <a:off x="0" y="871264"/>
            <a:ext cx="12192000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F3A02E8-40E5-469E-AF9C-E0833742C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118" y="992361"/>
            <a:ext cx="6114607" cy="46191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C6C1A6-09B9-4476-B713-D90574570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118" y="5611522"/>
            <a:ext cx="6114607" cy="375214"/>
          </a:xfrm>
          <a:prstGeom prst="rect">
            <a:avLst/>
          </a:prstGeom>
        </p:spPr>
      </p:pic>
      <p:sp>
        <p:nvSpPr>
          <p:cNvPr id="14" name="Shape 461">
            <a:extLst>
              <a:ext uri="{FF2B5EF4-FFF2-40B4-BE49-F238E27FC236}">
                <a16:creationId xmlns:a16="http://schemas.microsoft.com/office/drawing/2014/main" id="{82FA36C4-BA06-4552-89FE-14EA47FDEE49}"/>
              </a:ext>
            </a:extLst>
          </p:cNvPr>
          <p:cNvSpPr txBox="1"/>
          <p:nvPr/>
        </p:nvSpPr>
        <p:spPr>
          <a:xfrm>
            <a:off x="10486847" y="5643789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75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970390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457">
            <a:extLst>
              <a:ext uri="{FF2B5EF4-FFF2-40B4-BE49-F238E27FC236}">
                <a16:creationId xmlns:a16="http://schemas.microsoft.com/office/drawing/2014/main" id="{8E3117EE-6BCB-4235-A687-CC30A32959F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62643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Reglas ocultas de las clases económicas</a:t>
            </a:r>
            <a:b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(continuó)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59C848C-24E4-4417-AFC6-A2212199606B}"/>
              </a:ext>
            </a:extLst>
          </p:cNvPr>
          <p:cNvCxnSpPr>
            <a:cxnSpLocks/>
          </p:cNvCxnSpPr>
          <p:nvPr/>
        </p:nvCxnSpPr>
        <p:spPr>
          <a:xfrm>
            <a:off x="0" y="871264"/>
            <a:ext cx="12192000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AF14A7F-6F43-411F-9FA1-98A6D6AAF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769" y="940282"/>
            <a:ext cx="6213429" cy="4715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AFF80B-47BF-4030-809F-95DB9E750F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770" y="5662547"/>
            <a:ext cx="6213428" cy="476909"/>
          </a:xfrm>
          <a:prstGeom prst="rect">
            <a:avLst/>
          </a:prstGeom>
        </p:spPr>
      </p:pic>
      <p:sp>
        <p:nvSpPr>
          <p:cNvPr id="12" name="Shape 461">
            <a:extLst>
              <a:ext uri="{FF2B5EF4-FFF2-40B4-BE49-F238E27FC236}">
                <a16:creationId xmlns:a16="http://schemas.microsoft.com/office/drawing/2014/main" id="{E4AA2B3E-6C12-4278-8742-E91F98E33786}"/>
              </a:ext>
            </a:extLst>
          </p:cNvPr>
          <p:cNvSpPr txBox="1"/>
          <p:nvPr/>
        </p:nvSpPr>
        <p:spPr>
          <a:xfrm>
            <a:off x="10486847" y="5643789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76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084331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457">
            <a:extLst>
              <a:ext uri="{FF2B5EF4-FFF2-40B4-BE49-F238E27FC236}">
                <a16:creationId xmlns:a16="http://schemas.microsoft.com/office/drawing/2014/main" id="{781D62D8-86DB-44BB-A8AC-295C0A2B048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62643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Reglas ocultas de las clases económicas</a:t>
            </a:r>
            <a:b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(continuó)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299E1F-2FF0-40DB-A5A7-2A3971ACD1BD}"/>
              </a:ext>
            </a:extLst>
          </p:cNvPr>
          <p:cNvCxnSpPr>
            <a:cxnSpLocks/>
          </p:cNvCxnSpPr>
          <p:nvPr/>
        </p:nvCxnSpPr>
        <p:spPr>
          <a:xfrm>
            <a:off x="0" y="871264"/>
            <a:ext cx="12192000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ED0ADA4-2DF4-4572-A8C5-E15ADF6D2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638" y="1556766"/>
            <a:ext cx="5792724" cy="3744468"/>
          </a:xfrm>
          <a:prstGeom prst="rect">
            <a:avLst/>
          </a:prstGeom>
        </p:spPr>
      </p:pic>
      <p:sp>
        <p:nvSpPr>
          <p:cNvPr id="8" name="Shape 461">
            <a:extLst>
              <a:ext uri="{FF2B5EF4-FFF2-40B4-BE49-F238E27FC236}">
                <a16:creationId xmlns:a16="http://schemas.microsoft.com/office/drawing/2014/main" id="{A69EC88A-B0DA-4522-8F3E-6C721480ECF8}"/>
              </a:ext>
            </a:extLst>
          </p:cNvPr>
          <p:cNvSpPr txBox="1"/>
          <p:nvPr/>
        </p:nvSpPr>
        <p:spPr>
          <a:xfrm>
            <a:off x="10486847" y="5643789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76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74998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45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57532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Actividad: calculadora del límite de pago</a:t>
            </a:r>
            <a:b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para una vivienda accesible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CAA405-1837-4F77-9EFC-D2273A9C4712}"/>
              </a:ext>
            </a:extLst>
          </p:cNvPr>
          <p:cNvCxnSpPr>
            <a:cxnSpLocks/>
          </p:cNvCxnSpPr>
          <p:nvPr/>
        </p:nvCxnSpPr>
        <p:spPr>
          <a:xfrm>
            <a:off x="0" y="95753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hape 461">
            <a:extLst>
              <a:ext uri="{FF2B5EF4-FFF2-40B4-BE49-F238E27FC236}">
                <a16:creationId xmlns:a16="http://schemas.microsoft.com/office/drawing/2014/main" id="{D3B3FCA4-D364-4AA0-93F2-4DE076572C66}"/>
              </a:ext>
            </a:extLst>
          </p:cNvPr>
          <p:cNvSpPr txBox="1"/>
          <p:nvPr/>
        </p:nvSpPr>
        <p:spPr>
          <a:xfrm>
            <a:off x="10616244" y="5715804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12</a:t>
            </a:r>
            <a:endParaRPr dirty="0">
              <a:solidFill>
                <a:srgbClr val="28707A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167CB5-A408-4F47-8E9C-AF401F7C7D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145" y="1391444"/>
            <a:ext cx="7282427" cy="439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6814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74785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Características Selectas Médicas y de Salud </a:t>
            </a:r>
            <a:b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de Nacimientos: Estados Unidos 2016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983407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0C1065D-DB03-4E93-A2E6-183110759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661" y="1232743"/>
            <a:ext cx="8461233" cy="4210524"/>
          </a:xfrm>
          <a:prstGeom prst="rect">
            <a:avLst/>
          </a:prstGeom>
        </p:spPr>
      </p:pic>
      <p:sp>
        <p:nvSpPr>
          <p:cNvPr id="9" name="Shape 461">
            <a:extLst>
              <a:ext uri="{FF2B5EF4-FFF2-40B4-BE49-F238E27FC236}">
                <a16:creationId xmlns:a16="http://schemas.microsoft.com/office/drawing/2014/main" id="{662798D9-E043-444F-B5F4-0CA4B722DF16}"/>
              </a:ext>
            </a:extLst>
          </p:cNvPr>
          <p:cNvSpPr txBox="1"/>
          <p:nvPr/>
        </p:nvSpPr>
        <p:spPr>
          <a:xfrm>
            <a:off x="10547232" y="5689929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80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04470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04722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Matriz de administración del tiempo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70472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4098261-DEB1-442C-9E47-E21E513C3F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037" y="748227"/>
            <a:ext cx="5052948" cy="5488499"/>
          </a:xfrm>
          <a:prstGeom prst="rect">
            <a:avLst/>
          </a:prstGeom>
        </p:spPr>
      </p:pic>
      <p:sp>
        <p:nvSpPr>
          <p:cNvPr id="9" name="Shape 461">
            <a:extLst>
              <a:ext uri="{FF2B5EF4-FFF2-40B4-BE49-F238E27FC236}">
                <a16:creationId xmlns:a16="http://schemas.microsoft.com/office/drawing/2014/main" id="{391D0710-D1D1-4150-8D41-0E27BB974BF8}"/>
              </a:ext>
            </a:extLst>
          </p:cNvPr>
          <p:cNvSpPr txBox="1"/>
          <p:nvPr/>
        </p:nvSpPr>
        <p:spPr>
          <a:xfrm>
            <a:off x="10581737" y="5715806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85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109939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04722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Matriz de administración del tiempo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70472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2E9640B-028C-403C-B897-8A92EC32BD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838" y="785004"/>
            <a:ext cx="3619849" cy="5451722"/>
          </a:xfrm>
          <a:prstGeom prst="rect">
            <a:avLst/>
          </a:prstGeom>
        </p:spPr>
      </p:pic>
      <p:sp>
        <p:nvSpPr>
          <p:cNvPr id="9" name="Shape 461">
            <a:extLst>
              <a:ext uri="{FF2B5EF4-FFF2-40B4-BE49-F238E27FC236}">
                <a16:creationId xmlns:a16="http://schemas.microsoft.com/office/drawing/2014/main" id="{0C0A1799-5E40-4362-B753-52F0994B5DCC}"/>
              </a:ext>
            </a:extLst>
          </p:cNvPr>
          <p:cNvSpPr txBox="1"/>
          <p:nvPr/>
        </p:nvSpPr>
        <p:spPr>
          <a:xfrm>
            <a:off x="10512725" y="5698553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87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943879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619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28707A"/>
          </a:solidFill>
          <a:ln>
            <a:solidFill>
              <a:srgbClr val="28707A"/>
            </a:solidFill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905255">
              <a:defRPr sz="3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Módulo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 5: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importanciadel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lenguaje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9" name="image12.png" descr="image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833" y="1600201"/>
            <a:ext cx="4960335" cy="4525963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EDBCE04-1DBD-4AC7-BC88-D077648E81D4}"/>
              </a:ext>
            </a:extLst>
          </p:cNvPr>
          <p:cNvCxnSpPr>
            <a:cxnSpLocks/>
          </p:cNvCxnSpPr>
          <p:nvPr/>
        </p:nvCxnSpPr>
        <p:spPr>
          <a:xfrm>
            <a:off x="0" y="115519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hape 461">
            <a:extLst>
              <a:ext uri="{FF2B5EF4-FFF2-40B4-BE49-F238E27FC236}">
                <a16:creationId xmlns:a16="http://schemas.microsoft.com/office/drawing/2014/main" id="{90547532-A6D3-41B5-B339-BFF8B89317FB}"/>
              </a:ext>
            </a:extLst>
          </p:cNvPr>
          <p:cNvSpPr txBox="1"/>
          <p:nvPr/>
        </p:nvSpPr>
        <p:spPr>
          <a:xfrm>
            <a:off x="10469593" y="5770581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91</a:t>
            </a:r>
            <a:endParaRPr dirty="0">
              <a:solidFill>
                <a:srgbClr val="28707A"/>
              </a:solidFill>
            </a:endParaRP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04722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Registros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lenguaje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70472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43D25D7-5CB5-4843-838E-AB1F27062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221" y="1248227"/>
            <a:ext cx="7447264" cy="4361545"/>
          </a:xfrm>
          <a:prstGeom prst="rect">
            <a:avLst/>
          </a:prstGeom>
        </p:spPr>
      </p:pic>
      <p:sp>
        <p:nvSpPr>
          <p:cNvPr id="7" name="Shape 461">
            <a:extLst>
              <a:ext uri="{FF2B5EF4-FFF2-40B4-BE49-F238E27FC236}">
                <a16:creationId xmlns:a16="http://schemas.microsoft.com/office/drawing/2014/main" id="{0132729E-C1DC-4D63-96FC-B9296CDBC1B2}"/>
              </a:ext>
            </a:extLst>
          </p:cNvPr>
          <p:cNvSpPr txBox="1"/>
          <p:nvPr/>
        </p:nvSpPr>
        <p:spPr>
          <a:xfrm>
            <a:off x="10564485" y="5696037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93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034666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704722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demostrar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posesión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70472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203A4D8-90EE-4C1A-985A-295DA54E7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555" y="1048000"/>
            <a:ext cx="7072890" cy="4762001"/>
          </a:xfrm>
          <a:prstGeom prst="rect">
            <a:avLst/>
          </a:prstGeom>
        </p:spPr>
      </p:pic>
      <p:sp>
        <p:nvSpPr>
          <p:cNvPr id="9" name="Shape 461">
            <a:extLst>
              <a:ext uri="{FF2B5EF4-FFF2-40B4-BE49-F238E27FC236}">
                <a16:creationId xmlns:a16="http://schemas.microsoft.com/office/drawing/2014/main" id="{09F85683-2F5A-435A-B700-F86CF79BF7C4}"/>
              </a:ext>
            </a:extLst>
          </p:cNvPr>
          <p:cNvSpPr txBox="1"/>
          <p:nvPr/>
        </p:nvSpPr>
        <p:spPr>
          <a:xfrm>
            <a:off x="10555858" y="5625337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97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229960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704722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Así es como se vería en inglés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70472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6018E33-5A08-43F9-B756-620723DDA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532" y="1285346"/>
            <a:ext cx="7652936" cy="4093990"/>
          </a:xfrm>
          <a:prstGeom prst="rect">
            <a:avLst/>
          </a:prstGeom>
        </p:spPr>
      </p:pic>
      <p:sp>
        <p:nvSpPr>
          <p:cNvPr id="11" name="Shape 461">
            <a:extLst>
              <a:ext uri="{FF2B5EF4-FFF2-40B4-BE49-F238E27FC236}">
                <a16:creationId xmlns:a16="http://schemas.microsoft.com/office/drawing/2014/main" id="{61F4C732-8166-40AF-BA0F-D6C34E9F0FB1}"/>
              </a:ext>
            </a:extLst>
          </p:cNvPr>
          <p:cNvSpPr txBox="1"/>
          <p:nvPr/>
        </p:nvSpPr>
        <p:spPr>
          <a:xfrm>
            <a:off x="10555858" y="5625337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97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053027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CFB800-5B75-4BFE-A5AE-74A128D5EB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780" y="1744448"/>
            <a:ext cx="8266440" cy="3369103"/>
          </a:xfrm>
          <a:prstGeom prst="rect">
            <a:avLst/>
          </a:prstGeom>
        </p:spPr>
      </p:pic>
      <p:sp>
        <p:nvSpPr>
          <p:cNvPr id="6" name="Shape 457">
            <a:extLst>
              <a:ext uri="{FF2B5EF4-FFF2-40B4-BE49-F238E27FC236}">
                <a16:creationId xmlns:a16="http://schemas.microsoft.com/office/drawing/2014/main" id="{58F32593-DD68-48F2-9CA4-B616646DAED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704722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La voz de padre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30CE0E-1D1E-45BD-ADFA-23D62A7F086B}"/>
              </a:ext>
            </a:extLst>
          </p:cNvPr>
          <p:cNvCxnSpPr>
            <a:cxnSpLocks/>
          </p:cNvCxnSpPr>
          <p:nvPr/>
        </p:nvCxnSpPr>
        <p:spPr>
          <a:xfrm>
            <a:off x="0" y="70472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hape 461">
            <a:extLst>
              <a:ext uri="{FF2B5EF4-FFF2-40B4-BE49-F238E27FC236}">
                <a16:creationId xmlns:a16="http://schemas.microsoft.com/office/drawing/2014/main" id="{7DD5CA12-3CD4-4A44-ABBD-004EE404231C}"/>
              </a:ext>
            </a:extLst>
          </p:cNvPr>
          <p:cNvSpPr txBox="1"/>
          <p:nvPr/>
        </p:nvSpPr>
        <p:spPr>
          <a:xfrm>
            <a:off x="10573111" y="5569156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98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571695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58E54E-E973-4A07-8BA0-E1C225FC8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886" y="1717374"/>
            <a:ext cx="8238227" cy="3423251"/>
          </a:xfrm>
          <a:prstGeom prst="rect">
            <a:avLst/>
          </a:prstGeom>
        </p:spPr>
      </p:pic>
      <p:sp>
        <p:nvSpPr>
          <p:cNvPr id="6" name="Shape 457">
            <a:extLst>
              <a:ext uri="{FF2B5EF4-FFF2-40B4-BE49-F238E27FC236}">
                <a16:creationId xmlns:a16="http://schemas.microsoft.com/office/drawing/2014/main" id="{CF1D60A8-AEDD-4989-B0AA-57A9E4A32DC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704722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La voz de niño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1090A5-840F-4AF1-BF6E-603E0C53EA7C}"/>
              </a:ext>
            </a:extLst>
          </p:cNvPr>
          <p:cNvCxnSpPr>
            <a:cxnSpLocks/>
          </p:cNvCxnSpPr>
          <p:nvPr/>
        </p:nvCxnSpPr>
        <p:spPr>
          <a:xfrm>
            <a:off x="0" y="70472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hape 461">
            <a:extLst>
              <a:ext uri="{FF2B5EF4-FFF2-40B4-BE49-F238E27FC236}">
                <a16:creationId xmlns:a16="http://schemas.microsoft.com/office/drawing/2014/main" id="{B920F48C-1720-4882-A526-A3DA831EFDDF}"/>
              </a:ext>
            </a:extLst>
          </p:cNvPr>
          <p:cNvSpPr txBox="1"/>
          <p:nvPr/>
        </p:nvSpPr>
        <p:spPr>
          <a:xfrm>
            <a:off x="10590364" y="5638167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99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532536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457">
            <a:extLst>
              <a:ext uri="{FF2B5EF4-FFF2-40B4-BE49-F238E27FC236}">
                <a16:creationId xmlns:a16="http://schemas.microsoft.com/office/drawing/2014/main" id="{CF1D60A8-AEDD-4989-B0AA-57A9E4A32DC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704722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La voz de adulto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1090A5-840F-4AF1-BF6E-603E0C53EA7C}"/>
              </a:ext>
            </a:extLst>
          </p:cNvPr>
          <p:cNvCxnSpPr>
            <a:cxnSpLocks/>
          </p:cNvCxnSpPr>
          <p:nvPr/>
        </p:nvCxnSpPr>
        <p:spPr>
          <a:xfrm>
            <a:off x="0" y="70472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419B86A-5337-4C3F-843F-05B88801D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601" y="1634289"/>
            <a:ext cx="8472798" cy="3438040"/>
          </a:xfrm>
          <a:prstGeom prst="rect">
            <a:avLst/>
          </a:prstGeom>
        </p:spPr>
      </p:pic>
      <p:sp>
        <p:nvSpPr>
          <p:cNvPr id="9" name="Shape 461">
            <a:extLst>
              <a:ext uri="{FF2B5EF4-FFF2-40B4-BE49-F238E27FC236}">
                <a16:creationId xmlns:a16="http://schemas.microsoft.com/office/drawing/2014/main" id="{22D1903F-71C7-4D68-8189-7CF20755E313}"/>
              </a:ext>
            </a:extLst>
          </p:cNvPr>
          <p:cNvSpPr txBox="1"/>
          <p:nvPr/>
        </p:nvSpPr>
        <p:spPr>
          <a:xfrm>
            <a:off x="10538605" y="5689926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100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90351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57">
            <a:extLst>
              <a:ext uri="{FF2B5EF4-FFF2-40B4-BE49-F238E27FC236}">
                <a16:creationId xmlns:a16="http://schemas.microsoft.com/office/drawing/2014/main" id="{FE3AB4E8-4592-4922-8E09-6FDE81134CF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7532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Actividad: </a:t>
            </a:r>
            <a:r>
              <a:rPr lang="es-E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Ccalculadora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 del límite de pago</a:t>
            </a:r>
            <a:b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para una vivienda accesible</a:t>
            </a:r>
            <a:endParaRPr lang="en-US" sz="3200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6B2964-46B3-4FA9-B420-CC9E65856C01}"/>
              </a:ext>
            </a:extLst>
          </p:cNvPr>
          <p:cNvCxnSpPr>
            <a:cxnSpLocks/>
          </p:cNvCxnSpPr>
          <p:nvPr/>
        </p:nvCxnSpPr>
        <p:spPr>
          <a:xfrm>
            <a:off x="0" y="95753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D40F74C-46F3-4C85-ACF4-59218627BDCD}"/>
              </a:ext>
            </a:extLst>
          </p:cNvPr>
          <p:cNvSpPr/>
          <p:nvPr/>
        </p:nvSpPr>
        <p:spPr>
          <a:xfrm>
            <a:off x="2283125" y="1656597"/>
            <a:ext cx="79363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8707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Getting Ahead in the Workplace Affordable Housing Payment Threshold</a:t>
            </a:r>
          </a:p>
          <a:p>
            <a:r>
              <a:rPr lang="en-US" sz="2200" u="sng" dirty="0">
                <a:solidFill>
                  <a:srgbClr val="466D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https://fs27.formsite.com/a34qO0/d1oeikmzaq/index.html</a:t>
            </a:r>
            <a:r>
              <a:rPr lang="en-US" sz="2200" u="sng" dirty="0">
                <a:solidFill>
                  <a:srgbClr val="466D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endParaRPr lang="en-US" sz="2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461">
            <a:extLst>
              <a:ext uri="{FF2B5EF4-FFF2-40B4-BE49-F238E27FC236}">
                <a16:creationId xmlns:a16="http://schemas.microsoft.com/office/drawing/2014/main" id="{D09EC9BC-32CB-4C76-85E4-F7B488AEE7F9}"/>
              </a:ext>
            </a:extLst>
          </p:cNvPr>
          <p:cNvSpPr txBox="1"/>
          <p:nvPr/>
        </p:nvSpPr>
        <p:spPr>
          <a:xfrm>
            <a:off x="10529978" y="5558454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12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6444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1035169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Investigación sobre el lenguaje en niños de 1 a 4 años </a:t>
            </a:r>
            <a:b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en hogares estables, según el grupo económico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1049779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6137AEE-8FF6-4C86-AFD3-8DDFD868CF9A}"/>
              </a:ext>
            </a:extLst>
          </p:cNvPr>
          <p:cNvSpPr/>
          <p:nvPr/>
        </p:nvSpPr>
        <p:spPr>
          <a:xfrm>
            <a:off x="2284298" y="4788686"/>
            <a:ext cx="7931934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1200" i="1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Meaningful Differences in the Everyday Experience of Young American Children. </a:t>
            </a:r>
            <a:r>
              <a:rPr lang="en-US" sz="12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Hart &amp; T. </a:t>
            </a:r>
            <a:r>
              <a:rPr lang="en-US" sz="12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Risley</a:t>
            </a:r>
            <a:r>
              <a:rPr lang="en-US" sz="12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(1995).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B4A7DC-2F36-486F-8BFB-F59A3B402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297" y="1526799"/>
            <a:ext cx="7931934" cy="3261887"/>
          </a:xfrm>
          <a:prstGeom prst="rect">
            <a:avLst/>
          </a:prstGeom>
        </p:spPr>
      </p:pic>
      <p:sp>
        <p:nvSpPr>
          <p:cNvPr id="9" name="Shape 461">
            <a:extLst>
              <a:ext uri="{FF2B5EF4-FFF2-40B4-BE49-F238E27FC236}">
                <a16:creationId xmlns:a16="http://schemas.microsoft.com/office/drawing/2014/main" id="{F745ABB4-4C61-4C93-9D22-CE91D9068FED}"/>
              </a:ext>
            </a:extLst>
          </p:cNvPr>
          <p:cNvSpPr txBox="1"/>
          <p:nvPr/>
        </p:nvSpPr>
        <p:spPr>
          <a:xfrm>
            <a:off x="10616242" y="5623557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104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358483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629670" y="5651578"/>
            <a:ext cx="129778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dirty="0">
                <a:solidFill>
                  <a:srgbClr val="28707A"/>
                </a:solidFill>
              </a:rPr>
              <a:t> </a:t>
            </a:r>
            <a:r>
              <a:rPr lang="en-US" dirty="0">
                <a:solidFill>
                  <a:srgbClr val="28707A"/>
                </a:solidFill>
              </a:rPr>
              <a:t>105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035169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4000" b="1" dirty="0">
                <a:latin typeface="Arial" panose="020B0604020202020204" pitchFamily="34" charset="0"/>
                <a:cs typeface="Arial" panose="020B0604020202020204" pitchFamily="34" charset="0"/>
              </a:rPr>
              <a:t>Mediación: qué, por qué, cómo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1049778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1F8EC67-ADEB-4C94-BA78-F50E3FC23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249" y="1384913"/>
            <a:ext cx="5841503" cy="17563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D0D242-C4B2-45C4-ADB6-7F02FB654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248" y="3587003"/>
            <a:ext cx="5841503" cy="224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21503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0838" y="0"/>
            <a:ext cx="12242838" cy="785004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Ciclo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penitencia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perdón</a:t>
            </a:r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-25419" y="785004"/>
            <a:ext cx="1224283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A7985AA-25D8-4C7A-9021-645A56BD26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144" y="905774"/>
            <a:ext cx="2861979" cy="5322326"/>
          </a:xfrm>
          <a:prstGeom prst="rect">
            <a:avLst/>
          </a:prstGeom>
        </p:spPr>
      </p:pic>
      <p:sp>
        <p:nvSpPr>
          <p:cNvPr id="9" name="Shape 461">
            <a:extLst>
              <a:ext uri="{FF2B5EF4-FFF2-40B4-BE49-F238E27FC236}">
                <a16:creationId xmlns:a16="http://schemas.microsoft.com/office/drawing/2014/main" id="{7295128A-B4F1-4422-B01A-34D7D39F5C3C}"/>
              </a:ext>
            </a:extLst>
          </p:cNvPr>
          <p:cNvSpPr txBox="1"/>
          <p:nvPr/>
        </p:nvSpPr>
        <p:spPr>
          <a:xfrm>
            <a:off x="10529979" y="5638168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108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289058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85004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Autoevaluación de las habilidades de negociación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08240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516353E-0FFC-43B5-9EC7-6E37770CF4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048" y="1198069"/>
            <a:ext cx="7438289" cy="4618778"/>
          </a:xfrm>
          <a:prstGeom prst="rect">
            <a:avLst/>
          </a:prstGeom>
        </p:spPr>
      </p:pic>
      <p:sp>
        <p:nvSpPr>
          <p:cNvPr id="9" name="Shape 461">
            <a:extLst>
              <a:ext uri="{FF2B5EF4-FFF2-40B4-BE49-F238E27FC236}">
                <a16:creationId xmlns:a16="http://schemas.microsoft.com/office/drawing/2014/main" id="{BFD95B72-171D-4874-AE03-6B6B7494828D}"/>
              </a:ext>
            </a:extLst>
          </p:cNvPr>
          <p:cNvSpPr txBox="1"/>
          <p:nvPr/>
        </p:nvSpPr>
        <p:spPr>
          <a:xfrm>
            <a:off x="10529979" y="5680432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114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7298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785004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Ejemplo de un cronograma de planificación regresiva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08241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169130B-23F5-4034-B72B-A365015D2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479" y="1168475"/>
            <a:ext cx="7287667" cy="4814347"/>
          </a:xfrm>
          <a:prstGeom prst="rect">
            <a:avLst/>
          </a:prstGeom>
        </p:spPr>
      </p:pic>
      <p:sp>
        <p:nvSpPr>
          <p:cNvPr id="9" name="Shape 461">
            <a:extLst>
              <a:ext uri="{FF2B5EF4-FFF2-40B4-BE49-F238E27FC236}">
                <a16:creationId xmlns:a16="http://schemas.microsoft.com/office/drawing/2014/main" id="{15B83C76-0FA3-4BD7-B5B2-63279B2C7A87}"/>
              </a:ext>
            </a:extLst>
          </p:cNvPr>
          <p:cNvSpPr txBox="1"/>
          <p:nvPr/>
        </p:nvSpPr>
        <p:spPr>
          <a:xfrm>
            <a:off x="10564484" y="5676923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116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18147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hape 6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28707A"/>
          </a:solidFill>
          <a:ln>
            <a:solidFill>
              <a:srgbClr val="28707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Módulo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 6: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Los once recursos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1" name="image15.png" descr="image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079" y="1369389"/>
            <a:ext cx="5223841" cy="4525963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13730A0-70B7-4F97-8EEC-4FC421E20BCC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hape 461">
            <a:extLst>
              <a:ext uri="{FF2B5EF4-FFF2-40B4-BE49-F238E27FC236}">
                <a16:creationId xmlns:a16="http://schemas.microsoft.com/office/drawing/2014/main" id="{B034614E-7272-48E5-A666-440DE81EAA15}"/>
              </a:ext>
            </a:extLst>
          </p:cNvPr>
          <p:cNvSpPr txBox="1"/>
          <p:nvPr/>
        </p:nvSpPr>
        <p:spPr>
          <a:xfrm>
            <a:off x="10409209" y="5638168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119</a:t>
            </a:r>
            <a:endParaRPr dirty="0">
              <a:solidFill>
                <a:srgbClr val="28707A"/>
              </a:solidFill>
            </a:endParaRPr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90956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Definición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de los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14191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CFC153C-D4FD-46E1-9EFE-CB6D9AC20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871" y="918088"/>
            <a:ext cx="5564258" cy="5335891"/>
          </a:xfrm>
          <a:prstGeom prst="rect">
            <a:avLst/>
          </a:prstGeom>
        </p:spPr>
      </p:pic>
      <p:sp>
        <p:nvSpPr>
          <p:cNvPr id="11" name="Shape 461">
            <a:extLst>
              <a:ext uri="{FF2B5EF4-FFF2-40B4-BE49-F238E27FC236}">
                <a16:creationId xmlns:a16="http://schemas.microsoft.com/office/drawing/2014/main" id="{A9D805AD-7CF4-425B-B2FE-80BC841ABFE3}"/>
              </a:ext>
            </a:extLst>
          </p:cNvPr>
          <p:cNvSpPr txBox="1"/>
          <p:nvPr/>
        </p:nvSpPr>
        <p:spPr>
          <a:xfrm>
            <a:off x="10607616" y="5705479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121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614918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264" y="172"/>
            <a:ext cx="12195264" cy="1035169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Definición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de los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continuó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-3264" y="1049950"/>
            <a:ext cx="12195264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52263C5-157D-4FD5-8097-A6A722472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020" y="1862256"/>
            <a:ext cx="5568696" cy="3192837"/>
          </a:xfrm>
          <a:prstGeom prst="rect">
            <a:avLst/>
          </a:prstGeom>
        </p:spPr>
      </p:pic>
      <p:sp>
        <p:nvSpPr>
          <p:cNvPr id="7" name="Shape 461">
            <a:extLst>
              <a:ext uri="{FF2B5EF4-FFF2-40B4-BE49-F238E27FC236}">
                <a16:creationId xmlns:a16="http://schemas.microsoft.com/office/drawing/2014/main" id="{36B8C619-033C-42F6-A5D8-A25C7B9A91BB}"/>
              </a:ext>
            </a:extLst>
          </p:cNvPr>
          <p:cNvSpPr txBox="1"/>
          <p:nvPr/>
        </p:nvSpPr>
        <p:spPr>
          <a:xfrm>
            <a:off x="10184922" y="5689926"/>
            <a:ext cx="17109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122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663091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90956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Modelo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mental de capital social personal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14191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314F0BA-EACA-443A-9BF2-A63EBB9053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242" y="1088846"/>
            <a:ext cx="5825515" cy="5032228"/>
          </a:xfrm>
          <a:prstGeom prst="rect">
            <a:avLst/>
          </a:prstGeom>
        </p:spPr>
      </p:pic>
      <p:sp>
        <p:nvSpPr>
          <p:cNvPr id="9" name="Shape 461">
            <a:extLst>
              <a:ext uri="{FF2B5EF4-FFF2-40B4-BE49-F238E27FC236}">
                <a16:creationId xmlns:a16="http://schemas.microsoft.com/office/drawing/2014/main" id="{681FDFCC-37B2-452A-9653-F164A7C2C248}"/>
              </a:ext>
            </a:extLst>
          </p:cNvPr>
          <p:cNvSpPr txBox="1"/>
          <p:nvPr/>
        </p:nvSpPr>
        <p:spPr>
          <a:xfrm>
            <a:off x="10624869" y="5705479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125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707235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Tabla de calificaciones de recursos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7FCE933-DC48-4E84-B1A5-5A663A2382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403" y="621776"/>
            <a:ext cx="4153194" cy="5614448"/>
          </a:xfrm>
          <a:prstGeom prst="rect">
            <a:avLst/>
          </a:prstGeom>
        </p:spPr>
      </p:pic>
      <p:sp>
        <p:nvSpPr>
          <p:cNvPr id="9" name="Shape 461">
            <a:extLst>
              <a:ext uri="{FF2B5EF4-FFF2-40B4-BE49-F238E27FC236}">
                <a16:creationId xmlns:a16="http://schemas.microsoft.com/office/drawing/2014/main" id="{6ECC3590-3A8E-4F26-AA14-4F57303A0FBB}"/>
              </a:ext>
            </a:extLst>
          </p:cNvPr>
          <p:cNvSpPr txBox="1"/>
          <p:nvPr/>
        </p:nvSpPr>
        <p:spPr>
          <a:xfrm>
            <a:off x="10443714" y="5715805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133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46915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457"/>
          <p:cNvSpPr txBox="1">
            <a:spLocks noGrp="1"/>
          </p:cNvSpPr>
          <p:nvPr>
            <p:ph type="title"/>
          </p:nvPr>
        </p:nvSpPr>
        <p:spPr>
          <a:xfrm>
            <a:off x="0" y="-1"/>
            <a:ext cx="12192000" cy="1147313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rmAutofit fontScale="90000"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Actividad: calculadora del límite de pago</a:t>
            </a:r>
            <a:b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para una vivienda accesible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(continued)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CAA405-1837-4F77-9EFC-D2273A9C4712}"/>
              </a:ext>
            </a:extLst>
          </p:cNvPr>
          <p:cNvCxnSpPr>
            <a:cxnSpLocks/>
          </p:cNvCxnSpPr>
          <p:nvPr/>
        </p:nvCxnSpPr>
        <p:spPr>
          <a:xfrm>
            <a:off x="0" y="114731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hape 461">
            <a:extLst>
              <a:ext uri="{FF2B5EF4-FFF2-40B4-BE49-F238E27FC236}">
                <a16:creationId xmlns:a16="http://schemas.microsoft.com/office/drawing/2014/main" id="{F1DCA19C-DC1B-4776-970F-179BB2114607}"/>
              </a:ext>
            </a:extLst>
          </p:cNvPr>
          <p:cNvSpPr txBox="1"/>
          <p:nvPr/>
        </p:nvSpPr>
        <p:spPr>
          <a:xfrm>
            <a:off x="9960635" y="5526024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12</a:t>
            </a:r>
            <a:endParaRPr dirty="0">
              <a:solidFill>
                <a:srgbClr val="28707A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DCD6BE-DBB9-4E0C-8A4E-6A8E6883C4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345" y="1366493"/>
            <a:ext cx="6766560" cy="459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05939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Tabla de calificaciones de recursos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continuó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3173443-CBCB-4029-A101-4BA1CC3AAF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910" y="711649"/>
            <a:ext cx="4488980" cy="5434701"/>
          </a:xfrm>
          <a:prstGeom prst="rect">
            <a:avLst/>
          </a:prstGeom>
        </p:spPr>
      </p:pic>
      <p:sp>
        <p:nvSpPr>
          <p:cNvPr id="8" name="Shape 461">
            <a:extLst>
              <a:ext uri="{FF2B5EF4-FFF2-40B4-BE49-F238E27FC236}">
                <a16:creationId xmlns:a16="http://schemas.microsoft.com/office/drawing/2014/main" id="{E037A73B-0B0A-4DD5-8FED-FDF5AE1969BA}"/>
              </a:ext>
            </a:extLst>
          </p:cNvPr>
          <p:cNvSpPr txBox="1"/>
          <p:nvPr/>
        </p:nvSpPr>
        <p:spPr>
          <a:xfrm>
            <a:off x="10538605" y="5689926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134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965880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8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28707A"/>
          </a:solidFill>
          <a:ln>
            <a:solidFill>
              <a:srgbClr val="28707A"/>
            </a:solidFill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905255">
              <a:defRPr sz="3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Módulo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7: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Autoevaluación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derecursos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2" name="image16.png" descr="image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510" y="1506775"/>
            <a:ext cx="5210980" cy="4525963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9F97D3-9CB5-4CD8-BADD-ED3B6C478D09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hape 461">
            <a:extLst>
              <a:ext uri="{FF2B5EF4-FFF2-40B4-BE49-F238E27FC236}">
                <a16:creationId xmlns:a16="http://schemas.microsoft.com/office/drawing/2014/main" id="{CE5AFF94-CD97-4F53-A002-2104CC6CB03D}"/>
              </a:ext>
            </a:extLst>
          </p:cNvPr>
          <p:cNvSpPr txBox="1"/>
          <p:nvPr/>
        </p:nvSpPr>
        <p:spPr>
          <a:xfrm>
            <a:off x="10486846" y="5663410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139</a:t>
            </a:r>
            <a:endParaRPr dirty="0">
              <a:solidFill>
                <a:srgbClr val="28707A"/>
              </a:solidFill>
            </a:endParaRPr>
          </a:p>
        </p:txBody>
      </p:sp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Actividad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autoevaluación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DBA37E0-7B71-46A9-88D7-03EFFD7FDCD4}"/>
              </a:ext>
            </a:extLst>
          </p:cNvPr>
          <p:cNvSpPr/>
          <p:nvPr/>
        </p:nvSpPr>
        <p:spPr>
          <a:xfrm>
            <a:off x="2162354" y="1141114"/>
            <a:ext cx="8330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66D82"/>
                </a:solidFill>
                <a:latin typeface="Roboto"/>
                <a:ea typeface="Calibri" panose="020F0502020204030204" pitchFamily="34" charset="0"/>
              </a:rPr>
              <a:t>Getting Ahead in the Workplace Self-Assessment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u="sng" dirty="0">
                <a:solidFill>
                  <a:srgbClr val="466D82"/>
                </a:solidFill>
                <a:latin typeface="Roboto"/>
                <a:ea typeface="Calibri" panose="020F0502020204030204" pitchFamily="34" charset="0"/>
                <a:hlinkClick r:id="rId2"/>
              </a:rPr>
              <a:t>https://fs27.formsite.com/a34qO0/gmk7mufyje/index.html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25FF9E-5135-4BC3-9A98-7834BDAF6103}"/>
              </a:ext>
            </a:extLst>
          </p:cNvPr>
          <p:cNvSpPr/>
          <p:nvPr/>
        </p:nvSpPr>
        <p:spPr>
          <a:xfrm>
            <a:off x="2162354" y="2370682"/>
            <a:ext cx="81692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66D82"/>
                </a:solidFill>
                <a:latin typeface="Roboto"/>
                <a:ea typeface="Calibri" panose="020F0502020204030204" pitchFamily="34" charset="0"/>
              </a:rPr>
              <a:t>Getting Ahead in the Workplace Demographics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u="sng" dirty="0">
                <a:solidFill>
                  <a:srgbClr val="466D82"/>
                </a:solidFill>
                <a:latin typeface="Roboto"/>
                <a:ea typeface="Calibri" panose="020F0502020204030204" pitchFamily="34" charset="0"/>
                <a:hlinkClick r:id="rId3"/>
              </a:rPr>
              <a:t>https://fs27.formsite.com/a34qO0/lpsj2c79c1/index.html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240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466D82"/>
                </a:solidFill>
                <a:latin typeface="Roboto"/>
                <a:ea typeface="Calibri" panose="020F0502020204030204" pitchFamily="34" charset="0"/>
              </a:rPr>
              <a:t>Getting Ahead in the Workplace Return on Investment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u="sng" dirty="0">
                <a:solidFill>
                  <a:srgbClr val="466D82"/>
                </a:solidFill>
                <a:latin typeface="Roboto"/>
                <a:ea typeface="Calibri" panose="020F0502020204030204" pitchFamily="34" charset="0"/>
                <a:hlinkClick r:id="rId4"/>
              </a:rPr>
              <a:t>https://fs27.formsite.com/a34qO0/zhe74pjxhz/index.html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Shape 461">
            <a:extLst>
              <a:ext uri="{FF2B5EF4-FFF2-40B4-BE49-F238E27FC236}">
                <a16:creationId xmlns:a16="http://schemas.microsoft.com/office/drawing/2014/main" id="{CD3E4F2F-8320-45F4-BF6D-3809B9A34BDE}"/>
              </a:ext>
            </a:extLst>
          </p:cNvPr>
          <p:cNvSpPr txBox="1"/>
          <p:nvPr/>
        </p:nvSpPr>
        <p:spPr>
          <a:xfrm>
            <a:off x="9592574" y="5687499"/>
            <a:ext cx="218240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Páginas</a:t>
            </a:r>
            <a:r>
              <a:rPr lang="en-US" dirty="0">
                <a:solidFill>
                  <a:srgbClr val="28707A"/>
                </a:solidFill>
              </a:rPr>
              <a:t> 142–163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066667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38531C-8DB7-4E52-A373-740E7CF745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881" y="621103"/>
            <a:ext cx="4132364" cy="5615624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4BF36526-4DD8-43AC-85A8-DAFD16EAC52A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6D6E18-3CA8-40B5-9436-CDD31C354C34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hape 461">
            <a:extLst>
              <a:ext uri="{FF2B5EF4-FFF2-40B4-BE49-F238E27FC236}">
                <a16:creationId xmlns:a16="http://schemas.microsoft.com/office/drawing/2014/main" id="{4F5A69B9-B122-4198-B833-CF45FE2569F4}"/>
              </a:ext>
            </a:extLst>
          </p:cNvPr>
          <p:cNvSpPr txBox="1"/>
          <p:nvPr/>
        </p:nvSpPr>
        <p:spPr>
          <a:xfrm>
            <a:off x="10581737" y="5707179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142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591388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8DEB7B-C2E7-467C-AC26-28BD8BBF44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86" y="622310"/>
            <a:ext cx="4294828" cy="5614416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3C0374AD-F348-4F07-9172-FAEB577B0737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0DC263-76CC-4E81-8095-933FBEEF3499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hape 461">
            <a:extLst>
              <a:ext uri="{FF2B5EF4-FFF2-40B4-BE49-F238E27FC236}">
                <a16:creationId xmlns:a16="http://schemas.microsoft.com/office/drawing/2014/main" id="{185527DC-96E3-4537-B6BE-980E46060FBA}"/>
              </a:ext>
            </a:extLst>
          </p:cNvPr>
          <p:cNvSpPr txBox="1"/>
          <p:nvPr/>
        </p:nvSpPr>
        <p:spPr>
          <a:xfrm>
            <a:off x="10581737" y="5707179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143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160974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7DCA48-FF93-4CAB-A09B-233C2998C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749" y="622310"/>
            <a:ext cx="4166503" cy="5614416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910708DA-7149-4DD9-A1F9-1D04C0E2655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B5E13C-668E-4759-9F5F-B78C989018F2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hape 461">
            <a:extLst>
              <a:ext uri="{FF2B5EF4-FFF2-40B4-BE49-F238E27FC236}">
                <a16:creationId xmlns:a16="http://schemas.microsoft.com/office/drawing/2014/main" id="{B1968CC2-AAFA-46D1-A9E8-EB0367C507FC}"/>
              </a:ext>
            </a:extLst>
          </p:cNvPr>
          <p:cNvSpPr txBox="1"/>
          <p:nvPr/>
        </p:nvSpPr>
        <p:spPr>
          <a:xfrm>
            <a:off x="10581737" y="5707179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144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209234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B8559F-235F-4AAB-BC81-BE4DE2A9D9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024" y="621792"/>
            <a:ext cx="4417953" cy="5614416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2C6ABD2F-9AA9-48A0-A517-87FB933FAE82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C013D67-C02A-496F-8EC4-DD61061E4A85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hape 461">
            <a:extLst>
              <a:ext uri="{FF2B5EF4-FFF2-40B4-BE49-F238E27FC236}">
                <a16:creationId xmlns:a16="http://schemas.microsoft.com/office/drawing/2014/main" id="{6136ACF0-2C67-4534-A1C1-3919F170E3CA}"/>
              </a:ext>
            </a:extLst>
          </p:cNvPr>
          <p:cNvSpPr txBox="1"/>
          <p:nvPr/>
        </p:nvSpPr>
        <p:spPr>
          <a:xfrm>
            <a:off x="10581737" y="5707179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145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845859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7F2D65-6089-49D6-B38B-C6CB1FC0D8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080" y="622310"/>
            <a:ext cx="4161840" cy="5614416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9D06CD60-26A6-4844-9728-A39D8FFE24B6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892A513-B806-442C-9A84-54B35BCDDDA9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hape 461">
            <a:extLst>
              <a:ext uri="{FF2B5EF4-FFF2-40B4-BE49-F238E27FC236}">
                <a16:creationId xmlns:a16="http://schemas.microsoft.com/office/drawing/2014/main" id="{8A953856-2968-4B21-8FF5-F3EB513805A8}"/>
              </a:ext>
            </a:extLst>
          </p:cNvPr>
          <p:cNvSpPr txBox="1"/>
          <p:nvPr/>
        </p:nvSpPr>
        <p:spPr>
          <a:xfrm>
            <a:off x="10581737" y="5707179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146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643468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FF6A37-6757-4CD2-AE20-75AB9E496A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024" y="621792"/>
            <a:ext cx="4417953" cy="5614416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87AD74AA-53E5-450B-AAB4-E2190B8D7233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A143F7-3B4F-4F4D-8B4D-BAE19DC52658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hape 461">
            <a:extLst>
              <a:ext uri="{FF2B5EF4-FFF2-40B4-BE49-F238E27FC236}">
                <a16:creationId xmlns:a16="http://schemas.microsoft.com/office/drawing/2014/main" id="{B4EA85E3-28D8-40AA-96A3-02822F1E8653}"/>
              </a:ext>
            </a:extLst>
          </p:cNvPr>
          <p:cNvSpPr txBox="1"/>
          <p:nvPr/>
        </p:nvSpPr>
        <p:spPr>
          <a:xfrm>
            <a:off x="10581737" y="5707179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147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139858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B0B876-3B4C-49F2-A799-F7D61950E1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080" y="621792"/>
            <a:ext cx="4161840" cy="5614416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F0A26D11-50B9-42B6-8A01-E22F99838AF7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DF2CB9D-EB1A-4AEE-A8A7-157F99402075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hape 461">
            <a:extLst>
              <a:ext uri="{FF2B5EF4-FFF2-40B4-BE49-F238E27FC236}">
                <a16:creationId xmlns:a16="http://schemas.microsoft.com/office/drawing/2014/main" id="{C465CB95-1518-47C1-89C7-BD09CCCBEE3C}"/>
              </a:ext>
            </a:extLst>
          </p:cNvPr>
          <p:cNvSpPr txBox="1"/>
          <p:nvPr/>
        </p:nvSpPr>
        <p:spPr>
          <a:xfrm>
            <a:off x="10581737" y="5707179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148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65998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57532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Actividad: calcular tu relación</a:t>
            </a:r>
            <a:b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entre deudas e ingresos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>
            <a:cxnSpLocks/>
          </p:cNvCxnSpPr>
          <p:nvPr/>
        </p:nvCxnSpPr>
        <p:spPr>
          <a:xfrm>
            <a:off x="0" y="95753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0FFFCD79-BF8B-4BB6-99C3-ADEB543D9865}"/>
              </a:ext>
            </a:extLst>
          </p:cNvPr>
          <p:cNvSpPr/>
          <p:nvPr/>
        </p:nvSpPr>
        <p:spPr>
          <a:xfrm>
            <a:off x="1938069" y="1730399"/>
            <a:ext cx="861159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66D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Getting Ahead in the Workplace Debt-to-Income Ratio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400" u="sng" dirty="0">
                <a:solidFill>
                  <a:srgbClr val="466D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https://fs27.formsite.com/a34qO0/nixtbboqfq/index.html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Shape 461">
            <a:extLst>
              <a:ext uri="{FF2B5EF4-FFF2-40B4-BE49-F238E27FC236}">
                <a16:creationId xmlns:a16="http://schemas.microsoft.com/office/drawing/2014/main" id="{C99D5F44-0DF1-436E-BA5F-0D7331616B74}"/>
              </a:ext>
            </a:extLst>
          </p:cNvPr>
          <p:cNvSpPr txBox="1"/>
          <p:nvPr/>
        </p:nvSpPr>
        <p:spPr>
          <a:xfrm>
            <a:off x="9960635" y="5526024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17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591336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152400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530D126-8F2D-4BE3-A36B-A4734A5487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456" y="621792"/>
            <a:ext cx="4437148" cy="5614416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996F98D3-30BB-4726-ABC6-98C13F1EB1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325F0C-AE48-42FC-B79E-6E1CD9C2E1B0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hape 461">
            <a:extLst>
              <a:ext uri="{FF2B5EF4-FFF2-40B4-BE49-F238E27FC236}">
                <a16:creationId xmlns:a16="http://schemas.microsoft.com/office/drawing/2014/main" id="{8DB77CFB-2399-42CF-A3CE-305F2DCB5DC8}"/>
              </a:ext>
            </a:extLst>
          </p:cNvPr>
          <p:cNvSpPr txBox="1"/>
          <p:nvPr/>
        </p:nvSpPr>
        <p:spPr>
          <a:xfrm>
            <a:off x="10581737" y="5707179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149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746935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25B726-F6D0-44EE-87DF-DF7AF7F49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356" y="621792"/>
            <a:ext cx="4175288" cy="5614416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F4D587B6-0CDB-4CEB-B1A0-3C1A9A695BD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549D45-9B38-4C31-93A7-F70240D4303F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hape 461">
            <a:extLst>
              <a:ext uri="{FF2B5EF4-FFF2-40B4-BE49-F238E27FC236}">
                <a16:creationId xmlns:a16="http://schemas.microsoft.com/office/drawing/2014/main" id="{BD7572F3-6EBF-4ABA-85F4-9B5439DCD417}"/>
              </a:ext>
            </a:extLst>
          </p:cNvPr>
          <p:cNvSpPr txBox="1"/>
          <p:nvPr/>
        </p:nvSpPr>
        <p:spPr>
          <a:xfrm>
            <a:off x="10581737" y="5707179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150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542045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F0D578-EACE-4640-B722-B83C8930B5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446" y="622310"/>
            <a:ext cx="4433109" cy="5614416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E7E1E2CE-6319-4F4F-9767-D62571721E02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5CDAD7-69B7-4719-8D41-52294229F8D2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hape 461">
            <a:extLst>
              <a:ext uri="{FF2B5EF4-FFF2-40B4-BE49-F238E27FC236}">
                <a16:creationId xmlns:a16="http://schemas.microsoft.com/office/drawing/2014/main" id="{C975ACFE-F056-4A98-B56E-41146B33AA9B}"/>
              </a:ext>
            </a:extLst>
          </p:cNvPr>
          <p:cNvSpPr txBox="1"/>
          <p:nvPr/>
        </p:nvSpPr>
        <p:spPr>
          <a:xfrm>
            <a:off x="10581737" y="5707179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151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207075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DDF15B-C661-49D8-A60C-1B3BAFBBDA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080" y="622310"/>
            <a:ext cx="4161840" cy="5614416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D22B7F57-5559-43B3-977B-A0EE6EFC858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44FFA9-0367-4B4A-8201-03385A04A26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hape 461">
            <a:extLst>
              <a:ext uri="{FF2B5EF4-FFF2-40B4-BE49-F238E27FC236}">
                <a16:creationId xmlns:a16="http://schemas.microsoft.com/office/drawing/2014/main" id="{2971DD24-A81B-4807-ACF9-024272F5968C}"/>
              </a:ext>
            </a:extLst>
          </p:cNvPr>
          <p:cNvSpPr txBox="1"/>
          <p:nvPr/>
        </p:nvSpPr>
        <p:spPr>
          <a:xfrm>
            <a:off x="10581737" y="5707179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152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601312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152400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E6044BE-EE7F-4404-A390-948951089B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356" y="621792"/>
            <a:ext cx="4377288" cy="5614416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09395A27-E054-4047-B1AA-7102D98D2B5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2474A2-F528-45AD-9C14-CE137216109E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hape 461">
            <a:extLst>
              <a:ext uri="{FF2B5EF4-FFF2-40B4-BE49-F238E27FC236}">
                <a16:creationId xmlns:a16="http://schemas.microsoft.com/office/drawing/2014/main" id="{119A228A-2442-4CD5-91F0-1562BC117F91}"/>
              </a:ext>
            </a:extLst>
          </p:cNvPr>
          <p:cNvSpPr txBox="1"/>
          <p:nvPr/>
        </p:nvSpPr>
        <p:spPr>
          <a:xfrm>
            <a:off x="10581737" y="5707179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153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928792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668001" y="5763881"/>
            <a:ext cx="138302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154</a:t>
            </a:r>
            <a:endParaRPr dirty="0">
              <a:solidFill>
                <a:srgbClr val="28707A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6BC229-429A-4ED0-A701-4976F3236F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177" y="622310"/>
            <a:ext cx="4193428" cy="5614416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8311DFB1-2C04-43B9-9765-3C9F79984F46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A9B99A-77A1-4DCF-A1B3-B43C627B2BB2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9402542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702506" y="5789760"/>
            <a:ext cx="133126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155</a:t>
            </a:r>
            <a:endParaRPr dirty="0">
              <a:solidFill>
                <a:srgbClr val="28707A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AE85EA-FA52-4D46-94D1-3AF5246791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985" y="622310"/>
            <a:ext cx="4422030" cy="5614416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045113D7-9881-441D-ADF4-7B2B4ABF0AE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65FEDA-62E0-4612-95E6-8021C0BD429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438273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581736" y="5789760"/>
            <a:ext cx="144341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156</a:t>
            </a:r>
            <a:endParaRPr dirty="0">
              <a:solidFill>
                <a:srgbClr val="28707A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AD8BC4-D940-4EF0-B057-8A15D91D1A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957" y="621792"/>
            <a:ext cx="4216086" cy="5614416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48A96F8C-E718-44DD-84DF-7BD696FFCA6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1BCE3C-A0F4-4A10-A25E-DBD7A5B469E2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8446072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366076" y="5763881"/>
            <a:ext cx="1607311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157</a:t>
            </a:r>
            <a:endParaRPr dirty="0">
              <a:solidFill>
                <a:srgbClr val="28707A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0D6B48-42F1-46AD-BF7B-36A09179EC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550" y="622310"/>
            <a:ext cx="4402901" cy="5614416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13D5D54D-E5FC-4165-919C-477609E922B3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90AB621-E2AF-4185-91A2-1B4784B5D045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3487404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598988" y="5789760"/>
            <a:ext cx="140890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158</a:t>
            </a:r>
            <a:endParaRPr dirty="0">
              <a:solidFill>
                <a:srgbClr val="28707A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482B86-41AC-4E7F-8253-606EA1663C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080" y="621792"/>
            <a:ext cx="4161840" cy="5614416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A7797FDE-9EE2-4B7C-80FD-516C9120252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2AA393-93AA-49F4-A4BD-E6B994770AE8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40771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57532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Relación entre deudas e ingresos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>
            <a:cxnSpLocks/>
          </p:cNvCxnSpPr>
          <p:nvPr/>
        </p:nvCxnSpPr>
        <p:spPr>
          <a:xfrm>
            <a:off x="0" y="95753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hape 461">
            <a:extLst>
              <a:ext uri="{FF2B5EF4-FFF2-40B4-BE49-F238E27FC236}">
                <a16:creationId xmlns:a16="http://schemas.microsoft.com/office/drawing/2014/main" id="{5BACD407-02FE-409C-9755-3916081063D2}"/>
              </a:ext>
            </a:extLst>
          </p:cNvPr>
          <p:cNvSpPr txBox="1"/>
          <p:nvPr/>
        </p:nvSpPr>
        <p:spPr>
          <a:xfrm>
            <a:off x="9960635" y="5526024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18</a:t>
            </a:r>
            <a:endParaRPr dirty="0">
              <a:solidFill>
                <a:srgbClr val="28707A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F244D1-A65E-4650-AB07-E144737E90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36306"/>
            <a:ext cx="6858000" cy="486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76425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624868" y="5772507"/>
            <a:ext cx="133989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159</a:t>
            </a:r>
            <a:endParaRPr dirty="0">
              <a:solidFill>
                <a:srgbClr val="28707A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8D7073-6CE3-4FF5-BDD2-66ED4850CE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076" y="621792"/>
            <a:ext cx="4413849" cy="5614416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69E68C7F-AF73-43A6-B7B5-6B903950242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42DD87-16C1-4E9C-B5DE-AE0F2175906A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711486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685254" y="5772508"/>
            <a:ext cx="133126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160</a:t>
            </a:r>
            <a:endParaRPr dirty="0">
              <a:solidFill>
                <a:srgbClr val="28707A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2B823A-0216-4004-8084-B3FC432E58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080" y="621792"/>
            <a:ext cx="4161840" cy="5614416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1FA51EE8-E31B-445F-A1D1-965F64DC6B95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65BE93A-3BA5-4053-9AE5-517C64970510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918268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676628" y="5746628"/>
            <a:ext cx="133126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161</a:t>
            </a:r>
            <a:endParaRPr dirty="0">
              <a:solidFill>
                <a:srgbClr val="28707A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79A71B-7660-4C75-BE8A-6C05517B00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815" y="621792"/>
            <a:ext cx="4452370" cy="5614416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7E357CB4-567D-4930-80FD-A7A7D40DA723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3CFCB6-5B7C-4854-9995-F2C5CCD3C819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965960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581737" y="5746628"/>
            <a:ext cx="1408904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162</a:t>
            </a:r>
            <a:endParaRPr dirty="0">
              <a:solidFill>
                <a:srgbClr val="28707A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EB9E50-26B1-4AD6-8D53-8DF92FCDBE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749" y="622310"/>
            <a:ext cx="4166503" cy="5614416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A3CA5D53-BD19-464F-9151-C7DB234B7CCA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A0E5D6-F877-4280-994A-1F143B0E8F3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5167595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564484" y="5763881"/>
            <a:ext cx="1391651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163</a:t>
            </a:r>
            <a:endParaRPr dirty="0">
              <a:solidFill>
                <a:srgbClr val="28707A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D77619-7602-4EA8-869A-51A44D4ABA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426" y="622310"/>
            <a:ext cx="4437148" cy="5614416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2D56C03D-4776-4ED1-A24F-3AD85543C8A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9620F7-C43C-454A-B28C-8444B9C11CF7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8463172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650749" y="5746628"/>
            <a:ext cx="129676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164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Modelo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mental de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C36E411-22AA-4F31-9EEB-7D0E930792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491" y="633213"/>
            <a:ext cx="4453018" cy="56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67205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Shape 70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28707A"/>
          </a:solidFill>
          <a:ln>
            <a:solidFill>
              <a:srgbClr val="28707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Módulo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 8: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Evaluación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comunidad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5" name="image17.png" descr="image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283" y="1600201"/>
            <a:ext cx="5929437" cy="4525963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623B9D8-61E0-487B-888C-647E6C6991DA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hape 461">
            <a:extLst>
              <a:ext uri="{FF2B5EF4-FFF2-40B4-BE49-F238E27FC236}">
                <a16:creationId xmlns:a16="http://schemas.microsoft.com/office/drawing/2014/main" id="{BD611732-5046-47DD-817F-800C451D1C4E}"/>
              </a:ext>
            </a:extLst>
          </p:cNvPr>
          <p:cNvSpPr txBox="1"/>
          <p:nvPr/>
        </p:nvSpPr>
        <p:spPr>
          <a:xfrm>
            <a:off x="9960635" y="5526024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167</a:t>
            </a:r>
            <a:endParaRPr dirty="0">
              <a:solidFill>
                <a:srgbClr val="28707A"/>
              </a:solidFill>
            </a:endParaRPr>
          </a:p>
        </p:txBody>
      </p:sp>
    </p:spTree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Actividad: evaluación de la comunidad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EC0B387-13E0-4D94-809D-C179C70B238A}"/>
              </a:ext>
            </a:extLst>
          </p:cNvPr>
          <p:cNvSpPr txBox="1"/>
          <p:nvPr/>
        </p:nvSpPr>
        <p:spPr>
          <a:xfrm>
            <a:off x="2336645" y="1915065"/>
            <a:ext cx="7906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Getting Ahead in the Workplace Community Assessment</a:t>
            </a:r>
          </a:p>
          <a:p>
            <a:r>
              <a:rPr lang="en-US" u="sng" dirty="0">
                <a:solidFill>
                  <a:srgbClr val="466D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https://fs27.formsite.com/a34qO0/asbnlqujcm/index.html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461">
            <a:extLst>
              <a:ext uri="{FF2B5EF4-FFF2-40B4-BE49-F238E27FC236}">
                <a16:creationId xmlns:a16="http://schemas.microsoft.com/office/drawing/2014/main" id="{07641654-F649-4AE9-A69B-9686F8C1A12B}"/>
              </a:ext>
            </a:extLst>
          </p:cNvPr>
          <p:cNvSpPr txBox="1"/>
          <p:nvPr/>
        </p:nvSpPr>
        <p:spPr>
          <a:xfrm>
            <a:off x="10006642" y="5698552"/>
            <a:ext cx="1958119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Páginas</a:t>
            </a:r>
            <a:r>
              <a:rPr lang="en-US" dirty="0">
                <a:solidFill>
                  <a:srgbClr val="28707A"/>
                </a:solidFill>
              </a:rPr>
              <a:t> 170–178 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900282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676628" y="5763881"/>
            <a:ext cx="129676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170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Evaluación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comunidad</a:t>
            </a:r>
            <a:endParaRPr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BE9CBFF-677A-4124-AFB4-42B11356D1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621" y="655608"/>
            <a:ext cx="4366757" cy="55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83381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573110" y="5755254"/>
            <a:ext cx="144341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171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9DEF0065-29AE-48CA-8E27-C422ABDCC74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Evaluación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comunidad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D106EBC-8B57-4CD2-A947-FB20A9700D79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BB3770E-2A0C-4524-82DD-D3619E04A2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565" y="655608"/>
            <a:ext cx="4340870" cy="55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4535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50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28707A"/>
          </a:solidFill>
          <a:ln>
            <a:solidFill>
              <a:srgbClr val="28707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Módulo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Teoría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del Cambio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0" name="image8.png" descr="image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530" y="1358367"/>
            <a:ext cx="5069875" cy="4525964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FBEF9E-6728-40E6-AC73-47762439C05D}"/>
              </a:ext>
            </a:extLst>
          </p:cNvPr>
          <p:cNvCxnSpPr>
            <a:cxnSpLocks/>
          </p:cNvCxnSpPr>
          <p:nvPr/>
        </p:nvCxnSpPr>
        <p:spPr>
          <a:xfrm>
            <a:off x="0" y="1162279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hape 461">
            <a:extLst>
              <a:ext uri="{FF2B5EF4-FFF2-40B4-BE49-F238E27FC236}">
                <a16:creationId xmlns:a16="http://schemas.microsoft.com/office/drawing/2014/main" id="{F9EC90C4-4371-423E-B05F-C4A75EAAFDDE}"/>
              </a:ext>
            </a:extLst>
          </p:cNvPr>
          <p:cNvSpPr txBox="1"/>
          <p:nvPr/>
        </p:nvSpPr>
        <p:spPr>
          <a:xfrm>
            <a:off x="9960635" y="5526024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25</a:t>
            </a:r>
            <a:endParaRPr dirty="0">
              <a:solidFill>
                <a:srgbClr val="28707A"/>
              </a:solidFill>
            </a:endParaRPr>
          </a:p>
        </p:txBody>
      </p:sp>
    </p:spTree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633495" y="5772508"/>
            <a:ext cx="132264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172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45CB3301-8EAF-48E6-B951-14F5CDD0591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Evaluación de la comunidad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9C88ECC-C34B-431A-812A-C66EE8A72A3E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EDD0D06-D6A0-4552-ABD0-AD2A14B611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426" y="655608"/>
            <a:ext cx="4329147" cy="55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24189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504098" y="5755254"/>
            <a:ext cx="142615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173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E2CCD388-921E-4828-8C39-CC42C4F1EEB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Evaluación de la comunidad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006F61-1D2C-4AD1-850E-8451440DB2E5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8AE28B6-3107-4706-8192-BA7EBBDE49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557" y="637516"/>
            <a:ext cx="4302886" cy="558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792795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728387" y="5772507"/>
            <a:ext cx="129676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174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Evaluación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comunidad</a:t>
            </a:r>
            <a:endParaRPr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024BEBF-FA3B-4213-9B12-64ED52F4BA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593" y="655958"/>
            <a:ext cx="4373249" cy="560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8267"/>
      </p:ext>
    </p:extLst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624870" y="5698570"/>
            <a:ext cx="131401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175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33D83515-BAAF-47A2-B7E1-0D072912C46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Evaluación de la comunidad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769CA-6B07-4F9D-B473-318F78C58E6B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49A8D9C-62E2-4D93-8415-E500913427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059" y="634827"/>
            <a:ext cx="4355882" cy="558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1286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547231" y="5755255"/>
            <a:ext cx="144341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176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9DEF0065-29AE-48CA-8E27-C422ABDCC74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Evaluación de la comunidad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D106EBC-8B57-4CD2-A947-FB20A9700D79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A39AA90-93D3-4262-9ECD-842643BC3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016" y="650323"/>
            <a:ext cx="4086073" cy="558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89029"/>
      </p:ext>
    </p:extLst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642121" y="5729375"/>
            <a:ext cx="132264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177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45CB3301-8EAF-48E6-B951-14F5CDD0591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Evaluación de la comunidad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9C88ECC-C34B-431A-812A-C66EE8A72A3E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AB7A288-D2B8-4B63-A1A5-C6FDCDB90F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527" y="663268"/>
            <a:ext cx="4402886" cy="553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59066"/>
      </p:ext>
    </p:extLst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469593" y="5746629"/>
            <a:ext cx="142615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178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E2CCD388-921E-4828-8C39-CC42C4F1EEB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Evaluación de la comunidad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006F61-1D2C-4AD1-850E-8451440DB2E5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55FE57A-29EE-4EF0-BFD1-367388FFAD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06" y="638674"/>
            <a:ext cx="4018988" cy="558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23897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Modelo mental de Evaluación de la comunidad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4A96ADE-67BF-4EDB-AB71-5164B72BE6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64" y="668785"/>
            <a:ext cx="4396823" cy="5520429"/>
          </a:xfrm>
          <a:prstGeom prst="rect">
            <a:avLst/>
          </a:prstGeom>
        </p:spPr>
      </p:pic>
      <p:sp>
        <p:nvSpPr>
          <p:cNvPr id="10" name="Shape 461">
            <a:extLst>
              <a:ext uri="{FF2B5EF4-FFF2-40B4-BE49-F238E27FC236}">
                <a16:creationId xmlns:a16="http://schemas.microsoft.com/office/drawing/2014/main" id="{5CDD6A49-BD2F-4130-BF7F-67BC8BEF4F86}"/>
              </a:ext>
            </a:extLst>
          </p:cNvPr>
          <p:cNvSpPr txBox="1"/>
          <p:nvPr/>
        </p:nvSpPr>
        <p:spPr>
          <a:xfrm>
            <a:off x="10590363" y="5707179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179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481544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Mapa de recursos de la comunidad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971A580-C526-4727-9B57-01E9208F38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907" y="677103"/>
            <a:ext cx="5102457" cy="5559623"/>
          </a:xfrm>
          <a:prstGeom prst="rect">
            <a:avLst/>
          </a:prstGeom>
        </p:spPr>
      </p:pic>
      <p:sp>
        <p:nvSpPr>
          <p:cNvPr id="11" name="Shape 461">
            <a:extLst>
              <a:ext uri="{FF2B5EF4-FFF2-40B4-BE49-F238E27FC236}">
                <a16:creationId xmlns:a16="http://schemas.microsoft.com/office/drawing/2014/main" id="{AA23DF72-DB0C-4EE6-BF5B-84BE16ADA3ED}"/>
              </a:ext>
            </a:extLst>
          </p:cNvPr>
          <p:cNvSpPr txBox="1"/>
          <p:nvPr/>
        </p:nvSpPr>
        <p:spPr>
          <a:xfrm>
            <a:off x="10521352" y="5724431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181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644031"/>
      </p:ext>
    </p:extLst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Relaciones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uno a uno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DD28931-12A4-4A28-8B3A-5614B5E52D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116" y="684122"/>
            <a:ext cx="5211767" cy="5552604"/>
          </a:xfrm>
          <a:prstGeom prst="rect">
            <a:avLst/>
          </a:prstGeom>
        </p:spPr>
      </p:pic>
      <p:sp>
        <p:nvSpPr>
          <p:cNvPr id="8" name="Shape 461">
            <a:extLst>
              <a:ext uri="{FF2B5EF4-FFF2-40B4-BE49-F238E27FC236}">
                <a16:creationId xmlns:a16="http://schemas.microsoft.com/office/drawing/2014/main" id="{95BE6D6F-97DF-449E-8C95-7F2DEB771DDB}"/>
              </a:ext>
            </a:extLst>
          </p:cNvPr>
          <p:cNvSpPr txBox="1"/>
          <p:nvPr/>
        </p:nvSpPr>
        <p:spPr>
          <a:xfrm>
            <a:off x="10598990" y="5689926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28707A"/>
                </a:solidFill>
              </a:rPr>
              <a:t>Página</a:t>
            </a:r>
            <a:r>
              <a:rPr lang="en-US" dirty="0">
                <a:solidFill>
                  <a:srgbClr val="28707A"/>
                </a:solidFill>
              </a:rPr>
              <a:t> 182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23471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Default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2537</TotalTime>
  <Words>1406</Words>
  <Application>Microsoft Office PowerPoint</Application>
  <PresentationFormat>Widescreen</PresentationFormat>
  <Paragraphs>283</Paragraphs>
  <Slides>115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115</vt:i4>
      </vt:variant>
    </vt:vector>
  </HeadingPairs>
  <TitlesOfParts>
    <vt:vector size="125" baseType="lpstr">
      <vt:lpstr>Arial</vt:lpstr>
      <vt:lpstr>Calibri</vt:lpstr>
      <vt:lpstr>Calibri Light</vt:lpstr>
      <vt:lpstr>Century Gothic</vt:lpstr>
      <vt:lpstr>Helvetica</vt:lpstr>
      <vt:lpstr>Roboto</vt:lpstr>
      <vt:lpstr>Times New Roman</vt:lpstr>
      <vt:lpstr>Verdana</vt:lpstr>
      <vt:lpstr>Custom Design</vt:lpstr>
      <vt:lpstr>1_Custom Design</vt:lpstr>
      <vt:lpstr>  </vt:lpstr>
      <vt:lpstr>Módulo 1: Mi vida ahora</vt:lpstr>
      <vt:lpstr>PowerPoint Presentation</vt:lpstr>
      <vt:lpstr>Actividad: calculadora del límite de pago para una vivienda accesible</vt:lpstr>
      <vt:lpstr>PowerPoint Presentation</vt:lpstr>
      <vt:lpstr>Actividad: calculadora del límite de pago para una vivienda accesible (continued)</vt:lpstr>
      <vt:lpstr>Actividad: calcular tu relación entre deudas e ingresos</vt:lpstr>
      <vt:lpstr>Relación entre deudas e ingresos</vt:lpstr>
      <vt:lpstr>Módulo 2: La Teoría del Cambio</vt:lpstr>
      <vt:lpstr>Actividad: escala de estabilidad</vt:lpstr>
      <vt:lpstr>Autoevaluación de Estabilidad</vt:lpstr>
      <vt:lpstr>Autoevaluación de Estabilidad (continuó)</vt:lpstr>
      <vt:lpstr>PowerPoint Presentation</vt:lpstr>
      <vt:lpstr>PowerPoint Presentation</vt:lpstr>
      <vt:lpstr>PowerPoint Presentation</vt:lpstr>
      <vt:lpstr>PowerPoint Presentation</vt:lpstr>
      <vt:lpstr>Módulo 3: Investigación sobre las causas de la pobreza y la inestabilidad económica</vt:lpstr>
      <vt:lpstr>PowerPoint Presentation</vt:lpstr>
      <vt:lpstr>Condados superiores e inferiores para los ingresos futuros de los niños  de familias con bajos ingresos, los 100 condados más grandes</vt:lpstr>
      <vt:lpstr>PowerPoint Presentation</vt:lpstr>
      <vt:lpstr>Depredadores Inventory</vt:lpstr>
      <vt:lpstr>Valor neto medio familiar según la raza, 2016*</vt:lpstr>
      <vt:lpstr>Media Estadística de Mujeres Solteras por Raza/Grupo  Étnico y de Hombres Blancos Solteros, 2013*</vt:lpstr>
      <vt:lpstr>Crecimiento real de los ingresos familiares por  quintil y para el 5 % superior, 1947–1979</vt:lpstr>
      <vt:lpstr>Crecimiento real de los ingresos familiares por quintil    y para el 5 % superior y el 1 % superior, 1979–2014*</vt:lpstr>
      <vt:lpstr>Salario de los directores ejecutivos como múltiplo  del salario promedio de los trabajadores, 1960–2016*</vt:lpstr>
      <vt:lpstr>Multiplicador del salario de los directores ejecutivos en relación con el salario promedio de los trabajadores, 2012*</vt:lpstr>
      <vt:lpstr>Tenencia de la riqueza familiar en EE. UU., 2016</vt:lpstr>
      <vt:lpstr>PowerPoint Presentation</vt:lpstr>
      <vt:lpstr>PowerPoint Presentation</vt:lpstr>
      <vt:lpstr>Actividad Cuadro de Sustentabilidad de la Comunidad</vt:lpstr>
      <vt:lpstr>Tabla de sustentabilidad de la comunidad</vt:lpstr>
      <vt:lpstr>Módulo 4: Las reglas ocultas de las clases económicas</vt:lpstr>
      <vt:lpstr>Actividad Grupal Reglas Escondidas  de Clase Económica</vt:lpstr>
      <vt:lpstr>Reglas ocultas de las clases económicas</vt:lpstr>
      <vt:lpstr>Reglas ocultas de las clases económicas (continuó)</vt:lpstr>
      <vt:lpstr>PowerPoint Presentation</vt:lpstr>
      <vt:lpstr>PowerPoint Presentation</vt:lpstr>
      <vt:lpstr>PowerPoint Presentation</vt:lpstr>
      <vt:lpstr>Características Selectas Médicas y de Salud  de Nacimientos: Estados Unidos 2016</vt:lpstr>
      <vt:lpstr>Matriz de administración del tiempo</vt:lpstr>
      <vt:lpstr>Matriz de administración del tiempo</vt:lpstr>
      <vt:lpstr>Módulo 5: La importanciadel lenguaje</vt:lpstr>
      <vt:lpstr>Registros del lenguaje</vt:lpstr>
      <vt:lpstr>Para demostrar posesión</vt:lpstr>
      <vt:lpstr>Así es como se vería en inglés</vt:lpstr>
      <vt:lpstr>PowerPoint Presentation</vt:lpstr>
      <vt:lpstr>PowerPoint Presentation</vt:lpstr>
      <vt:lpstr>PowerPoint Presentation</vt:lpstr>
      <vt:lpstr>Investigación sobre el lenguaje en niños de 1 a 4 años  en hogares estables, según el grupo económico</vt:lpstr>
      <vt:lpstr>Mediación: qué, por qué, cómo</vt:lpstr>
      <vt:lpstr>Ciclo de penitencia/perdón</vt:lpstr>
      <vt:lpstr>Autoevaluación de las habilidades de negociación</vt:lpstr>
      <vt:lpstr>Ejemplo de un cronograma de planificación regresiva</vt:lpstr>
      <vt:lpstr>Módulo 6: Los once recursos</vt:lpstr>
      <vt:lpstr>Definición de los recursos</vt:lpstr>
      <vt:lpstr>Definición de los recursos (continuó)</vt:lpstr>
      <vt:lpstr>Modelo mental de capital social personal</vt:lpstr>
      <vt:lpstr>Tabla de calificaciones de recursos</vt:lpstr>
      <vt:lpstr>Tabla de calificaciones de recursos (continuó)</vt:lpstr>
      <vt:lpstr>Módulo 7: Autoevaluación derecursos</vt:lpstr>
      <vt:lpstr>Actividad: autoevaluación de recursos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Modelo mental de Recursos</vt:lpstr>
      <vt:lpstr>Módulo 8: Evaluación de la comunidad</vt:lpstr>
      <vt:lpstr>Actividad: evaluación de la comunidad</vt:lpstr>
      <vt:lpstr>Evaluación de la comunidad</vt:lpstr>
      <vt:lpstr>PowerPoint Presentation</vt:lpstr>
      <vt:lpstr>PowerPoint Presentation</vt:lpstr>
      <vt:lpstr>PowerPoint Presentation</vt:lpstr>
      <vt:lpstr>Evaluación de la comunidad</vt:lpstr>
      <vt:lpstr>PowerPoint Presentation</vt:lpstr>
      <vt:lpstr>PowerPoint Presentation</vt:lpstr>
      <vt:lpstr>PowerPoint Presentation</vt:lpstr>
      <vt:lpstr>PowerPoint Presentation</vt:lpstr>
      <vt:lpstr>Modelo mental de Evaluación de la comunidad</vt:lpstr>
      <vt:lpstr>Mapa de recursos de la comunidad</vt:lpstr>
      <vt:lpstr>Relaciones uno a uno</vt:lpstr>
      <vt:lpstr>Mapa de la comunidad de muestra</vt:lpstr>
      <vt:lpstr>Módulo 9: Desarrollo de recursos</vt:lpstr>
      <vt:lpstr>Análisis de la diferencia entre los recursos parairla  pasando y aquellos para salir adelante</vt:lpstr>
      <vt:lpstr>Ejemplo: diagrama del tres en línea</vt:lpstr>
      <vt:lpstr>Video: Tic-Tac-Toe Activity</vt:lpstr>
      <vt:lpstr>Ejemplo: hoja de trabajo para el desarrollo  de recursos emocionales</vt:lpstr>
      <vt:lpstr>Ejemplo: hoja de trabajo para el desarrollo  de recursos emocionales (continuó)</vt:lpstr>
      <vt:lpstr>Módulo 10: Planes personales y de la comunidad</vt:lpstr>
      <vt:lpstr>Decide en qué trabajar</vt:lpstr>
      <vt:lpstr>Define por qué quieres trabajar en estos recursos</vt:lpstr>
      <vt:lpstr>Ejemplo: procedimiento paso a paso</vt:lpstr>
      <vt:lpstr>Ejemplo: adónde ir para obtener ayuda</vt:lpstr>
      <vt:lpstr>Ejemplo: plan para la primera semana</vt:lpstr>
      <vt:lpstr>Ejemplo: cerrar “puertas traseras”</vt:lpstr>
      <vt:lpstr>Ejemplo: modelo mental de Apoyo para el cambio</vt:lpstr>
      <vt:lpstr>For Facilitators Only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Owner</dc:creator>
  <cp:lastModifiedBy>PN</cp:lastModifiedBy>
  <cp:revision>219</cp:revision>
  <dcterms:modified xsi:type="dcterms:W3CDTF">2022-01-19T22:10:04Z</dcterms:modified>
</cp:coreProperties>
</file>