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notesMasterIdLst>
    <p:notesMasterId r:id="rId118"/>
  </p:notesMasterIdLst>
  <p:sldIdLst>
    <p:sldId id="256" r:id="rId2"/>
    <p:sldId id="273" r:id="rId3"/>
    <p:sldId id="404" r:id="rId4"/>
    <p:sldId id="307" r:id="rId5"/>
    <p:sldId id="405" r:id="rId6"/>
    <p:sldId id="310" r:id="rId7"/>
    <p:sldId id="406" r:id="rId8"/>
    <p:sldId id="308" r:id="rId9"/>
    <p:sldId id="279" r:id="rId10"/>
    <p:sldId id="403" r:id="rId11"/>
    <p:sldId id="309" r:id="rId12"/>
    <p:sldId id="313" r:id="rId13"/>
    <p:sldId id="315" r:id="rId14"/>
    <p:sldId id="314" r:id="rId15"/>
    <p:sldId id="316" r:id="rId16"/>
    <p:sldId id="257" r:id="rId17"/>
    <p:sldId id="285" r:id="rId18"/>
    <p:sldId id="317" r:id="rId19"/>
    <p:sldId id="318" r:id="rId20"/>
    <p:sldId id="407" r:id="rId21"/>
    <p:sldId id="319" r:id="rId22"/>
    <p:sldId id="321" r:id="rId23"/>
    <p:sldId id="320" r:id="rId24"/>
    <p:sldId id="322" r:id="rId25"/>
    <p:sldId id="323" r:id="rId26"/>
    <p:sldId id="324" r:id="rId27"/>
    <p:sldId id="325" r:id="rId28"/>
    <p:sldId id="408" r:id="rId29"/>
    <p:sldId id="409" r:id="rId30"/>
    <p:sldId id="326" r:id="rId31"/>
    <p:sldId id="410" r:id="rId32"/>
    <p:sldId id="327" r:id="rId33"/>
    <p:sldId id="290" r:id="rId34"/>
    <p:sldId id="411" r:id="rId35"/>
    <p:sldId id="329" r:id="rId36"/>
    <p:sldId id="333" r:id="rId37"/>
    <p:sldId id="330" r:id="rId38"/>
    <p:sldId id="331" r:id="rId39"/>
    <p:sldId id="332" r:id="rId40"/>
    <p:sldId id="334" r:id="rId41"/>
    <p:sldId id="335" r:id="rId42"/>
    <p:sldId id="336" r:id="rId43"/>
    <p:sldId id="337" r:id="rId44"/>
    <p:sldId id="293" r:id="rId45"/>
    <p:sldId id="338" r:id="rId46"/>
    <p:sldId id="339" r:id="rId47"/>
    <p:sldId id="416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295" r:id="rId57"/>
    <p:sldId id="350" r:id="rId58"/>
    <p:sldId id="351" r:id="rId59"/>
    <p:sldId id="352" r:id="rId60"/>
    <p:sldId id="353" r:id="rId61"/>
    <p:sldId id="354" r:id="rId62"/>
    <p:sldId id="298" r:id="rId63"/>
    <p:sldId id="412" r:id="rId64"/>
    <p:sldId id="355" r:id="rId65"/>
    <p:sldId id="356" r:id="rId66"/>
    <p:sldId id="357" r:id="rId67"/>
    <p:sldId id="358" r:id="rId68"/>
    <p:sldId id="359" r:id="rId69"/>
    <p:sldId id="361" r:id="rId70"/>
    <p:sldId id="362" r:id="rId71"/>
    <p:sldId id="363" r:id="rId72"/>
    <p:sldId id="364" r:id="rId73"/>
    <p:sldId id="365" r:id="rId74"/>
    <p:sldId id="360" r:id="rId75"/>
    <p:sldId id="366" r:id="rId76"/>
    <p:sldId id="367" r:id="rId77"/>
    <p:sldId id="368" r:id="rId78"/>
    <p:sldId id="369" r:id="rId79"/>
    <p:sldId id="370" r:id="rId80"/>
    <p:sldId id="371" r:id="rId81"/>
    <p:sldId id="372" r:id="rId82"/>
    <p:sldId id="373" r:id="rId83"/>
    <p:sldId id="374" r:id="rId84"/>
    <p:sldId id="375" r:id="rId85"/>
    <p:sldId id="377" r:id="rId86"/>
    <p:sldId id="376" r:id="rId87"/>
    <p:sldId id="300" r:id="rId88"/>
    <p:sldId id="378" r:id="rId89"/>
    <p:sldId id="413" r:id="rId90"/>
    <p:sldId id="379" r:id="rId91"/>
    <p:sldId id="380" r:id="rId92"/>
    <p:sldId id="381" r:id="rId93"/>
    <p:sldId id="383" r:id="rId94"/>
    <p:sldId id="385" r:id="rId95"/>
    <p:sldId id="387" r:id="rId96"/>
    <p:sldId id="386" r:id="rId97"/>
    <p:sldId id="388" r:id="rId98"/>
    <p:sldId id="384" r:id="rId99"/>
    <p:sldId id="389" r:id="rId100"/>
    <p:sldId id="390" r:id="rId101"/>
    <p:sldId id="391" r:id="rId102"/>
    <p:sldId id="302" r:id="rId103"/>
    <p:sldId id="392" r:id="rId104"/>
    <p:sldId id="393" r:id="rId105"/>
    <p:sldId id="414" r:id="rId106"/>
    <p:sldId id="394" r:id="rId107"/>
    <p:sldId id="395" r:id="rId108"/>
    <p:sldId id="304" r:id="rId109"/>
    <p:sldId id="396" r:id="rId110"/>
    <p:sldId id="401" r:id="rId111"/>
    <p:sldId id="399" r:id="rId112"/>
    <p:sldId id="398" r:id="rId113"/>
    <p:sldId id="397" r:id="rId114"/>
    <p:sldId id="400" r:id="rId115"/>
    <p:sldId id="402" r:id="rId116"/>
    <p:sldId id="415" r:id="rId11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F85"/>
    <a:srgbClr val="57257D"/>
    <a:srgbClr val="652B91"/>
    <a:srgbClr val="7030A0"/>
    <a:srgbClr val="632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6370" autoAdjust="0"/>
  </p:normalViewPr>
  <p:slideViewPr>
    <p:cSldViewPr snapToGrid="0">
      <p:cViewPr varScale="1">
        <p:scale>
          <a:sx n="111" d="100"/>
          <a:sy n="111" d="100"/>
        </p:scale>
        <p:origin x="1548" y="7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4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B189-3D8C-44F1-8F48-09C47B76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599DE-79C8-4BA0-9040-F4F004640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A4E4-8225-4BCE-8585-CB533707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31250-4F28-49F2-A821-ED109CC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7442-C911-40BD-8BE4-12B15C39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B0C50-8568-49F1-8317-07306386D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CEEE-0EFC-40E6-BBBB-DE7633F1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85E3-F907-4D81-9189-4B79C9F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B2FB-4E26-4D84-B635-0179206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018EB-8CDA-461C-8E8C-FD10B5FC0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9AFED-9C38-4B66-A60A-5DC1DA37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B036-26D9-4510-B1CD-6280F8C0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36B-884D-4E9A-91B3-E49166AE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D4506-A79B-45AF-90BB-23ECFCEF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2" name="Shape 22"/>
          <p:cNvSpPr txBox="1"/>
          <p:nvPr/>
        </p:nvSpPr>
        <p:spPr>
          <a:xfrm>
            <a:off x="76200" y="6565340"/>
            <a:ext cx="2133600" cy="22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‹#›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9257" y="6273800"/>
            <a:ext cx="167544" cy="1651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564B3C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621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22189" y="1804927"/>
            <a:ext cx="9144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5428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916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7578" y="6462711"/>
            <a:ext cx="159222" cy="15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7044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60ED-807B-4172-BED4-8A0E9409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C79A-58CE-4032-8936-44656052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3FF5-AD38-4835-AA1C-1CCB2348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76A4-7F7A-4342-9E0F-C40376E4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4391-03FD-4E83-864F-B50FF319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3301-9298-4476-9E1B-D51EFD49D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1FB7B-53A6-4431-87DF-719E2F93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2A812-4D45-4DB0-B1B2-A510548C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077-6308-4F46-8ED8-7350191F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59EE-82EC-49B1-AD65-D66BB7600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42204-542A-4A0F-A7A9-E9D8474C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5593-2B40-4B16-9197-9BE80F13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E7268-D5C9-4315-8AD2-68EC59EA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67D0-2AA1-43DF-8CB2-8414E11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D0479-E5BB-455D-B37E-B429ECBC2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B2F77-BEBC-4B9B-8E35-F04DC57F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778E0-3022-4FF4-A623-D0B07AD8D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F2766-8D29-40F9-8444-428BD5575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8EC90-32E7-4F87-A327-7D8061CE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D67A0-9DC0-435F-A6C0-DEB1911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5477-1121-4793-898F-DEF2E864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C033A-29FD-47B5-B85D-9691D987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7EFF6-C6D9-40B9-A41B-1505FD88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A22AC-29CE-4465-A36D-F70088C1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C011C-5A8E-4E5F-BA63-B1E185BA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26BD-41CB-4854-9CB2-759A9BEA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1EBB-A5F2-448C-B929-F6705DE9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F964A-7F7D-4ABC-91C6-89A6CC71D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31465-EDD9-4670-A0AB-E3A1F73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F2BF-235D-4BAA-9D09-76A2259C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7EE0-641D-41B5-BA5A-B44C6F7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CC3-C1C2-4A44-A2C2-751C29CE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A669D-99DC-4038-8069-C4355C6DF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ACC18-9779-41CE-8D8C-4B493C64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4FD7-8B07-4949-AFCD-DA0BA3AE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71FAE-AFB2-4A15-B245-0B811D7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E24CD-A6EF-48C6-81AF-599A3174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96756-BA82-4D22-928A-07D10128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0590-2349-4DF1-92E8-805A92C1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FF63-9948-42C1-A9C9-2C7C549F3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2CD0-CFDB-488C-A726-C10ECA9AF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F0E8651-38D9-442C-A1EF-E4AC6BB199A4}"/>
              </a:ext>
            </a:extLst>
          </p:cNvPr>
          <p:cNvSpPr txBox="1"/>
          <p:nvPr userDrawn="1"/>
        </p:nvSpPr>
        <p:spPr>
          <a:xfrm>
            <a:off x="1007691" y="6457053"/>
            <a:ext cx="63246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Copyright 20</a:t>
            </a:r>
            <a:r>
              <a:rPr lang="en-US" dirty="0"/>
              <a:t>20</a:t>
            </a:r>
            <a:r>
              <a:rPr dirty="0"/>
              <a:t> by DeVol &amp; Associates, LLC. All rights reserved. </a:t>
            </a:r>
            <a:r>
              <a:rPr lang="en-US" dirty="0"/>
              <a:t>www.ahaprocess.com</a:t>
            </a:r>
            <a:endParaRPr dirty="0"/>
          </a:p>
        </p:txBody>
      </p:sp>
      <p:pic>
        <p:nvPicPr>
          <p:cNvPr id="8" name="Picture 10" descr="Picture 10">
            <a:extLst>
              <a:ext uri="{FF2B5EF4-FFF2-40B4-BE49-F238E27FC236}">
                <a16:creationId xmlns:a16="http://schemas.microsoft.com/office/drawing/2014/main" id="{440E3F80-A496-469F-A159-F797B2E816B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0C82994B-C7CC-4450-B512-16B189D6955B}"/>
              </a:ext>
            </a:extLst>
          </p:cNvPr>
          <p:cNvSpPr/>
          <p:nvPr userDrawn="1"/>
        </p:nvSpPr>
        <p:spPr>
          <a:xfrm>
            <a:off x="0" y="6290415"/>
            <a:ext cx="9144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" name="Picture 12" descr="Picture 12">
            <a:extLst>
              <a:ext uri="{FF2B5EF4-FFF2-40B4-BE49-F238E27FC236}">
                <a16:creationId xmlns:a16="http://schemas.microsoft.com/office/drawing/2014/main" id="{EF271B01-256E-4476-91C1-7221E3D4603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316793" y="6354194"/>
            <a:ext cx="1023189" cy="42364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635C12AD-05C3-474A-9B68-AE2E3B4BA5F0}"/>
              </a:ext>
            </a:extLst>
          </p:cNvPr>
          <p:cNvSpPr txBox="1">
            <a:spLocks/>
          </p:cNvSpPr>
          <p:nvPr userDrawn="1"/>
        </p:nvSpPr>
        <p:spPr>
          <a:xfrm>
            <a:off x="8680203" y="6463091"/>
            <a:ext cx="273653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B807955B-4858-4FB6-B202-7E9FC04087E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9144000" cy="62722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45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ilqkpvov1z/index.html" TargetMode="Externa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es.hightail.com/receive/JAjfdjCZ47" TargetMode="Externa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ouhzfn4knd/index.html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zwvvzmavmc/index.html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b5xpm2n2h2/index.html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rhlxo9yi81/index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qriidwc5pj/index.html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8eid4lzt4i/index.html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0u3ujwlms8/index.html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l0bccerc6b/index.html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fs27.formsite.com/a34qO0/ebtpvktj6p/index.html" TargetMode="External"/><Relationship Id="rId2" Type="http://schemas.openxmlformats.org/officeDocument/2006/relationships/hyperlink" Target="https://fs27.formsite.com/a34qO0/ilqkpvov1z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s27.formsite.com/a34qO0/kbef7whltp/index.html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cjv4iqmn8r/index.html" TargetMode="Externa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6jdzknorhc/index.html" TargetMode="Externa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326"/>
          <p:cNvSpPr txBox="1">
            <a:spLocks noGrp="1"/>
          </p:cNvSpPr>
          <p:nvPr>
            <p:ph type="ctrTitle"/>
          </p:nvPr>
        </p:nvSpPr>
        <p:spPr>
          <a:xfrm>
            <a:off x="3352800" y="457200"/>
            <a:ext cx="5638800" cy="3908425"/>
          </a:xfrm>
          <a:prstGeom prst="rect">
            <a:avLst/>
          </a:prstGeom>
        </p:spPr>
        <p:txBody>
          <a:bodyPr lIns="0" tIns="0" rIns="0" bIns="0" anchor="t"/>
          <a:lstStyle/>
          <a:p>
            <a:pPr>
              <a:defRPr sz="4000" b="1">
                <a:solidFill>
                  <a:srgbClr val="4B0096"/>
                </a:solidFill>
                <a:uFill>
                  <a:solidFill>
                    <a:srgbClr val="4B0096"/>
                  </a:solidFill>
                </a:uFill>
              </a:defRPr>
            </a:pPr>
            <a:r>
              <a:t> </a:t>
            </a:r>
            <a:br/>
            <a:endParaRPr/>
          </a:p>
        </p:txBody>
      </p:sp>
      <p:sp>
        <p:nvSpPr>
          <p:cNvPr id="254" name="Shape 328"/>
          <p:cNvSpPr txBox="1"/>
          <p:nvPr/>
        </p:nvSpPr>
        <p:spPr>
          <a:xfrm>
            <a:off x="685800" y="5105400"/>
            <a:ext cx="754380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tx1"/>
                </a:solidFill>
              </a:rPr>
              <a:t>Hacia</a:t>
            </a:r>
            <a:r>
              <a:rPr lang="en-US" dirty="0">
                <a:solidFill>
                  <a:schemeClr val="tx1"/>
                </a:solidFill>
              </a:rPr>
              <a:t> Adelante </a:t>
            </a:r>
            <a:r>
              <a:rPr lang="en-US" dirty="0" err="1">
                <a:solidFill>
                  <a:schemeClr val="tx1"/>
                </a:solidFill>
              </a:rPr>
              <a:t>Gráficas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Virtuales</a:t>
            </a:r>
            <a:endParaRPr dirty="0">
              <a:solidFill>
                <a:schemeClr val="tx1"/>
              </a:solidFill>
            </a:endParaRPr>
          </a:p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</a:rPr>
              <a:t>Philip DeVol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D847BC-D4D2-4E53-A754-24335FA5B1C2}"/>
              </a:ext>
            </a:extLst>
          </p:cNvPr>
          <p:cNvCxnSpPr/>
          <p:nvPr/>
        </p:nvCxnSpPr>
        <p:spPr>
          <a:xfrm>
            <a:off x="0" y="40264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87E665-F62B-43B4-AEEE-017B45D114F1}"/>
              </a:ext>
            </a:extLst>
          </p:cNvPr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64C05-7B4C-46F7-8763-64EE0958C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78" y="816482"/>
            <a:ext cx="3055897" cy="4045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B5CAC-A8EB-46DC-8745-ECFF0CF72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3" y="816482"/>
            <a:ext cx="3123755" cy="40457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Actividad</a:t>
            </a:r>
            <a:r>
              <a:rPr lang="en-US" sz="3200" b="1" dirty="0"/>
              <a:t>: </a:t>
            </a:r>
            <a:r>
              <a:rPr lang="en-US" sz="3200" b="1" dirty="0" err="1"/>
              <a:t>escala</a:t>
            </a:r>
            <a:r>
              <a:rPr lang="en-US" sz="3200" b="1" dirty="0"/>
              <a:t> de </a:t>
            </a:r>
            <a:r>
              <a:rPr lang="en-US" sz="3200" b="1" dirty="0" err="1"/>
              <a:t>estabilidad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CF6C4D-5BB3-44F0-8549-3984E087D29F}"/>
              </a:ext>
            </a:extLst>
          </p:cNvPr>
          <p:cNvSpPr txBox="1"/>
          <p:nvPr/>
        </p:nvSpPr>
        <p:spPr>
          <a:xfrm>
            <a:off x="788894" y="1102659"/>
            <a:ext cx="790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https://fs27.formsite.com/a34qO0/ilqkpvov1z/index.html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61">
            <a:extLst>
              <a:ext uri="{FF2B5EF4-FFF2-40B4-BE49-F238E27FC236}">
                <a16:creationId xmlns:a16="http://schemas.microsoft.com/office/drawing/2014/main" id="{3EE6C2D2-4BB5-4B6A-B056-D64657D09714}"/>
              </a:ext>
            </a:extLst>
          </p:cNvPr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074505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99873" y="5867398"/>
            <a:ext cx="141753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182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Relaciones</a:t>
            </a:r>
            <a:r>
              <a:rPr lang="en-US" sz="3200" b="1" dirty="0"/>
              <a:t> uno a uno</a:t>
            </a:r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F6667B-C378-44DE-80F4-6500F9F6C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83" y="642754"/>
            <a:ext cx="5230434" cy="55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471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99873" y="5867398"/>
            <a:ext cx="141753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184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Mapa de la comunidad de muestra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1B0C17C-6D54-43C7-ABAE-D3FBD8F92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95" y="634127"/>
            <a:ext cx="5200410" cy="55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7858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7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/>
              <a:t>MÓDULO 9:</a:t>
            </a:r>
            <a:br>
              <a:rPr lang="es-ES" sz="3500" b="1" dirty="0"/>
            </a:br>
            <a:r>
              <a:rPr lang="es-ES" sz="3500" b="1" dirty="0"/>
              <a:t>Desarrollo de recursos</a:t>
            </a:r>
            <a:endParaRPr sz="3500" b="1" dirty="0"/>
          </a:p>
        </p:txBody>
      </p:sp>
      <p:pic>
        <p:nvPicPr>
          <p:cNvPr id="685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68" y="1600200"/>
            <a:ext cx="506146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734"/>
          <p:cNvSpPr txBox="1"/>
          <p:nvPr/>
        </p:nvSpPr>
        <p:spPr>
          <a:xfrm>
            <a:off x="7696200" y="5858772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Página</a:t>
            </a:r>
            <a:r>
              <a:rPr dirty="0">
                <a:solidFill>
                  <a:srgbClr val="4A2F85"/>
                </a:solidFill>
              </a:rPr>
              <a:t> 187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5020E5-0F2C-4E63-B53E-5AC7E5492ADD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22235" y="5867398"/>
            <a:ext cx="149516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39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/>
              <a:t>Análisis de la diferencia entre los recursos </a:t>
            </a:r>
            <a:r>
              <a:rPr lang="es-ES" sz="3000" b="1" dirty="0" err="1"/>
              <a:t>parairla</a:t>
            </a:r>
            <a:r>
              <a:rPr lang="es-ES" sz="3000" b="1" dirty="0"/>
              <a:t> pasando y aquellos para salir adelante</a:t>
            </a:r>
            <a:endParaRPr sz="3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94606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BB601E9-5978-4290-B647-6505D138B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01" y="1017139"/>
            <a:ext cx="5383798" cy="52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397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39487" y="5867398"/>
            <a:ext cx="147791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Ejemplo: diagrama del tres en línea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EFE05AD-FE5C-4D41-AEEE-BB31A3289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78" y="681892"/>
            <a:ext cx="5502444" cy="54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8200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25751" y="5867398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Video: Tic-Tac-Toe Activity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AF8E47-DCCC-44CC-B814-2FE643ABE043}"/>
              </a:ext>
            </a:extLst>
          </p:cNvPr>
          <p:cNvSpPr/>
          <p:nvPr/>
        </p:nvSpPr>
        <p:spPr>
          <a:xfrm>
            <a:off x="1437244" y="2967335"/>
            <a:ext cx="6567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https://spaces.hightail.com/receive/JAjfdjCZ47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68475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73993" y="5867398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203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Ejemplo: hoja de trabajo para el desarrollo </a:t>
            </a:r>
            <a:br>
              <a:rPr lang="es-ES" sz="3200" b="1" dirty="0"/>
            </a:br>
            <a:r>
              <a:rPr lang="es-ES" sz="3200" b="1" dirty="0"/>
              <a:t>de recursos emocionales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4BD46A-26C9-4850-BB0D-365AD199D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7" y="1492369"/>
            <a:ext cx="4453125" cy="41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29326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08499" y="5867398"/>
            <a:ext cx="140890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DE32E662-9C4B-4CED-8026-176968782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203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Ejemplo: hoja de trabajo para el desarrollo </a:t>
            </a:r>
            <a:br>
              <a:rPr lang="es-ES" sz="3200" b="1" dirty="0"/>
            </a:br>
            <a:r>
              <a:rPr lang="es-ES" sz="3200" b="1" dirty="0"/>
              <a:t>de recursos emocionales </a:t>
            </a:r>
            <a:r>
              <a:rPr lang="en-US" sz="2400" b="1" dirty="0"/>
              <a:t>(</a:t>
            </a:r>
            <a:r>
              <a:rPr lang="en-US" sz="2400" b="1" dirty="0" err="1"/>
              <a:t>continuó</a:t>
            </a:r>
            <a:r>
              <a:rPr lang="en-US" sz="2400" b="1" dirty="0"/>
              <a:t>)</a:t>
            </a:r>
            <a:endParaRPr sz="32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36ED6-570F-493F-ADF9-2E8CB005860E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B88C06D-B095-41BC-97CF-DEFC8C735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15" y="1074562"/>
            <a:ext cx="3663569" cy="51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009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/>
              <a:t>MÓDULO 10: Planes personales y</a:t>
            </a:r>
            <a:br>
              <a:rPr lang="es-ES" sz="3500" b="1" dirty="0"/>
            </a:br>
            <a:r>
              <a:rPr lang="es-ES" sz="3500" b="1" dirty="0"/>
              <a:t>de la comunidad</a:t>
            </a:r>
            <a:endParaRPr lang="en-US" sz="3500" b="1" dirty="0"/>
          </a:p>
        </p:txBody>
      </p:sp>
      <p:pic>
        <p:nvPicPr>
          <p:cNvPr id="702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943600" cy="4906963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hape 748"/>
          <p:cNvSpPr txBox="1"/>
          <p:nvPr/>
        </p:nvSpPr>
        <p:spPr>
          <a:xfrm>
            <a:off x="7781027" y="5779532"/>
            <a:ext cx="13653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199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871218-1491-43BA-8D02-37EB7D87A911}"/>
              </a:ext>
            </a:extLst>
          </p:cNvPr>
          <p:cNvCxnSpPr/>
          <p:nvPr/>
        </p:nvCxnSpPr>
        <p:spPr>
          <a:xfrm>
            <a:off x="0" y="11317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91245" y="5867398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800" b="1" dirty="0"/>
              <a:t>Decide </a:t>
            </a:r>
            <a:r>
              <a:rPr lang="en-US" sz="2800" b="1" dirty="0" err="1"/>
              <a:t>en</a:t>
            </a:r>
            <a:r>
              <a:rPr lang="en-US" sz="2800" b="1" dirty="0"/>
              <a:t> </a:t>
            </a:r>
            <a:r>
              <a:rPr lang="en-US" sz="2800" b="1" i="1" dirty="0" err="1"/>
              <a:t>qué</a:t>
            </a:r>
            <a:r>
              <a:rPr lang="en-US" sz="2800" b="1" dirty="0"/>
              <a:t> </a:t>
            </a:r>
            <a:r>
              <a:rPr lang="en-US" sz="2800" b="1" dirty="0" err="1"/>
              <a:t>trabajar</a:t>
            </a:r>
            <a:endParaRPr lang="en-US" sz="28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480B36C-49BC-417A-AFAF-A122F1640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4" y="1846059"/>
            <a:ext cx="7483158" cy="26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99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Estabilidad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EB0D9A5-E95C-4C33-9CA6-4A00EA885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33" y="1489391"/>
            <a:ext cx="5669334" cy="41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916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68883" y="5867398"/>
            <a:ext cx="134851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3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/>
              <a:t>Define por qué quieres </a:t>
            </a:r>
            <a:br>
              <a:rPr lang="es-ES" sz="2800" b="1" dirty="0"/>
            </a:br>
            <a:r>
              <a:rPr lang="es-ES" sz="2800" b="1" dirty="0"/>
              <a:t>trabajar en estos recursos</a:t>
            </a:r>
            <a:endParaRPr sz="28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86263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39778E-B62F-4349-BE2B-4D3E17F50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0" y="1271430"/>
            <a:ext cx="7045240" cy="43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3410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60257" y="586739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Ejemplo: procedimiento paso a paso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A027BFF-A3BD-4DD6-B481-86EE3F642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89" y="627705"/>
            <a:ext cx="4192622" cy="56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2092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68883" y="5867398"/>
            <a:ext cx="134851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Ejemplo: adónde ir para obtener ayuda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75A3CEA-9205-4EAD-AFFB-B68FEB5D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86" y="1570482"/>
            <a:ext cx="5710428" cy="37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39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73993" y="5867398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Ejemplo: plan para la primera semana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3C181E5-C6C8-46F5-A601-54FCE889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86" y="1885950"/>
            <a:ext cx="639622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7424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77509" y="5867398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Ejemplo</a:t>
            </a:r>
            <a:r>
              <a:rPr lang="en-US" sz="3200" b="1" dirty="0"/>
              <a:t>: </a:t>
            </a:r>
            <a:r>
              <a:rPr lang="en-US" sz="3200" b="1" dirty="0" err="1"/>
              <a:t>cerrar</a:t>
            </a:r>
            <a:r>
              <a:rPr lang="en-US" sz="3200" b="1" dirty="0"/>
              <a:t> “</a:t>
            </a:r>
            <a:r>
              <a:rPr lang="en-US" sz="3200" b="1" dirty="0" err="1"/>
              <a:t>puertas</a:t>
            </a:r>
            <a:r>
              <a:rPr lang="en-US" sz="3200" b="1" dirty="0"/>
              <a:t> </a:t>
            </a:r>
            <a:r>
              <a:rPr lang="en-US" sz="3200" b="1" dirty="0" err="1"/>
              <a:t>traseras</a:t>
            </a:r>
            <a:r>
              <a:rPr lang="en-US" sz="3200" b="1" dirty="0"/>
              <a:t>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3C9AAEC-0656-4FEF-B3C6-83BDA515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02" y="966978"/>
            <a:ext cx="5682996" cy="49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4177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60257" y="586739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/>
              <a:t>Ejemplo: modelo mental de Apoyo para el cambio</a:t>
            </a:r>
            <a:endParaRPr lang="en-US" sz="28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E359FB5-0B49-407F-B82A-0C8D81DE1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94" y="646809"/>
            <a:ext cx="3726611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142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2000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6000" b="1" dirty="0"/>
              <a:t>For Facilitators Only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420007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23E2F6F-F78E-4D0E-A547-AE967FA0BABC}"/>
              </a:ext>
            </a:extLst>
          </p:cNvPr>
          <p:cNvSpPr/>
          <p:nvPr/>
        </p:nvSpPr>
        <p:spPr>
          <a:xfrm>
            <a:off x="398033" y="2840014"/>
            <a:ext cx="8347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Model Fidelity Scale: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https://fs27.formsite.com/a34qO0/ouhzfn4knd/index.html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55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Estabilidad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uFillTx/>
              </a:rPr>
              <a:t>continuó</a:t>
            </a:r>
            <a:r>
              <a:rPr lang="en-US" sz="1800" b="1" dirty="0">
                <a:solidFill>
                  <a:schemeClr val="bg1"/>
                </a:solidFill>
                <a:uFillTx/>
              </a:rPr>
              <a:t>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997B3BC-8247-435C-B226-C5241884E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40" y="1017305"/>
            <a:ext cx="4613919" cy="52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3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Estabilidad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(continued)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6D3559B-3E2C-49E7-96D6-6271924D4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20" y="982422"/>
            <a:ext cx="4066160" cy="525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68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Estabilidad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uFillTx/>
              </a:rPr>
              <a:t>continuó</a:t>
            </a:r>
            <a:r>
              <a:rPr lang="en-US" sz="1800" b="1" dirty="0">
                <a:solidFill>
                  <a:schemeClr val="bg1"/>
                </a:solidFill>
                <a:uFillTx/>
              </a:rPr>
              <a:t>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7F00AF8-21FE-4F06-8A77-41507945B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70" y="1052210"/>
            <a:ext cx="5419256" cy="51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778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Estabilidad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uFillTx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uFillTx/>
              </a:rPr>
              <a:t>continuó</a:t>
            </a:r>
            <a:r>
              <a:rPr lang="en-US" sz="1800" b="1" dirty="0">
                <a:solidFill>
                  <a:schemeClr val="bg1"/>
                </a:solidFill>
                <a:uFillTx/>
              </a:rPr>
              <a:t>)</a:t>
            </a:r>
            <a:endParaRPr sz="32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26776A-2CFA-4EC9-B562-37CE759F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7" y="1291095"/>
            <a:ext cx="7938905" cy="44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03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54F95-A3B5-4A36-958F-D39C8CDF8DC6}"/>
              </a:ext>
            </a:extLst>
          </p:cNvPr>
          <p:cNvSpPr/>
          <p:nvPr/>
        </p:nvSpPr>
        <p:spPr>
          <a:xfrm>
            <a:off x="279586" y="718194"/>
            <a:ext cx="8641976" cy="5342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image14.png" descr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445794"/>
            <a:ext cx="265512" cy="39766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uture Story"/>
          <p:cNvSpPr txBox="1"/>
          <p:nvPr/>
        </p:nvSpPr>
        <p:spPr>
          <a:xfrm>
            <a:off x="4431453" y="4711796"/>
            <a:ext cx="2432425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/>
              <a:t>Historia de </a:t>
            </a:r>
            <a:r>
              <a:rPr lang="en-US" sz="2100" dirty="0" err="1"/>
              <a:t>Futuro</a:t>
            </a:r>
            <a:endParaRPr sz="2100" dirty="0"/>
          </a:p>
        </p:txBody>
      </p:sp>
      <p:sp>
        <p:nvSpPr>
          <p:cNvPr id="157" name="Line"/>
          <p:cNvSpPr/>
          <p:nvPr/>
        </p:nvSpPr>
        <p:spPr>
          <a:xfrm>
            <a:off x="2886075" y="2486025"/>
            <a:ext cx="71441" cy="253607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sp>
        <p:nvSpPr>
          <p:cNvPr id="158" name="Line"/>
          <p:cNvSpPr/>
          <p:nvPr/>
        </p:nvSpPr>
        <p:spPr>
          <a:xfrm flipH="1">
            <a:off x="3332559" y="2502693"/>
            <a:ext cx="94061" cy="228604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grpSp>
        <p:nvGrpSpPr>
          <p:cNvPr id="167" name="Group"/>
          <p:cNvGrpSpPr/>
          <p:nvPr/>
        </p:nvGrpSpPr>
        <p:grpSpPr>
          <a:xfrm>
            <a:off x="2320530" y="2769385"/>
            <a:ext cx="529988" cy="727039"/>
            <a:chOff x="-3" y="-5"/>
            <a:chExt cx="1413299" cy="1938767"/>
          </a:xfrm>
        </p:grpSpPr>
        <p:grpSp>
          <p:nvGrpSpPr>
            <p:cNvPr id="162" name="Group"/>
            <p:cNvGrpSpPr/>
            <p:nvPr/>
          </p:nvGrpSpPr>
          <p:grpSpPr>
            <a:xfrm>
              <a:off x="434552" y="-6"/>
              <a:ext cx="978745" cy="1046671"/>
              <a:chOff x="0" y="-3"/>
              <a:chExt cx="978744" cy="1046669"/>
            </a:xfrm>
          </p:grpSpPr>
          <p:sp>
            <p:nvSpPr>
              <p:cNvPr id="159" name="Shape"/>
              <p:cNvSpPr/>
              <p:nvPr/>
            </p:nvSpPr>
            <p:spPr>
              <a:xfrm rot="7245575">
                <a:off x="71163" y="202746"/>
                <a:ext cx="836417" cy="641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0" name="Shape"/>
              <p:cNvSpPr/>
              <p:nvPr/>
            </p:nvSpPr>
            <p:spPr>
              <a:xfrm rot="7245575">
                <a:off x="225865" y="474855"/>
                <a:ext cx="836420" cy="281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1" name="Line"/>
              <p:cNvSpPr/>
              <p:nvPr/>
            </p:nvSpPr>
            <p:spPr>
              <a:xfrm rot="7245575">
                <a:off x="718923" y="194534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166" name="Group"/>
            <p:cNvGrpSpPr/>
            <p:nvPr/>
          </p:nvGrpSpPr>
          <p:grpSpPr>
            <a:xfrm>
              <a:off x="-4" y="894495"/>
              <a:ext cx="971504" cy="1044268"/>
              <a:chOff x="-1" y="-3"/>
              <a:chExt cx="971502" cy="1044267"/>
            </a:xfrm>
          </p:grpSpPr>
          <p:sp>
            <p:nvSpPr>
              <p:cNvPr id="163" name="Shape"/>
              <p:cNvSpPr/>
              <p:nvPr/>
            </p:nvSpPr>
            <p:spPr>
              <a:xfrm rot="17983250">
                <a:off x="67540" y="201545"/>
                <a:ext cx="836423" cy="64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4" name="Shape"/>
              <p:cNvSpPr/>
              <p:nvPr/>
            </p:nvSpPr>
            <p:spPr>
              <a:xfrm rot="17983250">
                <a:off x="-88811" y="292326"/>
                <a:ext cx="836421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5" name="Line"/>
              <p:cNvSpPr/>
              <p:nvPr/>
            </p:nvSpPr>
            <p:spPr>
              <a:xfrm rot="17983250">
                <a:off x="191635" y="77536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168" name="Oval"/>
          <p:cNvSpPr/>
          <p:nvPr/>
        </p:nvSpPr>
        <p:spPr>
          <a:xfrm>
            <a:off x="2119313" y="2400300"/>
            <a:ext cx="2028825" cy="1951437"/>
          </a:xfrm>
          <a:prstGeom prst="ellipse">
            <a:avLst/>
          </a:prstGeom>
          <a:ln w="76200">
            <a:solidFill>
              <a:srgbClr val="C00000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grpSp>
        <p:nvGrpSpPr>
          <p:cNvPr id="174" name="Group"/>
          <p:cNvGrpSpPr/>
          <p:nvPr/>
        </p:nvGrpSpPr>
        <p:grpSpPr>
          <a:xfrm>
            <a:off x="2900363" y="2334811"/>
            <a:ext cx="446495" cy="939413"/>
            <a:chOff x="0" y="-1"/>
            <a:chExt cx="1190651" cy="2505099"/>
          </a:xfrm>
        </p:grpSpPr>
        <p:sp>
          <p:nvSpPr>
            <p:cNvPr id="169" name="Oval"/>
            <p:cNvSpPr/>
            <p:nvPr/>
          </p:nvSpPr>
          <p:spPr>
            <a:xfrm>
              <a:off x="307259" y="-2"/>
              <a:ext cx="729757" cy="764273"/>
            </a:xfrm>
            <a:prstGeom prst="ellipse">
              <a:avLst/>
            </a:prstGeom>
            <a:solidFill>
              <a:srgbClr val="E7E6E6"/>
            </a:solidFill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170" name="Line"/>
            <p:cNvSpPr/>
            <p:nvPr/>
          </p:nvSpPr>
          <p:spPr>
            <a:xfrm flipH="1">
              <a:off x="655472" y="827950"/>
              <a:ext cx="9" cy="1040251"/>
            </a:xfrm>
            <a:prstGeom prst="line">
              <a:avLst/>
            </a:prstGeom>
            <a:noFill/>
            <a:ln w="762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endParaRPr sz="1350"/>
            </a:p>
          </p:txBody>
        </p:sp>
        <p:grpSp>
          <p:nvGrpSpPr>
            <p:cNvPr id="173" name="Group"/>
            <p:cNvGrpSpPr/>
            <p:nvPr/>
          </p:nvGrpSpPr>
          <p:grpSpPr>
            <a:xfrm>
              <a:off x="0" y="1719587"/>
              <a:ext cx="1190653" cy="785511"/>
              <a:chOff x="0" y="-1"/>
              <a:chExt cx="1190651" cy="785509"/>
            </a:xfrm>
          </p:grpSpPr>
          <p:sp>
            <p:nvSpPr>
              <p:cNvPr id="171" name="Line"/>
              <p:cNvSpPr/>
              <p:nvPr/>
            </p:nvSpPr>
            <p:spPr>
              <a:xfrm flipH="1">
                <a:off x="0" y="-2"/>
                <a:ext cx="631371" cy="785511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629742" y="41622"/>
                <a:ext cx="560911" cy="742817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</p:grpSp>
      </p:grpSp>
      <p:sp>
        <p:nvSpPr>
          <p:cNvPr id="175" name="Concrete"/>
          <p:cNvSpPr txBox="1"/>
          <p:nvPr/>
        </p:nvSpPr>
        <p:spPr>
          <a:xfrm>
            <a:off x="2593734" y="3945066"/>
            <a:ext cx="1203183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Shape"/>
          <p:cNvSpPr/>
          <p:nvPr/>
        </p:nvSpPr>
        <p:spPr>
          <a:xfrm rot="7162467">
            <a:off x="2950754" y="2607758"/>
            <a:ext cx="153310" cy="18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9" h="20612" extrusionOk="0">
                <a:moveTo>
                  <a:pt x="20639" y="17491"/>
                </a:moveTo>
                <a:cubicBezTo>
                  <a:pt x="16764" y="20907"/>
                  <a:pt x="10664" y="21600"/>
                  <a:pt x="5886" y="19168"/>
                </a:cubicBezTo>
                <a:cubicBezTo>
                  <a:pt x="1280" y="16824"/>
                  <a:pt x="-961" y="12150"/>
                  <a:pt x="390" y="7707"/>
                </a:cubicBezTo>
                <a:cubicBezTo>
                  <a:pt x="1769" y="3168"/>
                  <a:pt x="6551" y="0"/>
                  <a:pt x="12022" y="0"/>
                </a:cubicBezTo>
                <a:lnTo>
                  <a:pt x="20639" y="1749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sp>
        <p:nvSpPr>
          <p:cNvPr id="177" name="Shape"/>
          <p:cNvSpPr/>
          <p:nvPr/>
        </p:nvSpPr>
        <p:spPr>
          <a:xfrm rot="7162467">
            <a:off x="3199472" y="2602284"/>
            <a:ext cx="130111" cy="169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3" h="20491" extrusionOk="0">
                <a:moveTo>
                  <a:pt x="20763" y="17041"/>
                </a:moveTo>
                <a:cubicBezTo>
                  <a:pt x="16861" y="20839"/>
                  <a:pt x="10323" y="21600"/>
                  <a:pt x="5394" y="18830"/>
                </a:cubicBezTo>
                <a:cubicBezTo>
                  <a:pt x="1193" y="16469"/>
                  <a:pt x="-837" y="12086"/>
                  <a:pt x="322" y="7878"/>
                </a:cubicBezTo>
                <a:cubicBezTo>
                  <a:pt x="1593" y="3260"/>
                  <a:pt x="6374" y="0"/>
                  <a:pt x="11876" y="0"/>
                </a:cubicBezTo>
                <a:lnTo>
                  <a:pt x="20763" y="1704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grpSp>
        <p:nvGrpSpPr>
          <p:cNvPr id="184" name="Group"/>
          <p:cNvGrpSpPr/>
          <p:nvPr/>
        </p:nvGrpSpPr>
        <p:grpSpPr>
          <a:xfrm>
            <a:off x="3518855" y="1425071"/>
            <a:ext cx="3037536" cy="1161040"/>
            <a:chOff x="0" y="-53"/>
            <a:chExt cx="8100094" cy="3096103"/>
          </a:xfrm>
        </p:grpSpPr>
        <p:sp>
          <p:nvSpPr>
            <p:cNvPr id="178" name="Shape"/>
            <p:cNvSpPr/>
            <p:nvPr/>
          </p:nvSpPr>
          <p:spPr>
            <a:xfrm>
              <a:off x="1372696" y="-53"/>
              <a:ext cx="6727398" cy="299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79" name="Oval"/>
            <p:cNvSpPr/>
            <p:nvPr/>
          </p:nvSpPr>
          <p:spPr>
            <a:xfrm>
              <a:off x="965566" y="2317167"/>
              <a:ext cx="1121321" cy="49849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0" name="Oval"/>
            <p:cNvSpPr/>
            <p:nvPr/>
          </p:nvSpPr>
          <p:spPr>
            <a:xfrm>
              <a:off x="333276" y="2673439"/>
              <a:ext cx="747553" cy="33233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1" name="Oval"/>
            <p:cNvSpPr/>
            <p:nvPr/>
          </p:nvSpPr>
          <p:spPr>
            <a:xfrm>
              <a:off x="0" y="2929877"/>
              <a:ext cx="373785" cy="16617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2" name="Shape"/>
            <p:cNvSpPr/>
            <p:nvPr/>
          </p:nvSpPr>
          <p:spPr>
            <a:xfrm>
              <a:off x="1708006" y="161588"/>
              <a:ext cx="6171723" cy="254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3" name="Text"/>
            <p:cNvSpPr txBox="1"/>
            <p:nvPr/>
          </p:nvSpPr>
          <p:spPr>
            <a:xfrm>
              <a:off x="2300541" y="1149356"/>
              <a:ext cx="4394900" cy="553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1828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900"/>
                <a:t> </a:t>
              </a:r>
            </a:p>
          </p:txBody>
        </p:sp>
      </p:grpSp>
      <p:sp>
        <p:nvSpPr>
          <p:cNvPr id="185" name="Abstract"/>
          <p:cNvSpPr txBox="1"/>
          <p:nvPr/>
        </p:nvSpPr>
        <p:spPr>
          <a:xfrm>
            <a:off x="4739878" y="1679972"/>
            <a:ext cx="11822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 err="1"/>
              <a:t>Resumen</a:t>
            </a:r>
            <a:endParaRPr sz="2100" dirty="0"/>
          </a:p>
        </p:txBody>
      </p:sp>
      <p:sp>
        <p:nvSpPr>
          <p:cNvPr id="186" name="Arrow"/>
          <p:cNvSpPr/>
          <p:nvPr/>
        </p:nvSpPr>
        <p:spPr>
          <a:xfrm>
            <a:off x="5903119" y="3102769"/>
            <a:ext cx="375048" cy="167880"/>
          </a:xfrm>
          <a:prstGeom prst="leftArrow">
            <a:avLst>
              <a:gd name="adj1" fmla="val 50000"/>
              <a:gd name="adj2" fmla="val 49759"/>
            </a:avLst>
          </a:prstGeom>
          <a:solidFill>
            <a:srgbClr val="0033CC"/>
          </a:solidFill>
          <a:ln w="25400">
            <a:solidFill>
              <a:srgbClr val="41719C"/>
            </a:solidFill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7" name="Triangle"/>
          <p:cNvSpPr/>
          <p:nvPr/>
        </p:nvSpPr>
        <p:spPr>
          <a:xfrm>
            <a:off x="2070497" y="3263501"/>
            <a:ext cx="146450" cy="233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8" name="Triangle"/>
          <p:cNvSpPr/>
          <p:nvPr/>
        </p:nvSpPr>
        <p:spPr>
          <a:xfrm rot="16200000">
            <a:off x="2986087" y="4267199"/>
            <a:ext cx="172645" cy="20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9" name="Triangle"/>
          <p:cNvSpPr/>
          <p:nvPr/>
        </p:nvSpPr>
        <p:spPr>
          <a:xfrm rot="10800000">
            <a:off x="4068366" y="3318272"/>
            <a:ext cx="201220" cy="232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90" name="Procedural Steps…"/>
          <p:cNvSpPr txBox="1"/>
          <p:nvPr/>
        </p:nvSpPr>
        <p:spPr>
          <a:xfrm>
            <a:off x="4600574" y="3380185"/>
            <a:ext cx="2108601" cy="96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 dirty="0"/>
              <a:t> </a:t>
            </a:r>
            <a:r>
              <a:rPr lang="en-US" dirty="0"/>
              <a:t>Pasos del </a:t>
            </a:r>
            <a:r>
              <a:rPr lang="en-US" dirty="0" err="1"/>
              <a:t>Proceso</a:t>
            </a:r>
            <a:r>
              <a:rPr dirty="0"/>
              <a:t> 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</p:txBody>
      </p:sp>
      <p:sp>
        <p:nvSpPr>
          <p:cNvPr id="191" name="Abstract:…"/>
          <p:cNvSpPr txBox="1"/>
          <p:nvPr/>
        </p:nvSpPr>
        <p:spPr>
          <a:xfrm>
            <a:off x="689631" y="3828051"/>
            <a:ext cx="1689501" cy="214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40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Aislarnos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ignorar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Piensa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3" name="Table"/>
          <p:cNvGraphicFramePr/>
          <p:nvPr>
            <p:extLst>
              <p:ext uri="{D42A27DB-BD31-4B8C-83A1-F6EECF244321}">
                <p14:modId xmlns:p14="http://schemas.microsoft.com/office/powerpoint/2010/main" val="3868494863"/>
              </p:ext>
            </p:extLst>
          </p:nvPr>
        </p:nvGraphicFramePr>
        <p:xfrm>
          <a:off x="4724399" y="2625326"/>
          <a:ext cx="1439470" cy="32504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761">
                  <a:extLst>
                    <a:ext uri="{9D8B030D-6E8A-4147-A177-3AD203B41FA5}">
                      <a16:colId xmlns:a16="http://schemas.microsoft.com/office/drawing/2014/main" val="1250664123"/>
                    </a:ext>
                  </a:extLst>
                </a:gridCol>
              </a:tblGrid>
              <a:tr h="325044">
                <a:tc>
                  <a:txBody>
                    <a:bodyPr/>
                    <a:lstStyle/>
                    <a:p>
                      <a:pPr marL="76200" indent="-76200"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lang="en-US"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</a:t>
                      </a:r>
                      <a:endParaRPr sz="1500" dirty="0">
                        <a:solidFill>
                          <a:srgbClr val="0033CC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lang="en-US"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endParaRPr sz="1500" dirty="0">
                        <a:solidFill>
                          <a:srgbClr val="0033CC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2" name="Group"/>
          <p:cNvGrpSpPr/>
          <p:nvPr/>
        </p:nvGrpSpPr>
        <p:grpSpPr>
          <a:xfrm>
            <a:off x="2998802" y="3325737"/>
            <a:ext cx="264647" cy="688986"/>
            <a:chOff x="-3" y="-4"/>
            <a:chExt cx="705723" cy="1837293"/>
          </a:xfrm>
        </p:grpSpPr>
        <p:grpSp>
          <p:nvGrpSpPr>
            <p:cNvPr id="197" name="Group"/>
            <p:cNvGrpSpPr/>
            <p:nvPr/>
          </p:nvGrpSpPr>
          <p:grpSpPr>
            <a:xfrm>
              <a:off x="-4" y="-5"/>
              <a:ext cx="656390" cy="849801"/>
              <a:chOff x="-1" y="-2"/>
              <a:chExt cx="656389" cy="849800"/>
            </a:xfrm>
          </p:grpSpPr>
          <p:sp>
            <p:nvSpPr>
              <p:cNvPr id="194" name="Shape"/>
              <p:cNvSpPr/>
              <p:nvPr/>
            </p:nvSpPr>
            <p:spPr>
              <a:xfrm rot="5473008">
                <a:off x="-90020" y="105511"/>
                <a:ext cx="836426" cy="638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5" name="Shape"/>
              <p:cNvSpPr/>
              <p:nvPr/>
            </p:nvSpPr>
            <p:spPr>
              <a:xfrm rot="5473008">
                <a:off x="88772" y="288141"/>
                <a:ext cx="83642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6" name="Line"/>
              <p:cNvSpPr/>
              <p:nvPr/>
            </p:nvSpPr>
            <p:spPr>
              <a:xfrm rot="5473008">
                <a:off x="379838" y="3193"/>
                <a:ext cx="69834" cy="8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01" name="Group"/>
            <p:cNvGrpSpPr/>
            <p:nvPr/>
          </p:nvGrpSpPr>
          <p:grpSpPr>
            <a:xfrm>
              <a:off x="64357" y="998876"/>
              <a:ext cx="641363" cy="838413"/>
              <a:chOff x="-2" y="-2"/>
              <a:chExt cx="641361" cy="838411"/>
            </a:xfrm>
          </p:grpSpPr>
          <p:sp>
            <p:nvSpPr>
              <p:cNvPr id="198" name="Shape"/>
              <p:cNvSpPr/>
              <p:nvPr/>
            </p:nvSpPr>
            <p:spPr>
              <a:xfrm rot="16210681">
                <a:off x="-97537" y="99820"/>
                <a:ext cx="836432" cy="638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9" name="Shape"/>
              <p:cNvSpPr/>
              <p:nvPr/>
            </p:nvSpPr>
            <p:spPr>
              <a:xfrm rot="16210681">
                <a:off x="-276367" y="278094"/>
                <a:ext cx="83643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0" name="Line"/>
              <p:cNvSpPr/>
              <p:nvPr/>
            </p:nvSpPr>
            <p:spPr>
              <a:xfrm rot="16210681">
                <a:off x="206130" y="762096"/>
                <a:ext cx="69839" cy="80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3424827" y="2855737"/>
            <a:ext cx="589440" cy="694423"/>
            <a:chOff x="-2" y="-6"/>
            <a:chExt cx="1571837" cy="1851794"/>
          </a:xfrm>
        </p:grpSpPr>
        <p:grpSp>
          <p:nvGrpSpPr>
            <p:cNvPr id="206" name="Group"/>
            <p:cNvGrpSpPr/>
            <p:nvPr/>
          </p:nvGrpSpPr>
          <p:grpSpPr>
            <a:xfrm>
              <a:off x="-3" y="-7"/>
              <a:ext cx="982366" cy="1047117"/>
              <a:chOff x="0" y="-4"/>
              <a:chExt cx="982364" cy="1047115"/>
            </a:xfrm>
          </p:grpSpPr>
          <p:sp>
            <p:nvSpPr>
              <p:cNvPr id="203" name="Shape"/>
              <p:cNvSpPr/>
              <p:nvPr/>
            </p:nvSpPr>
            <p:spPr>
              <a:xfrm rot="3503608">
                <a:off x="72971" y="204173"/>
                <a:ext cx="836422" cy="63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4" name="Shape"/>
              <p:cNvSpPr/>
              <p:nvPr/>
            </p:nvSpPr>
            <p:spPr>
              <a:xfrm rot="3503608">
                <a:off x="225274" y="289282"/>
                <a:ext cx="836420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5" name="Line"/>
              <p:cNvSpPr/>
              <p:nvPr/>
            </p:nvSpPr>
            <p:spPr>
              <a:xfrm rot="3503608">
                <a:off x="322190" y="11585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10" name="Group"/>
            <p:cNvGrpSpPr/>
            <p:nvPr/>
          </p:nvGrpSpPr>
          <p:grpSpPr>
            <a:xfrm>
              <a:off x="582788" y="802930"/>
              <a:ext cx="989048" cy="1048859"/>
              <a:chOff x="-1" y="-2"/>
              <a:chExt cx="989046" cy="1048857"/>
            </a:xfrm>
          </p:grpSpPr>
          <p:sp>
            <p:nvSpPr>
              <p:cNvPr id="207" name="Shape"/>
              <p:cNvSpPr/>
              <p:nvPr/>
            </p:nvSpPr>
            <p:spPr>
              <a:xfrm rot="14241281">
                <a:off x="76311" y="205050"/>
                <a:ext cx="836425" cy="638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8" name="Shape"/>
              <p:cNvSpPr/>
              <p:nvPr/>
            </p:nvSpPr>
            <p:spPr>
              <a:xfrm rot="14241281">
                <a:off x="-74268" y="480343"/>
                <a:ext cx="836423" cy="281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9" name="Line"/>
              <p:cNvSpPr/>
              <p:nvPr/>
            </p:nvSpPr>
            <p:spPr>
              <a:xfrm rot="14241281">
                <a:off x="600322" y="849326"/>
                <a:ext cx="69835" cy="80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59" name="Shape 457">
            <a:extLst>
              <a:ext uri="{FF2B5EF4-FFF2-40B4-BE49-F238E27FC236}">
                <a16:creationId xmlns:a16="http://schemas.microsoft.com/office/drawing/2014/main" id="{FA767A0C-16C4-4D03-932D-A183770C3B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Modelo Mental de la Teoría de Cambio</a:t>
            </a:r>
            <a:endParaRPr lang="en-US" sz="2400" b="1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FCC6F6-F039-4902-B6A8-6675A1737221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" name="image15.png" descr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394" y="926307"/>
            <a:ext cx="4758929" cy="4438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863325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animBg="1" advAuto="0"/>
      <p:bldP spid="157" grpId="0" animBg="1" advAuto="0"/>
      <p:bldP spid="158" grpId="0" animBg="1" advAuto="0"/>
      <p:bldP spid="167" grpId="0" animBg="1" advAuto="0"/>
      <p:bldP spid="175" grpId="0" animBg="1" advAuto="0"/>
      <p:bldP spid="176" grpId="0" animBg="1" advAuto="0"/>
      <p:bldP spid="177" grpId="0" animBg="1" advAuto="0"/>
      <p:bldP spid="184" grpId="0" animBg="1" advAuto="0"/>
      <p:bldP spid="185" grpId="0" animBg="1" advAuto="0"/>
      <p:bldP spid="186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3" grpId="0" animBg="1" advAuto="0"/>
      <p:bldP spid="202" grpId="0" animBg="1" advAuto="0"/>
      <p:bldP spid="211" grpId="0" animBg="1" advAuto="0"/>
      <p:bldP spid="19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4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1301675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>
            <a:no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sz="2800" b="1" dirty="0"/>
              <a:t>MÓDULO 3: La brecha entre la clase pudiente y quienes viven en situación de pobreza y la investigación sobre las causas de la pobreza</a:t>
            </a:r>
            <a:endParaRPr lang="en-US" sz="2800" b="1" dirty="0"/>
          </a:p>
        </p:txBody>
      </p:sp>
      <p:pic>
        <p:nvPicPr>
          <p:cNvPr id="514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48" y="1600200"/>
            <a:ext cx="562450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47"/>
          <p:cNvSpPr txBox="1"/>
          <p:nvPr/>
        </p:nvSpPr>
        <p:spPr>
          <a:xfrm>
            <a:off x="7924799" y="587586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41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9E582-EDBE-44B3-9F92-9F3052B4C098}"/>
              </a:ext>
            </a:extLst>
          </p:cNvPr>
          <p:cNvCxnSpPr/>
          <p:nvPr/>
        </p:nvCxnSpPr>
        <p:spPr>
          <a:xfrm>
            <a:off x="0" y="133663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44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El continuo de la investigación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2E65B7-4650-4EDB-AD1F-B30832947FF5}"/>
              </a:ext>
            </a:extLst>
          </p:cNvPr>
          <p:cNvGrpSpPr/>
          <p:nvPr/>
        </p:nvGrpSpPr>
        <p:grpSpPr>
          <a:xfrm>
            <a:off x="2334650" y="686283"/>
            <a:ext cx="4474700" cy="5550443"/>
            <a:chOff x="2334650" y="686283"/>
            <a:chExt cx="4474700" cy="55504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A02FFE-F534-4BBE-AF33-C4125D7D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650" y="686283"/>
              <a:ext cx="4474700" cy="555044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E1CFE8-85B2-49BE-B0C6-4E67758E457C}"/>
                </a:ext>
              </a:extLst>
            </p:cNvPr>
            <p:cNvCxnSpPr>
              <a:cxnSpLocks/>
            </p:cNvCxnSpPr>
            <p:nvPr/>
          </p:nvCxnSpPr>
          <p:spPr>
            <a:xfrm>
              <a:off x="2388198" y="6236726"/>
              <a:ext cx="43799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49198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46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258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400" b="1" dirty="0"/>
              <a:t>Condados superiores e inferiores para los ingresos </a:t>
            </a:r>
            <a:br>
              <a:rPr lang="es-ES" sz="2400" b="1" dirty="0"/>
            </a:br>
            <a:r>
              <a:rPr lang="es-ES" sz="2400" b="1" dirty="0"/>
              <a:t>futuros de los niños de familias con bajos ingresos,</a:t>
            </a:r>
            <a:br>
              <a:rPr lang="es-ES" sz="2400" b="1" dirty="0"/>
            </a:br>
            <a:r>
              <a:rPr lang="es-ES" sz="2400" b="1" dirty="0"/>
              <a:t> los 100 condados más grandes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17258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1966A9-EE1E-48D4-BD95-9550DCD5C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39" y="1258825"/>
            <a:ext cx="5477790" cy="49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7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F56E0-0E1F-4A0B-86DA-D475E7CE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4" y="3286851"/>
            <a:ext cx="1786513" cy="1211492"/>
          </a:xfrm>
          <a:prstGeom prst="rect">
            <a:avLst/>
          </a:prstGeom>
        </p:spPr>
      </p:pic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/>
              <a:t>MÓDULO 1: </a:t>
            </a:r>
            <a:br>
              <a:rPr lang="es-ES" sz="3500" b="1" dirty="0"/>
            </a:br>
            <a:r>
              <a:rPr lang="es-ES" sz="3500" b="1" dirty="0"/>
              <a:t>Mi vida ahora</a:t>
            </a:r>
            <a:endParaRPr lang="en-US" sz="3500" b="1" dirty="0"/>
          </a:p>
        </p:txBody>
      </p:sp>
      <p:pic>
        <p:nvPicPr>
          <p:cNvPr id="375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34" y="1526098"/>
            <a:ext cx="4912332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/>
          <p:nvPr/>
        </p:nvCxnSpPr>
        <p:spPr>
          <a:xfrm>
            <a:off x="0" y="11317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70CEE8-D7B4-4537-A4FE-944B30650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0" y="4188075"/>
            <a:ext cx="1409754" cy="1276759"/>
          </a:xfrm>
          <a:prstGeom prst="rect">
            <a:avLst/>
          </a:prstGeom>
        </p:spPr>
      </p:pic>
      <p:sp>
        <p:nvSpPr>
          <p:cNvPr id="7" name="Shape 461">
            <a:extLst>
              <a:ext uri="{FF2B5EF4-FFF2-40B4-BE49-F238E27FC236}">
                <a16:creationId xmlns:a16="http://schemas.microsoft.com/office/drawing/2014/main" id="{BF1F35A4-263B-4F72-A40C-49B59D5A39EE}"/>
              </a:ext>
            </a:extLst>
          </p:cNvPr>
          <p:cNvSpPr txBox="1"/>
          <p:nvPr/>
        </p:nvSpPr>
        <p:spPr>
          <a:xfrm>
            <a:off x="7924799" y="5867398"/>
            <a:ext cx="104130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243C0F39-CE96-421E-9429-493CAA166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 err="1"/>
              <a:t>Actividad</a:t>
            </a:r>
            <a:r>
              <a:rPr lang="en-US" sz="3200" b="1" dirty="0"/>
              <a:t> </a:t>
            </a:r>
            <a:r>
              <a:rPr lang="en-US" sz="3200" b="1" dirty="0" err="1"/>
              <a:t>Grupal</a:t>
            </a:r>
            <a:r>
              <a:rPr lang="en-US" sz="3200" b="1" dirty="0"/>
              <a:t> </a:t>
            </a:r>
            <a:r>
              <a:rPr lang="en-US" sz="3200" b="1" dirty="0" err="1"/>
              <a:t>sobre</a:t>
            </a:r>
            <a:r>
              <a:rPr lang="en-US" sz="3200" b="1" dirty="0"/>
              <a:t> </a:t>
            </a:r>
            <a:r>
              <a:rPr lang="en-US" sz="3200" b="1" dirty="0" err="1"/>
              <a:t>Depredadores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CCE239-E143-4B0B-9038-D097EC838E72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CDDB9E-B1BF-476B-AD53-3D303DB6A11E}"/>
              </a:ext>
            </a:extLst>
          </p:cNvPr>
          <p:cNvSpPr/>
          <p:nvPr/>
        </p:nvSpPr>
        <p:spPr>
          <a:xfrm>
            <a:off x="483079" y="1570333"/>
            <a:ext cx="8057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https://fs27.formsite.com/a34qO0/zwvvzmavmc/index.html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6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Valor neto medio familiar según la raza, 2016*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E1E595-9805-45BD-B76B-095399EBD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9" y="756098"/>
            <a:ext cx="7491961" cy="51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72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0577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Median Wealth for Single Women by Race/</a:t>
            </a:r>
            <a:r>
              <a:rPr lang="en-US" sz="3200" b="1" dirty="0" err="1"/>
              <a:t>Ethnicityand</a:t>
            </a:r>
            <a:r>
              <a:rPr lang="en-US" sz="3200" b="1" dirty="0"/>
              <a:t> Single White Men, 2013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-8626" y="94906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B68041-DD34-46B2-9A24-1B736B323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69" y="1054485"/>
            <a:ext cx="6932862" cy="485444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8837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/>
              <a:t>Crecimiento real de los ingresos familiares por quintil y para el 5 % superior, 1947-1979</a:t>
            </a:r>
            <a:endParaRPr sz="3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0173DE8-AE60-4C79-9BD8-5B4C5E69E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29" y="1119223"/>
            <a:ext cx="6684570" cy="48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48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700" b="1" dirty="0"/>
              <a:t>Crecimiento real de los ingresos familiares por quintil   y para el 5 % superior y el 1 % superior, 1979-2014*</a:t>
            </a:r>
            <a:endParaRPr lang="en-US" sz="27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63EFC7B-4F23-490C-99B4-4209316E4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19" y="1075595"/>
            <a:ext cx="6287361" cy="51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56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 </a:t>
            </a:r>
            <a:r>
              <a:rPr lang="en-US" dirty="0"/>
              <a:t>56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700" b="1" dirty="0"/>
              <a:t>Salario de los directores ejecutivos como múltiplo del salario promedio de los trabajadores, 1960-2016*</a:t>
            </a:r>
            <a:endParaRPr lang="en-US" sz="27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33C8B7-0586-4576-9D98-AC5D22C18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62" y="1097416"/>
            <a:ext cx="6404476" cy="51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864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500" b="1" dirty="0"/>
              <a:t>Multiplicador del salario de los directores ejecutivos en relación con el salario promedio de los trabajadores, 2012*</a:t>
            </a:r>
            <a:endParaRPr sz="25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1DBC349-B3D3-4994-923C-B978B5F2F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04" y="1076176"/>
            <a:ext cx="6193591" cy="51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096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/>
              <a:t>Tenencia de la riqueza familiar en EE. UU., 2016</a:t>
            </a:r>
            <a:endParaRPr lang="en-US" sz="3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623209-C0AA-44CE-B639-178E650D0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9" y="1136197"/>
            <a:ext cx="6633562" cy="483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442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83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Media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/>
          <p:nvPr/>
        </p:nvCxnSpPr>
        <p:spPr>
          <a:xfrm>
            <a:off x="0" y="63835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2212675" y="761038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F7843-B289-41FB-95B9-32F4A17A44F8}"/>
              </a:ext>
            </a:extLst>
          </p:cNvPr>
          <p:cNvSpPr txBox="1"/>
          <p:nvPr/>
        </p:nvSpPr>
        <p:spPr>
          <a:xfrm>
            <a:off x="135484" y="5679807"/>
            <a:ext cx="858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466D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https://fs27.formsite.com/a34qO0/b5xpm2n2h2/index.html</a:t>
            </a:r>
            <a:r>
              <a:rPr lang="en-US" sz="2400" u="sng" dirty="0">
                <a:solidFill>
                  <a:srgbClr val="466D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35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6A0BE15A-6C60-40FD-9D8E-7EDB1315B9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83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Pudiente</a:t>
            </a:r>
            <a:endParaRPr lang="en-US" sz="32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266B1-DF96-49D5-BACD-F0900E7AF673}"/>
              </a:ext>
            </a:extLst>
          </p:cNvPr>
          <p:cNvCxnSpPr/>
          <p:nvPr/>
        </p:nvCxnSpPr>
        <p:spPr>
          <a:xfrm>
            <a:off x="0" y="63835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D2D1170-E551-4F4A-AAF1-94767EBEF1D4}"/>
              </a:ext>
            </a:extLst>
          </p:cNvPr>
          <p:cNvSpPr/>
          <p:nvPr/>
        </p:nvSpPr>
        <p:spPr>
          <a:xfrm>
            <a:off x="2212675" y="778083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DD4CB-7FA4-4A5A-B73E-F4ACD385B2EB}"/>
              </a:ext>
            </a:extLst>
          </p:cNvPr>
          <p:cNvSpPr txBox="1"/>
          <p:nvPr/>
        </p:nvSpPr>
        <p:spPr>
          <a:xfrm>
            <a:off x="135484" y="5679807"/>
            <a:ext cx="790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466D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https://fs27.formsite.com/a34qO0/rhlxo9yi81/index.html</a:t>
            </a:r>
            <a:r>
              <a:rPr lang="en-US" sz="2400" u="sng" dirty="0">
                <a:solidFill>
                  <a:srgbClr val="466D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22700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</a:t>
            </a:r>
            <a:r>
              <a:rPr lang="en-US" sz="3200" b="1" dirty="0" err="1"/>
              <a:t>Pobreza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/>
          <p:nvPr/>
        </p:nvCxnSpPr>
        <p:spPr>
          <a:xfrm>
            <a:off x="0" y="6227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2212674" y="846189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47D13-1CE0-48C5-A58A-FFEA9C15A149}"/>
              </a:ext>
            </a:extLst>
          </p:cNvPr>
          <p:cNvSpPr/>
          <p:nvPr/>
        </p:nvSpPr>
        <p:spPr>
          <a:xfrm>
            <a:off x="250166" y="5788328"/>
            <a:ext cx="8643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https://fs27.formsite.com/a34qO0/qriidwc5pj/index.html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65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126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Cuadro personal sobre la clase económica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66439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34403B6-CF08-419A-8A10-81AD9D961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45" y="707532"/>
            <a:ext cx="4884710" cy="552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704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8626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Actividad Cuadro de Sustentabilidad </a:t>
            </a:r>
            <a:br>
              <a:rPr lang="es-ES" sz="3200" b="1" dirty="0"/>
            </a:br>
            <a:r>
              <a:rPr lang="es-ES" sz="3200" b="1" dirty="0"/>
              <a:t>de la Comunidad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461">
            <a:extLst>
              <a:ext uri="{FF2B5EF4-FFF2-40B4-BE49-F238E27FC236}">
                <a16:creationId xmlns:a16="http://schemas.microsoft.com/office/drawing/2014/main" id="{3474B578-FD31-4E44-A2A5-D4F998E14EF0}"/>
              </a:ext>
            </a:extLst>
          </p:cNvPr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66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0FE44-A6C2-41DF-B480-792D514CF5F2}"/>
              </a:ext>
            </a:extLst>
          </p:cNvPr>
          <p:cNvSpPr/>
          <p:nvPr/>
        </p:nvSpPr>
        <p:spPr>
          <a:xfrm>
            <a:off x="629393" y="1621419"/>
            <a:ext cx="8051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https://fs27.formsite.com/a34qO0/8eid4lzt4i/index.html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24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66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8626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Tabla de sustentabilidad de la comunidad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CE8370-884B-483F-A747-432B80EA8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7" y="1008313"/>
            <a:ext cx="7514585" cy="48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783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lIns="0" tIns="0" rIns="0" bIns="0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b="1" dirty="0"/>
              <a:t>MÓDULO 4: Las reglas ocultas de las</a:t>
            </a:r>
            <a:br>
              <a:rPr lang="es-ES" b="1" dirty="0"/>
            </a:br>
            <a:r>
              <a:rPr lang="es-ES" b="1" dirty="0"/>
              <a:t>clases económicas</a:t>
            </a:r>
            <a:endParaRPr b="1" dirty="0"/>
          </a:p>
        </p:txBody>
      </p:sp>
      <p:pic>
        <p:nvPicPr>
          <p:cNvPr id="568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1434"/>
            <a:ext cx="632422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99"/>
          <p:cNvSpPr txBox="1"/>
          <p:nvPr/>
        </p:nvSpPr>
        <p:spPr>
          <a:xfrm>
            <a:off x="784354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69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151CBB-8E8B-4195-9373-FE09490FB88F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450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Actividad Grupal Reglas Escondidas </a:t>
            </a:r>
            <a:br>
              <a:rPr lang="es-ES" sz="3200" b="1" dirty="0"/>
            </a:br>
            <a:r>
              <a:rPr lang="es-ES" sz="3200" b="1" dirty="0"/>
              <a:t>de Clase Económica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502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6F1DFC36-23B3-4F6A-BB17-B38ED6357D52}"/>
              </a:ext>
            </a:extLst>
          </p:cNvPr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74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9B9E0F-6624-47C3-A4F7-1ED4B974795C}"/>
              </a:ext>
            </a:extLst>
          </p:cNvPr>
          <p:cNvSpPr/>
          <p:nvPr/>
        </p:nvSpPr>
        <p:spPr>
          <a:xfrm>
            <a:off x="694706" y="1766884"/>
            <a:ext cx="8235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https://fs27.formsite.com/a34qO0/0u3ujwlms8/index.html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88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Reglas ocultas de las clases económicas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E9B3A82-EA64-4927-AB9D-ADA1F6E34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52" y="963240"/>
            <a:ext cx="4624895" cy="52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719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Reglas ocultas de las clases económicas</a:t>
            </a:r>
            <a:br>
              <a:rPr lang="en-US" sz="3200" b="1" dirty="0"/>
            </a:br>
            <a:r>
              <a:rPr lang="en-US" sz="2000" b="1" dirty="0"/>
              <a:t>(</a:t>
            </a:r>
            <a:r>
              <a:rPr lang="en-US" sz="2000" b="1" dirty="0" err="1"/>
              <a:t>continuó</a:t>
            </a:r>
            <a:r>
              <a:rPr lang="en-US" sz="2000" b="1" dirty="0"/>
              <a:t>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63B01B-01B0-4D63-ABD0-073F4B95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86" y="1172718"/>
            <a:ext cx="5710428" cy="45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08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Reglas ocultas de las clases económicas</a:t>
            </a:r>
            <a:br>
              <a:rPr lang="en-US" sz="3200" b="1" dirty="0"/>
            </a:br>
            <a:r>
              <a:rPr lang="en-US" sz="2000" b="1" dirty="0"/>
              <a:t>(</a:t>
            </a:r>
            <a:r>
              <a:rPr lang="en-US" sz="2000" b="1" dirty="0" err="1"/>
              <a:t>continuó</a:t>
            </a:r>
            <a:r>
              <a:rPr lang="en-US" sz="2000" b="1" dirty="0"/>
              <a:t>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B58B03D-5DC9-4511-BF20-E802D79BE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86" y="1268730"/>
            <a:ext cx="571042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03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76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Reglas ocultas de las clases económicas</a:t>
            </a:r>
            <a:br>
              <a:rPr lang="en-US" sz="3200" b="1" dirty="0"/>
            </a:br>
            <a:r>
              <a:rPr lang="en-US" sz="2000" b="1" dirty="0"/>
              <a:t>(</a:t>
            </a:r>
            <a:r>
              <a:rPr lang="en-US" sz="2000" b="1" dirty="0" err="1"/>
              <a:t>continuó</a:t>
            </a:r>
            <a:r>
              <a:rPr lang="en-US" sz="2000" b="1" dirty="0"/>
              <a:t>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E21EB03-41AE-4066-842F-EBD7FF55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02" y="1268730"/>
            <a:ext cx="5682996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433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76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Reglas ocultas de las clases económicas</a:t>
            </a:r>
            <a:br>
              <a:rPr lang="en-US" sz="3200" b="1" dirty="0"/>
            </a:br>
            <a:r>
              <a:rPr lang="en-US" sz="2000" b="1" dirty="0"/>
              <a:t>(</a:t>
            </a:r>
            <a:r>
              <a:rPr lang="en-US" sz="2000" b="1" dirty="0" err="1"/>
              <a:t>continuó</a:t>
            </a:r>
            <a:r>
              <a:rPr lang="en-US" sz="2000" b="1" dirty="0"/>
              <a:t>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D5CCA11-32E9-421F-A29C-FCF3D0B3F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86" y="1543050"/>
            <a:ext cx="5710428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99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Calculadora del límite de pago</a:t>
            </a:r>
            <a:br>
              <a:rPr lang="es-ES" sz="3200" b="1" dirty="0"/>
            </a:br>
            <a:r>
              <a:rPr lang="es-ES" sz="3200" b="1" dirty="0"/>
              <a:t>para una vivienda accesible</a:t>
            </a:r>
            <a:endParaRPr lang="en-US" sz="3200" b="1" dirty="0"/>
          </a:p>
        </p:txBody>
      </p:sp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2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6B3A56A-A5BA-4B91-808B-A92DE9BD3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6" y="1340181"/>
            <a:ext cx="7282427" cy="43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8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80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478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Características Selectas Médicas y de Salud </a:t>
            </a:r>
            <a:br>
              <a:rPr lang="es-ES" sz="3200" b="1" dirty="0"/>
            </a:br>
            <a:r>
              <a:rPr lang="es-ES" sz="3200" b="1" dirty="0"/>
              <a:t>de Nacimientos: Estados Unidos 2016</a:t>
            </a:r>
            <a:endParaRPr lang="en-US" sz="3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8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CFC1FF-F147-4AEF-8D9C-5025F15BE872}"/>
              </a:ext>
            </a:extLst>
          </p:cNvPr>
          <p:cNvSpPr txBox="1"/>
          <p:nvPr/>
        </p:nvSpPr>
        <p:spPr>
          <a:xfrm>
            <a:off x="721781" y="5268484"/>
            <a:ext cx="770043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Vital Statistics Reports, Vol. 67, No. 1, January 31, 2018.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A519-68BE-4912-A8CB-2DEF38B53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1" y="1320713"/>
            <a:ext cx="7700437" cy="39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47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478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Tipos</a:t>
            </a:r>
            <a:r>
              <a:rPr lang="en-US" sz="3200" b="1" dirty="0"/>
              <a:t> de Familia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8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5AEE4BA-1638-4AF4-97D6-8AE0A55B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1" y="1191409"/>
            <a:ext cx="6898698" cy="44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85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Matriz de administración del tiempo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8698D9F-4DAF-4B7F-BD16-6B0474FAE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0" y="824771"/>
            <a:ext cx="5036820" cy="5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099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Matriz de administración del tiempo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E3A962-12D8-4717-A6A6-5E05E3EFE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47" y="772468"/>
            <a:ext cx="3646718" cy="54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387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6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b="1" dirty="0"/>
              <a:t>MÓDULO 5: </a:t>
            </a:r>
            <a:br>
              <a:rPr lang="es-ES" b="1" dirty="0"/>
            </a:br>
            <a:r>
              <a:rPr lang="es-ES" b="1" dirty="0"/>
              <a:t>La </a:t>
            </a:r>
            <a:r>
              <a:rPr lang="es-ES" b="1" dirty="0" err="1"/>
              <a:t>importanciadel</a:t>
            </a:r>
            <a:r>
              <a:rPr lang="es-ES" b="1" dirty="0"/>
              <a:t> lenguaje</a:t>
            </a:r>
            <a:endParaRPr lang="en-US" b="1" dirty="0"/>
          </a:p>
        </p:txBody>
      </p:sp>
      <p:pic>
        <p:nvPicPr>
          <p:cNvPr id="589" name="image12.png" descr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832" y="1509900"/>
            <a:ext cx="4960335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hape 621"/>
          <p:cNvSpPr txBox="1"/>
          <p:nvPr/>
        </p:nvSpPr>
        <p:spPr>
          <a:xfrm>
            <a:off x="7897065" y="5851199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91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BCE04-1DBD-4AC7-BC88-D077648E81D4}"/>
              </a:ext>
            </a:extLst>
          </p:cNvPr>
          <p:cNvCxnSpPr/>
          <p:nvPr/>
        </p:nvCxnSpPr>
        <p:spPr>
          <a:xfrm>
            <a:off x="0" y="115519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93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Registros</a:t>
            </a:r>
            <a:r>
              <a:rPr lang="en-US" sz="3200" b="1" dirty="0"/>
              <a:t> del </a:t>
            </a:r>
            <a:r>
              <a:rPr lang="en-US" sz="3200" b="1" dirty="0" err="1"/>
              <a:t>lenguaje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8A18FF-026A-4AEA-8213-B764BD0B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8" y="1200148"/>
            <a:ext cx="7447264" cy="43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46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Para </a:t>
            </a:r>
            <a:r>
              <a:rPr lang="en-US" sz="3200" b="1" dirty="0" err="1"/>
              <a:t>demostrar</a:t>
            </a:r>
            <a:r>
              <a:rPr lang="en-US" sz="3200" b="1" dirty="0"/>
              <a:t> </a:t>
            </a:r>
            <a:r>
              <a:rPr lang="en-US" sz="3200" b="1" dirty="0" err="1"/>
              <a:t>posesión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203A4D8-90EE-4C1A-985A-295DA54E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5" y="1047999"/>
            <a:ext cx="7072890" cy="4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297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Para </a:t>
            </a:r>
            <a:r>
              <a:rPr lang="en-US" sz="3200" b="1" dirty="0" err="1"/>
              <a:t>demostrar</a:t>
            </a:r>
            <a:r>
              <a:rPr lang="en-US" sz="3200" b="1" dirty="0"/>
              <a:t> </a:t>
            </a:r>
            <a:r>
              <a:rPr lang="en-US" sz="3200" b="1" dirty="0" err="1"/>
              <a:t>posesión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018E33-5A08-43F9-B756-620723DD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2" y="1285346"/>
            <a:ext cx="7652936" cy="40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302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voz</a:t>
            </a:r>
            <a:r>
              <a:rPr lang="en-US" sz="3200" b="1" dirty="0"/>
              <a:t> de padre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91B614-0421-4863-8B2C-0430FC26C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832622"/>
            <a:ext cx="7315200" cy="29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45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99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voz</a:t>
            </a:r>
            <a:r>
              <a:rPr lang="en-US" sz="3200" b="1" dirty="0"/>
              <a:t> de </a:t>
            </a:r>
            <a:r>
              <a:rPr lang="en-US" sz="3200" b="1" dirty="0" err="1"/>
              <a:t>niño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CD8C078-58BC-473F-88DD-D593F08E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9148"/>
            <a:ext cx="7315200" cy="30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549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FE3AB4E8-4592-4922-8E09-6FDE81134C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Actividad: calculadora del límite de pago</a:t>
            </a:r>
          </a:p>
          <a:p>
            <a:pPr algn="ctr"/>
            <a:r>
              <a:rPr lang="es-ES" sz="3200" b="1" dirty="0"/>
              <a:t>para una vivienda accesible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6B2964-46B3-4FA9-B420-CC9E65856C01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155532F5-B400-4BE1-AFF1-50BADC58014A}"/>
              </a:ext>
            </a:extLst>
          </p:cNvPr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40F74C-46F3-4C85-ACF4-59218627BDCD}"/>
              </a:ext>
            </a:extLst>
          </p:cNvPr>
          <p:cNvSpPr/>
          <p:nvPr/>
        </p:nvSpPr>
        <p:spPr>
          <a:xfrm>
            <a:off x="759124" y="1656597"/>
            <a:ext cx="7936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https://fs27.formsite.com/a34qO0/l0bccerc6b/index.html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44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77205" y="5893150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100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voz</a:t>
            </a:r>
            <a:r>
              <a:rPr lang="en-US" sz="3200" b="1" dirty="0"/>
              <a:t> de </a:t>
            </a:r>
            <a:r>
              <a:rPr lang="en-US" sz="3200" b="1" dirty="0" err="1"/>
              <a:t>adulto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C3E01B-95F3-455A-8FB3-C31C748A4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44841"/>
            <a:ext cx="7315200" cy="29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549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25443" y="5879877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/>
              <a:t>Investigación sobre el lenguaje en niños de 1 a 4 </a:t>
            </a:r>
            <a:r>
              <a:rPr lang="es-ES" sz="2800" b="1" dirty="0" err="1"/>
              <a:t>añosen</a:t>
            </a:r>
            <a:r>
              <a:rPr lang="es-ES" sz="2800" b="1" dirty="0"/>
              <a:t> hogares estables, según el grupo económico</a:t>
            </a:r>
            <a:endParaRPr lang="en-US" sz="2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137AEE-8FF6-4C86-AFD3-8DDFD868CF9A}"/>
              </a:ext>
            </a:extLst>
          </p:cNvPr>
          <p:cNvSpPr/>
          <p:nvPr/>
        </p:nvSpPr>
        <p:spPr>
          <a:xfrm>
            <a:off x="760298" y="4788685"/>
            <a:ext cx="793193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Differences in the Everyday Experience of Young American Children. 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 &amp; T. </a:t>
            </a:r>
            <a:r>
              <a:rPr lang="en-US" sz="12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Risley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(1995).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A7DC-2F36-486F-8BFB-F59A3B40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7" y="1526798"/>
            <a:ext cx="7931934" cy="32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3218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08190" y="5849652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4000" b="1" dirty="0"/>
              <a:t>Mediación: qué, por qué, cómo</a:t>
            </a:r>
            <a:endParaRPr lang="en-US" sz="32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F8EC67-ADEB-4C94-BA78-F50E3FC2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8" y="1384912"/>
            <a:ext cx="5841503" cy="1756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0D242-C4B2-45C4-ADB6-7F02FB654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7" y="3587002"/>
            <a:ext cx="5841503" cy="22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462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68576" y="5865095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Ciclo</a:t>
            </a:r>
            <a:r>
              <a:rPr lang="en-US" sz="3200" b="1" dirty="0"/>
              <a:t> de </a:t>
            </a:r>
            <a:r>
              <a:rPr lang="en-US" sz="3200" b="1" dirty="0" err="1"/>
              <a:t>penitencia</a:t>
            </a:r>
            <a:r>
              <a:rPr lang="en-US" sz="3200" b="1" dirty="0"/>
              <a:t>/</a:t>
            </a:r>
            <a:r>
              <a:rPr lang="en-US" sz="3200" b="1" dirty="0" err="1"/>
              <a:t>perdón</a:t>
            </a:r>
            <a:endParaRPr lang="en-US" sz="24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A458781-7C2A-484C-BACE-2F3F00F78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10" y="914400"/>
            <a:ext cx="2861979" cy="5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905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68575" y="5865094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114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/>
              <a:t>Autoevaluación de las habilidades de negociación</a:t>
            </a:r>
            <a:endParaRPr sz="28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0C7D3B7-64F7-41EF-8558-B64C6EA56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5" y="1119611"/>
            <a:ext cx="7438289" cy="46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29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08190" y="5892647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116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600" b="1" dirty="0"/>
              <a:t>Ejemplo de un cronograma de planificación regresiva</a:t>
            </a:r>
            <a:endParaRPr lang="en-US" sz="2600" b="1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0D37CB0-01D8-4D28-AF28-9331C23D0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6" y="1021826"/>
            <a:ext cx="7287667" cy="48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814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/>
              <a:t>MÓDULO 6:</a:t>
            </a:r>
            <a:br>
              <a:rPr lang="es-ES" sz="3500" b="1" dirty="0"/>
            </a:br>
            <a:r>
              <a:rPr lang="es-ES" sz="3500" b="1" dirty="0"/>
              <a:t>Los once recursos</a:t>
            </a:r>
            <a:endParaRPr lang="en-US" sz="3500" b="1" dirty="0"/>
          </a:p>
        </p:txBody>
      </p:sp>
      <p:pic>
        <p:nvPicPr>
          <p:cNvPr id="601" name="image15.png" descr="imag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12" y="1295400"/>
            <a:ext cx="5223841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33"/>
          <p:cNvSpPr txBox="1"/>
          <p:nvPr/>
        </p:nvSpPr>
        <p:spPr>
          <a:xfrm>
            <a:off x="7751322" y="5821363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119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3730A0-70B7-4F97-8EEC-4FC421E20BCC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57458" y="5859144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121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909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Definición</a:t>
            </a:r>
            <a:r>
              <a:rPr lang="en-US" sz="3200" b="1" dirty="0"/>
              <a:t> de los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9E0DAE-486F-457F-8785-B1D285B5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71" y="900835"/>
            <a:ext cx="5564258" cy="53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491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02182" y="5868606"/>
            <a:ext cx="152967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122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Definición</a:t>
            </a:r>
            <a:r>
              <a:rPr lang="en-US" sz="3200" b="1" dirty="0"/>
              <a:t> de los </a:t>
            </a:r>
            <a:r>
              <a:rPr lang="en-US" sz="3200" b="1" dirty="0" err="1"/>
              <a:t>recursos</a:t>
            </a:r>
            <a:br>
              <a:rPr lang="en-US" sz="3200" b="1" dirty="0"/>
            </a:br>
            <a:r>
              <a:rPr lang="en-US" sz="2000" b="1" dirty="0"/>
              <a:t>(</a:t>
            </a:r>
            <a:r>
              <a:rPr lang="en-US" sz="2000" b="1" dirty="0" err="1"/>
              <a:t>continuó</a:t>
            </a:r>
            <a:r>
              <a:rPr lang="en-US" sz="2000" b="1" dirty="0"/>
              <a:t>)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D68D43-A9B1-47CE-BDA3-3EA283A6C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52" y="1832581"/>
            <a:ext cx="5568696" cy="3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309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29266" y="5859144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125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909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Modelo</a:t>
            </a:r>
            <a:r>
              <a:rPr lang="en-US" sz="3200" b="1" dirty="0"/>
              <a:t> mental de Capital social personal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BF0DC-3AA6-44B8-BF4F-716275D5F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2" y="1019834"/>
            <a:ext cx="5825515" cy="50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72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114731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 fontScale="90000"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Calculadora del límite de pago</a:t>
            </a:r>
            <a:br>
              <a:rPr lang="es-ES" sz="3200" b="1" dirty="0"/>
            </a:br>
            <a:r>
              <a:rPr lang="es-ES" sz="3200" b="1" dirty="0"/>
              <a:t>para una vivienda accesible</a:t>
            </a:r>
            <a:br>
              <a:rPr lang="en-US" sz="3200" b="1" dirty="0"/>
            </a:br>
            <a:r>
              <a:rPr lang="en-US" sz="2000" b="1" dirty="0"/>
              <a:t>(</a:t>
            </a:r>
            <a:r>
              <a:rPr lang="en-US" sz="2000" b="1" dirty="0" err="1"/>
              <a:t>continuó</a:t>
            </a:r>
            <a:r>
              <a:rPr lang="en-US" sz="2000" b="1" dirty="0"/>
              <a:t>)</a:t>
            </a:r>
            <a:endParaRPr sz="3200" b="1" dirty="0"/>
          </a:p>
        </p:txBody>
      </p:sp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2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/>
          <p:nvPr/>
        </p:nvCxnSpPr>
        <p:spPr>
          <a:xfrm>
            <a:off x="0" y="114731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8B2AF24-19B5-4F8F-9C16-DF51DA8C7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9" y="1349240"/>
            <a:ext cx="6766560" cy="45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593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82619" y="5867398"/>
            <a:ext cx="143478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133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Tabla de calificaciones de recursos</a:t>
            </a:r>
            <a:endParaRPr lang="en-US"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C286CD-2A89-4CC6-8B08-633481B35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3" y="622279"/>
            <a:ext cx="4153194" cy="56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915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34377" y="5867398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134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Tabla de calificaciones de recursos</a:t>
            </a:r>
            <a:r>
              <a:rPr lang="es-ES" sz="1800" b="1" dirty="0"/>
              <a:t> (continuó)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E053133-24EF-4DCC-8A37-1E955E208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89" y="711649"/>
            <a:ext cx="4488980" cy="54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6588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lIns="0" tIns="0" rIns="0" bIns="0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b="1" dirty="0"/>
              <a:t>MÓDULO 7: </a:t>
            </a:r>
            <a:br>
              <a:rPr lang="es-ES" b="1" dirty="0"/>
            </a:br>
            <a:r>
              <a:rPr lang="es-ES" b="1" dirty="0"/>
              <a:t>Autoevaluación </a:t>
            </a:r>
            <a:r>
              <a:rPr lang="es-ES" b="1" dirty="0" err="1"/>
              <a:t>derecursos</a:t>
            </a:r>
            <a:endParaRPr b="1" dirty="0"/>
          </a:p>
        </p:txBody>
      </p:sp>
      <p:pic>
        <p:nvPicPr>
          <p:cNvPr id="652" name="image16.png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10" y="1265235"/>
            <a:ext cx="5210980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Shape 686"/>
          <p:cNvSpPr txBox="1"/>
          <p:nvPr/>
        </p:nvSpPr>
        <p:spPr>
          <a:xfrm>
            <a:off x="7712014" y="5811324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139</a:t>
            </a:r>
            <a:endParaRPr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F97D3-9CB5-4CD8-BADD-ED3B6C478D09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Actividad</a:t>
            </a:r>
            <a:r>
              <a:rPr lang="en-US" sz="3200" b="1" dirty="0"/>
              <a:t>: </a:t>
            </a:r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DBA37E0-7B71-46A9-88D7-03EFFD7FDCD4}"/>
              </a:ext>
            </a:extLst>
          </p:cNvPr>
          <p:cNvSpPr/>
          <p:nvPr/>
        </p:nvSpPr>
        <p:spPr>
          <a:xfrm>
            <a:off x="638354" y="1273544"/>
            <a:ext cx="8330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https://fs27.formsite.com/a34qO0/ilqkpvov1z/index.html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BE58C1E2-64D0-45D4-92B1-E4890E4F6510}"/>
              </a:ext>
            </a:extLst>
          </p:cNvPr>
          <p:cNvSpPr txBox="1"/>
          <p:nvPr/>
        </p:nvSpPr>
        <p:spPr>
          <a:xfrm>
            <a:off x="7594496" y="5815639"/>
            <a:ext cx="137439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142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5FF9E-5135-4BC3-9A98-7834BDAF6103}"/>
              </a:ext>
            </a:extLst>
          </p:cNvPr>
          <p:cNvSpPr/>
          <p:nvPr/>
        </p:nvSpPr>
        <p:spPr>
          <a:xfrm>
            <a:off x="638354" y="2370682"/>
            <a:ext cx="8169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to Demographics: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3"/>
              </a:rPr>
              <a:t>https://fs27.formsite.com/a34qO0/ebtpvktj6p/index.html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to ROI questions:</a:t>
            </a:r>
            <a:r>
              <a:rPr lang="en-US" sz="2400" b="1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4"/>
              </a:rPr>
              <a:t>https://fs27.formsite.com/a34qO0/kbef7whltp/index.html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6666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03389" y="5867398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838531C-8DB7-4E52-A373-740E7CF74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81" y="621103"/>
            <a:ext cx="4132364" cy="56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453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496355" y="5867398"/>
            <a:ext cx="15210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E8DEB7B-C2E7-467C-AC26-28BD8BBF4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86" y="622310"/>
            <a:ext cx="429482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844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03389" y="5867398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27DCA48-FF93-4CAB-A09B-233C2998C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48" y="622310"/>
            <a:ext cx="416650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0158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34377" y="5867398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9B8559F-235F-4AAB-BC81-BE4DE2A9D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23" y="621792"/>
            <a:ext cx="441795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9505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17125" y="5867398"/>
            <a:ext cx="140027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7F2D65-6089-49D6-B38B-C6CB1FC0D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80" y="622310"/>
            <a:ext cx="416184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04140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306575" y="5867398"/>
            <a:ext cx="171082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147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EFF6A37-6757-4CD2-AE20-75AB9E496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23" y="621792"/>
            <a:ext cx="441795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394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Actividad: Relación entre deudas e ingresos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FFCD79-BF8B-4BB6-99C3-ADEB543D9865}"/>
              </a:ext>
            </a:extLst>
          </p:cNvPr>
          <p:cNvSpPr/>
          <p:nvPr/>
        </p:nvSpPr>
        <p:spPr>
          <a:xfrm>
            <a:off x="414069" y="1730398"/>
            <a:ext cx="8376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https://fs27.formsite.com/a34qO0/cjv4iqmn8r/index.html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3C6BE624-32B8-4726-BEE5-058B713FAA15}"/>
              </a:ext>
            </a:extLst>
          </p:cNvPr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59133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12015" y="5867398"/>
            <a:ext cx="13053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148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DB0B876-3B4C-49F2-A799-F7D61950E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80" y="621792"/>
            <a:ext cx="416184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0725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86137" y="586739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149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530D126-8F2D-4BE3-A36B-A4734A548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56" y="621792"/>
            <a:ext cx="443714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188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86137" y="586739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25B726-F6D0-44EE-87DF-DF7AF7F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56" y="621792"/>
            <a:ext cx="417528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333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13609" y="5867398"/>
            <a:ext cx="150379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3F0D578-EACE-4640-B722-B83C8930B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45" y="622310"/>
            <a:ext cx="4433109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69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DDF15B-C661-49D8-A60C-1B3BAFBBD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80" y="622310"/>
            <a:ext cx="416184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53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17125" y="5867398"/>
            <a:ext cx="140027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6044BE-EE7F-4404-A390-948951089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56" y="621792"/>
            <a:ext cx="437728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0200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34377" y="5867398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6BC229-429A-4ED0-A701-4976F3236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77" y="622310"/>
            <a:ext cx="419342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747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86136" y="5867398"/>
            <a:ext cx="133126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AE85EA-FA52-4D46-94D1-3AF524679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85" y="622310"/>
            <a:ext cx="442203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485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73993" y="5867398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AD8BC4-D940-4EF0-B057-8A15D91D1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57" y="621792"/>
            <a:ext cx="4216086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788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410091" y="5867398"/>
            <a:ext cx="160731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157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90D6B48-42F1-46AD-BF7B-36A09179E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49" y="622310"/>
            <a:ext cx="4402901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74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600" b="1" dirty="0"/>
              <a:t>Relación entre deudas e ingresos</a:t>
            </a:r>
            <a:endParaRPr sz="3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/>
          <p:nvPr/>
        </p:nvCxnSpPr>
        <p:spPr>
          <a:xfrm>
            <a:off x="0" y="957532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D982962-F949-49D4-B3B2-027147D8A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16" y="1032789"/>
            <a:ext cx="6858000" cy="48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42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08497" y="5867398"/>
            <a:ext cx="140890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4482B86-41AC-4E7F-8253-606EA1663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80" y="621792"/>
            <a:ext cx="416184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07713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77509" y="5867398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159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8D7073-6CE3-4FF5-BDD2-66ED4850C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75" y="621792"/>
            <a:ext cx="4413849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11486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86137" y="586739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92B823A-0216-4004-8084-B3FC432E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80" y="621792"/>
            <a:ext cx="416184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8268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86137" y="586739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679A71B-7660-4C75-BE8A-6C05517B0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15" y="621792"/>
            <a:ext cx="445237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5960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08499" y="5867398"/>
            <a:ext cx="140890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AEB9E50-26B1-4AD6-8D53-8DF92FCDB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48" y="622310"/>
            <a:ext cx="416650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59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25751" y="5867398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Autoevaluación</a:t>
            </a:r>
            <a:r>
              <a:rPr lang="en-US" sz="3200" b="1" dirty="0"/>
              <a:t> de </a:t>
            </a:r>
            <a:r>
              <a:rPr lang="en-US" sz="3200" b="1" dirty="0" err="1"/>
              <a:t>recursos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4D77619-7602-4EA8-869A-51A44D4AB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26" y="622310"/>
            <a:ext cx="443714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3172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20643" y="5867398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164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Modelo</a:t>
            </a:r>
            <a:r>
              <a:rPr lang="en-US" sz="3200" b="1" dirty="0"/>
              <a:t> mental de </a:t>
            </a:r>
            <a:r>
              <a:rPr lang="en-US" sz="3200" b="1" dirty="0" err="1"/>
              <a:t>Recursos</a:t>
            </a:r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36E411-22AA-4F31-9EEB-7D0E93079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91" y="633213"/>
            <a:ext cx="4453018" cy="56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600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70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/>
              <a:t>MÓDULO 8: </a:t>
            </a:r>
            <a:br>
              <a:rPr lang="es-ES" sz="3500" b="1" dirty="0"/>
            </a:br>
            <a:r>
              <a:rPr lang="es-ES" sz="3500" b="1" dirty="0"/>
              <a:t>Evaluación de la comunidad</a:t>
            </a:r>
            <a:endParaRPr sz="3500" b="1" dirty="0"/>
          </a:p>
        </p:txBody>
      </p:sp>
      <p:pic>
        <p:nvPicPr>
          <p:cNvPr id="675" name="image17.png" descr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82" y="1600200"/>
            <a:ext cx="5929437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709"/>
          <p:cNvSpPr txBox="1"/>
          <p:nvPr/>
        </p:nvSpPr>
        <p:spPr>
          <a:xfrm>
            <a:off x="7772400" y="5867398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167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3B9D8-61E0-487B-888C-647E6C6991DA}"/>
              </a:ext>
            </a:extLst>
          </p:cNvPr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Actividad: evaluación de la 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C0B387-13E0-4D94-809D-C179C70B238A}"/>
              </a:ext>
            </a:extLst>
          </p:cNvPr>
          <p:cNvSpPr txBox="1"/>
          <p:nvPr/>
        </p:nvSpPr>
        <p:spPr>
          <a:xfrm>
            <a:off x="812644" y="1915064"/>
            <a:ext cx="790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https://fs27.formsite.com/a34qO0/6jdzknorhc/index.html</a:t>
            </a:r>
            <a:r>
              <a:rPr lang="en-US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EA20C74E-3B87-44C0-BFAB-619C81B66318}"/>
              </a:ext>
            </a:extLst>
          </p:cNvPr>
          <p:cNvSpPr txBox="1"/>
          <p:nvPr/>
        </p:nvSpPr>
        <p:spPr>
          <a:xfrm>
            <a:off x="7703389" y="5867398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900282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20643" y="5867398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4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FA4889E-0AE8-41F3-9964-A29C6C9BD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0" y="650584"/>
            <a:ext cx="4423120" cy="55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03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5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/>
              <a:t>MÓDULO 2: </a:t>
            </a:r>
            <a:br>
              <a:rPr lang="es-ES" sz="3500" b="1" dirty="0"/>
            </a:br>
            <a:r>
              <a:rPr lang="es-ES" sz="3500" b="1" dirty="0"/>
              <a:t>La Teoría del Cambio</a:t>
            </a:r>
            <a:endParaRPr sz="3500" b="1" dirty="0"/>
          </a:p>
        </p:txBody>
      </p:sp>
      <p:pic>
        <p:nvPicPr>
          <p:cNvPr id="420" name="image8.png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29" y="1358367"/>
            <a:ext cx="506987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504"/>
          <p:cNvSpPr txBox="1"/>
          <p:nvPr/>
        </p:nvSpPr>
        <p:spPr>
          <a:xfrm>
            <a:off x="7924799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BEF9E-6728-40E6-AC73-47762439C05D}"/>
              </a:ext>
            </a:extLst>
          </p:cNvPr>
          <p:cNvCxnSpPr/>
          <p:nvPr/>
        </p:nvCxnSpPr>
        <p:spPr>
          <a:xfrm>
            <a:off x="0" y="1162279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703389" y="5867398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5C7925-6B39-4ED0-9EE6-CA127B67C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62" y="650592"/>
            <a:ext cx="4534675" cy="55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00666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73993" y="5867398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1DD28D6-44AB-4EE3-B780-A88FC73B6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76" y="664233"/>
            <a:ext cx="4505648" cy="55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3180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94763" y="5867398"/>
            <a:ext cx="132264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81A690D-58CE-4833-B4A4-A43B6C203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69" y="634784"/>
            <a:ext cx="4461261" cy="55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9433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91245" y="5867398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CD5ACD7-FE12-4B5F-B887-7075D77C8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06" y="634131"/>
            <a:ext cx="4447788" cy="55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1250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60257" y="586739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E8DB91E-C89B-4E9B-AC8D-A65809629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52" y="633202"/>
            <a:ext cx="4385496" cy="55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254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39487" y="5867398"/>
            <a:ext cx="147791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8793FF-A53F-4C4B-B419-545F419D4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58" y="635593"/>
            <a:ext cx="4341683" cy="56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10283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573993" y="5867398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177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7B30839-6C8D-42FC-A900-9B680859F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74" y="608692"/>
            <a:ext cx="4466252" cy="56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61113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86137" y="586739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E</a:t>
            </a:r>
            <a:r>
              <a:rPr lang="en-US" sz="3200" b="1" i="0" u="none" strike="noStrike" baseline="0" dirty="0" err="1"/>
              <a:t>valuación</a:t>
            </a:r>
            <a:r>
              <a:rPr lang="en-US" sz="3200" b="1" i="0" u="none" strike="noStrike" baseline="0" dirty="0"/>
              <a:t> de la </a:t>
            </a:r>
            <a:r>
              <a:rPr lang="en-US" sz="3200" b="1" i="0" u="none" strike="noStrike" baseline="0" dirty="0" err="1"/>
              <a:t>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69D7F0E-D090-4584-86DD-93327F3B1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10" y="668548"/>
            <a:ext cx="4312779" cy="55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952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60257" y="586739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179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/>
              <a:t>Modelo mental de Evaluación de la comunidad</a:t>
            </a:r>
            <a:endParaRPr lang="en-US" sz="3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68FFE68-1639-4289-A895-F6B78C710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31" y="635810"/>
            <a:ext cx="4426337" cy="56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1544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7651631" y="5867398"/>
            <a:ext cx="136577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181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Mapa de recursos de la comunidad</a:t>
            </a:r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BFD37C-FD2F-4872-9AC3-77DAE4BC7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71" y="649188"/>
            <a:ext cx="5102457" cy="55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40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1320</Words>
  <Application>Microsoft Office PowerPoint</Application>
  <PresentationFormat>On-screen Show (4:3)</PresentationFormat>
  <Paragraphs>271</Paragraphs>
  <Slides>116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Arial</vt:lpstr>
      <vt:lpstr>Calibri</vt:lpstr>
      <vt:lpstr>Century Gothic</vt:lpstr>
      <vt:lpstr>Helvetica</vt:lpstr>
      <vt:lpstr>Times New Roman</vt:lpstr>
      <vt:lpstr>Verdana</vt:lpstr>
      <vt:lpstr>Custom Design</vt:lpstr>
      <vt:lpstr>  </vt:lpstr>
      <vt:lpstr>MÓDULO 1:  Mi vida ahora</vt:lpstr>
      <vt:lpstr>PowerPoint Presentation</vt:lpstr>
      <vt:lpstr>Calculadora del límite de pago para una vivienda accesible</vt:lpstr>
      <vt:lpstr>PowerPoint Presentation</vt:lpstr>
      <vt:lpstr>Calculadora del límite de pago para una vivienda accesible (continuó)</vt:lpstr>
      <vt:lpstr>Actividad: Relación entre deudas e ingresos</vt:lpstr>
      <vt:lpstr>Relación entre deudas e ingresos</vt:lpstr>
      <vt:lpstr>MÓDULO 2:  La Teoría del Cambio</vt:lpstr>
      <vt:lpstr>Actividad: escala de estabilidad</vt:lpstr>
      <vt:lpstr>Autoevaluación de Estabilidad</vt:lpstr>
      <vt:lpstr>Autoevaluación de Estabilidad (continuó)</vt:lpstr>
      <vt:lpstr>Autoevaluación de Estabilidad (continued)</vt:lpstr>
      <vt:lpstr>Autoevaluación de Estabilidad (continuó)</vt:lpstr>
      <vt:lpstr>Autoevaluación de Estabilidad (continuó)</vt:lpstr>
      <vt:lpstr>PowerPoint Presentation</vt:lpstr>
      <vt:lpstr>MÓDULO 3: La brecha entre la clase pudiente y quienes viven en situación de pobreza y la investigación sobre las causas de la pobreza</vt:lpstr>
      <vt:lpstr>El continuo de la investigación</vt:lpstr>
      <vt:lpstr>Condados superiores e inferiores para los ingresos  futuros de los niños de familias con bajos ingresos,  los 100 condados más grandes</vt:lpstr>
      <vt:lpstr>PowerPoint Presentation</vt:lpstr>
      <vt:lpstr>Valor neto medio familiar según la raza, 2016*</vt:lpstr>
      <vt:lpstr>Median Wealth for Single Women by Race/Ethnicityand Single White Men, 2013</vt:lpstr>
      <vt:lpstr>Crecimiento real de los ingresos familiares por quintil y para el 5 % superior, 1947-1979</vt:lpstr>
      <vt:lpstr>Crecimiento real de los ingresos familiares por quintil   y para el 5 % superior y el 1 % superior, 1979-2014*</vt:lpstr>
      <vt:lpstr>Salario de los directores ejecutivos como múltiplo del salario promedio de los trabajadores, 1960-2016*</vt:lpstr>
      <vt:lpstr>Multiplicador del salario de los directores ejecutivos en relación con el salario promedio de los trabajadores, 2012*</vt:lpstr>
      <vt:lpstr>Tenencia de la riqueza familiar en EE. UU., 2016</vt:lpstr>
      <vt:lpstr>PowerPoint Presentation</vt:lpstr>
      <vt:lpstr>PowerPoint Presentation</vt:lpstr>
      <vt:lpstr>Cuadro personal sobre la clase económica</vt:lpstr>
      <vt:lpstr>Actividad Cuadro de Sustentabilidad  de la Comunidad</vt:lpstr>
      <vt:lpstr>Tabla de sustentabilidad de la comunidad</vt:lpstr>
      <vt:lpstr>MÓDULO 4: Las reglas ocultas de las clases económicas</vt:lpstr>
      <vt:lpstr>Actividad Grupal Reglas Escondidas  de Clase Económica</vt:lpstr>
      <vt:lpstr>Reglas ocultas de las clases económicas</vt:lpstr>
      <vt:lpstr>Reglas ocultas de las clases económicas (continuó)</vt:lpstr>
      <vt:lpstr>Reglas ocultas de las clases económicas (continuó)</vt:lpstr>
      <vt:lpstr>Reglas ocultas de las clases económicas (continuó)</vt:lpstr>
      <vt:lpstr>Reglas ocultas de las clases económicas (continuó)</vt:lpstr>
      <vt:lpstr>Características Selectas Médicas y de Salud  de Nacimientos: Estados Unidos 2016</vt:lpstr>
      <vt:lpstr>Tipos de Familia</vt:lpstr>
      <vt:lpstr>Matriz de administración del tiempo</vt:lpstr>
      <vt:lpstr>Matriz de administración del tiempo</vt:lpstr>
      <vt:lpstr>MÓDULO 5:  La importanciadel lenguaje</vt:lpstr>
      <vt:lpstr>Registros del lenguaje</vt:lpstr>
      <vt:lpstr>Para demostrar posesión</vt:lpstr>
      <vt:lpstr>Para demostrar posesión</vt:lpstr>
      <vt:lpstr>La voz de padre</vt:lpstr>
      <vt:lpstr>La voz de niño</vt:lpstr>
      <vt:lpstr>La voz de adulto</vt:lpstr>
      <vt:lpstr>Investigación sobre el lenguaje en niños de 1 a 4 añosen hogares estables, según el grupo económico</vt:lpstr>
      <vt:lpstr>Mediación: qué, por qué, cómo</vt:lpstr>
      <vt:lpstr>Ciclo de penitencia/perdón</vt:lpstr>
      <vt:lpstr>Autoevaluación de las habilidades de negociación</vt:lpstr>
      <vt:lpstr>Ejemplo de un cronograma de planificación regresiva</vt:lpstr>
      <vt:lpstr>MÓDULO 6: Los once recursos</vt:lpstr>
      <vt:lpstr>Definición de los recursos</vt:lpstr>
      <vt:lpstr>Definición de los recursos (continuó)</vt:lpstr>
      <vt:lpstr>Modelo mental de Capital social personal</vt:lpstr>
      <vt:lpstr>Tabla de calificaciones de recursos</vt:lpstr>
      <vt:lpstr>Tabla de calificaciones de recursos (continuó)</vt:lpstr>
      <vt:lpstr>MÓDULO 7:  Autoevaluación derecursos</vt:lpstr>
      <vt:lpstr>Actividad: 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Autoevaluación de recursos</vt:lpstr>
      <vt:lpstr>Modelo mental de Recursos</vt:lpstr>
      <vt:lpstr>MÓDULO 8:  Evaluación de la comunidad</vt:lpstr>
      <vt:lpstr>Actividad: evaluación de la comunidad</vt:lpstr>
      <vt:lpstr>Evaluación de la comunidad</vt:lpstr>
      <vt:lpstr>Evaluación de la comunidad</vt:lpstr>
      <vt:lpstr>Evaluación de la comunidad</vt:lpstr>
      <vt:lpstr>Evaluación de la comunidad</vt:lpstr>
      <vt:lpstr>Evaluación de la comunidad</vt:lpstr>
      <vt:lpstr>Evaluación de la comunidad</vt:lpstr>
      <vt:lpstr>Evaluación de la comunidad</vt:lpstr>
      <vt:lpstr>Evaluación de la comunidad</vt:lpstr>
      <vt:lpstr>Evaluación de la comunidad</vt:lpstr>
      <vt:lpstr>Modelo mental de Evaluación de la comunidad</vt:lpstr>
      <vt:lpstr>Mapa de recursos de la comunidad</vt:lpstr>
      <vt:lpstr>Relaciones uno a uno</vt:lpstr>
      <vt:lpstr>Mapa de la comunidad de muestra</vt:lpstr>
      <vt:lpstr>MÓDULO 9: Desarrollo de recursos</vt:lpstr>
      <vt:lpstr>Análisis de la diferencia entre los recursos parairla pasando y aquellos para salir adelante</vt:lpstr>
      <vt:lpstr>Ejemplo: diagrama del tres en línea</vt:lpstr>
      <vt:lpstr>Video: Tic-Tac-Toe Activity</vt:lpstr>
      <vt:lpstr>Ejemplo: hoja de trabajo para el desarrollo  de recursos emocionales</vt:lpstr>
      <vt:lpstr>Ejemplo: hoja de trabajo para el desarrollo  de recursos emocionales (continuó)</vt:lpstr>
      <vt:lpstr>MÓDULO 10: Planes personales y de la comunidad</vt:lpstr>
      <vt:lpstr>Decide en qué trabajar</vt:lpstr>
      <vt:lpstr>Define por qué quieres  trabajar en estos recursos</vt:lpstr>
      <vt:lpstr>Ejemplo: procedimiento paso a paso</vt:lpstr>
      <vt:lpstr>Ejemplo: adónde ir para obtener ayuda</vt:lpstr>
      <vt:lpstr>Ejemplo: plan para la primera semana</vt:lpstr>
      <vt:lpstr>Ejemplo: cerrar “puertas traseras”</vt:lpstr>
      <vt:lpstr>Ejemplo: modelo mental de Apoyo para el cambio</vt:lpstr>
      <vt:lpstr>For Facilitators Only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Owner</dc:creator>
  <cp:lastModifiedBy>Owner</cp:lastModifiedBy>
  <cp:revision>233</cp:revision>
  <dcterms:modified xsi:type="dcterms:W3CDTF">2020-12-09T12:20:31Z</dcterms:modified>
</cp:coreProperties>
</file>