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</p:sldMasterIdLst>
  <p:notesMasterIdLst>
    <p:notesMasterId r:id="rId119"/>
  </p:notesMasterIdLst>
  <p:sldIdLst>
    <p:sldId id="256" r:id="rId2"/>
    <p:sldId id="273" r:id="rId3"/>
    <p:sldId id="404" r:id="rId4"/>
    <p:sldId id="307" r:id="rId5"/>
    <p:sldId id="405" r:id="rId6"/>
    <p:sldId id="310" r:id="rId7"/>
    <p:sldId id="406" r:id="rId8"/>
    <p:sldId id="308" r:id="rId9"/>
    <p:sldId id="279" r:id="rId10"/>
    <p:sldId id="403" r:id="rId11"/>
    <p:sldId id="309" r:id="rId12"/>
    <p:sldId id="313" r:id="rId13"/>
    <p:sldId id="315" r:id="rId14"/>
    <p:sldId id="314" r:id="rId15"/>
    <p:sldId id="316" r:id="rId16"/>
    <p:sldId id="257" r:id="rId17"/>
    <p:sldId id="285" r:id="rId18"/>
    <p:sldId id="317" r:id="rId19"/>
    <p:sldId id="318" r:id="rId20"/>
    <p:sldId id="407" r:id="rId21"/>
    <p:sldId id="319" r:id="rId22"/>
    <p:sldId id="321" r:id="rId23"/>
    <p:sldId id="320" r:id="rId24"/>
    <p:sldId id="322" r:id="rId25"/>
    <p:sldId id="323" r:id="rId26"/>
    <p:sldId id="324" r:id="rId27"/>
    <p:sldId id="325" r:id="rId28"/>
    <p:sldId id="408" r:id="rId29"/>
    <p:sldId id="409" r:id="rId30"/>
    <p:sldId id="326" r:id="rId31"/>
    <p:sldId id="410" r:id="rId32"/>
    <p:sldId id="327" r:id="rId33"/>
    <p:sldId id="290" r:id="rId34"/>
    <p:sldId id="411" r:id="rId35"/>
    <p:sldId id="329" r:id="rId36"/>
    <p:sldId id="333" r:id="rId37"/>
    <p:sldId id="330" r:id="rId38"/>
    <p:sldId id="331" r:id="rId39"/>
    <p:sldId id="332" r:id="rId40"/>
    <p:sldId id="334" r:id="rId41"/>
    <p:sldId id="335" r:id="rId42"/>
    <p:sldId id="336" r:id="rId43"/>
    <p:sldId id="337" r:id="rId44"/>
    <p:sldId id="293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295" r:id="rId58"/>
    <p:sldId id="350" r:id="rId59"/>
    <p:sldId id="351" r:id="rId60"/>
    <p:sldId id="352" r:id="rId61"/>
    <p:sldId id="353" r:id="rId62"/>
    <p:sldId id="354" r:id="rId63"/>
    <p:sldId id="298" r:id="rId64"/>
    <p:sldId id="412" r:id="rId65"/>
    <p:sldId id="355" r:id="rId66"/>
    <p:sldId id="356" r:id="rId67"/>
    <p:sldId id="357" r:id="rId68"/>
    <p:sldId id="358" r:id="rId69"/>
    <p:sldId id="359" r:id="rId70"/>
    <p:sldId id="361" r:id="rId71"/>
    <p:sldId id="362" r:id="rId72"/>
    <p:sldId id="363" r:id="rId73"/>
    <p:sldId id="364" r:id="rId74"/>
    <p:sldId id="365" r:id="rId75"/>
    <p:sldId id="360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73" r:id="rId84"/>
    <p:sldId id="374" r:id="rId85"/>
    <p:sldId id="375" r:id="rId86"/>
    <p:sldId id="377" r:id="rId87"/>
    <p:sldId id="376" r:id="rId88"/>
    <p:sldId id="300" r:id="rId89"/>
    <p:sldId id="378" r:id="rId90"/>
    <p:sldId id="413" r:id="rId91"/>
    <p:sldId id="379" r:id="rId92"/>
    <p:sldId id="380" r:id="rId93"/>
    <p:sldId id="381" r:id="rId94"/>
    <p:sldId id="383" r:id="rId95"/>
    <p:sldId id="385" r:id="rId96"/>
    <p:sldId id="387" r:id="rId97"/>
    <p:sldId id="386" r:id="rId98"/>
    <p:sldId id="388" r:id="rId99"/>
    <p:sldId id="384" r:id="rId100"/>
    <p:sldId id="389" r:id="rId101"/>
    <p:sldId id="390" r:id="rId102"/>
    <p:sldId id="391" r:id="rId103"/>
    <p:sldId id="302" r:id="rId104"/>
    <p:sldId id="392" r:id="rId105"/>
    <p:sldId id="393" r:id="rId106"/>
    <p:sldId id="414" r:id="rId107"/>
    <p:sldId id="394" r:id="rId108"/>
    <p:sldId id="395" r:id="rId109"/>
    <p:sldId id="304" r:id="rId110"/>
    <p:sldId id="396" r:id="rId111"/>
    <p:sldId id="401" r:id="rId112"/>
    <p:sldId id="399" r:id="rId113"/>
    <p:sldId id="398" r:id="rId114"/>
    <p:sldId id="397" r:id="rId115"/>
    <p:sldId id="400" r:id="rId116"/>
    <p:sldId id="402" r:id="rId117"/>
    <p:sldId id="415" r:id="rId11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57D"/>
    <a:srgbClr val="652B91"/>
    <a:srgbClr val="7030A0"/>
    <a:srgbClr val="632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80796" autoAdjust="0"/>
  </p:normalViewPr>
  <p:slideViewPr>
    <p:cSldViewPr snapToGrid="0">
      <p:cViewPr varScale="1">
        <p:scale>
          <a:sx n="58" d="100"/>
          <a:sy n="58" d="100"/>
        </p:scale>
        <p:origin x="1528" y="-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B189-3D8C-44F1-8F48-09C47B76C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599DE-79C8-4BA0-9040-F4F004640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A4E4-8225-4BCE-8585-CB533707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31250-4F28-49F2-A821-ED109CCA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7442-C911-40BD-8BE4-12B15C39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B0C50-8568-49F1-8317-07306386D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4CEEE-0EFC-40E6-BBBB-DE7633F1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685E3-F907-4D81-9189-4B79C9F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B2FB-4E26-4D84-B635-0179206B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018EB-8CDA-461C-8E8C-FD10B5FC0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9AFED-9C38-4B66-A60A-5DC1DA37D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B036-26D9-4510-B1CD-6280F8C0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36B-884D-4E9A-91B3-E49166AE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D4506-A79B-45AF-90BB-23ECFCEF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4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2" name="Shape 22"/>
          <p:cNvSpPr txBox="1"/>
          <p:nvPr/>
        </p:nvSpPr>
        <p:spPr>
          <a:xfrm>
            <a:off x="76200" y="6565340"/>
            <a:ext cx="2133600" cy="22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‹#›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9257" y="6273800"/>
            <a:ext cx="167544" cy="1651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564B3C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6210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22189" y="1804927"/>
            <a:ext cx="9144001" cy="9831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35428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916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7578" y="6462711"/>
            <a:ext cx="159222" cy="15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7044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60ED-807B-4172-BED4-8A0E9409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8C79A-58CE-4032-8936-446560527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3FF5-AD38-4835-AA1C-1CCB2348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976A4-7F7A-4342-9E0F-C40376E4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4391-03FD-4E83-864F-B50FF319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A3301-9298-4476-9E1B-D51EFD49D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1FB7B-53A6-4431-87DF-719E2F93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2A812-4D45-4DB0-B1B2-A510548C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1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D077-6308-4F46-8ED8-7350191F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59EE-82EC-49B1-AD65-D66BB7600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42204-542A-4A0F-A7A9-E9D8474CF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35593-2B40-4B16-9197-9BE80F13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E7268-D5C9-4315-8AD2-68EC59EA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67D0-2AA1-43DF-8CB2-8414E11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D0479-E5BB-455D-B37E-B429ECBC2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B2F77-BEBC-4B9B-8E35-F04DC57F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778E0-3022-4FF4-A623-D0B07AD8D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F2766-8D29-40F9-8444-428BD5575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8EC90-32E7-4F87-A327-7D8061CE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D67A0-9DC0-435F-A6C0-DEB19110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5477-1121-4793-898F-DEF2E864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C033A-29FD-47B5-B85D-9691D987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7EFF6-C6D9-40B9-A41B-1505FD88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A22AC-29CE-4465-A36D-F70088C1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C011C-5A8E-4E5F-BA63-B1E185BA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26BD-41CB-4854-9CB2-759A9BEA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1EBB-A5F2-448C-B929-F6705DE9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F964A-7F7D-4ABC-91C6-89A6CC71D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31465-EDD9-4670-A0AB-E3A1F730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F2BF-235D-4BAA-9D09-76A2259C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7EE0-641D-41B5-BA5A-B44C6F71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0CC3-C1C2-4A44-A2C2-751C29CE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A669D-99DC-4038-8069-C4355C6DF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ACC18-9779-41CE-8D8C-4B493C64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4FD7-8B07-4949-AFCD-DA0BA3AE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71FAE-AFB2-4A15-B245-0B811D7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E24CD-A6EF-48C6-81AF-599A3174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3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96756-BA82-4D22-928A-07D10128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90590-2349-4DF1-92E8-805A92C1B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FF63-9948-42C1-A9C9-2C7C549F3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C2CD0-CFDB-488C-A726-C10ECA9AF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1F0E8651-38D9-442C-A1EF-E4AC6BB199A4}"/>
              </a:ext>
            </a:extLst>
          </p:cNvPr>
          <p:cNvSpPr txBox="1"/>
          <p:nvPr userDrawn="1"/>
        </p:nvSpPr>
        <p:spPr>
          <a:xfrm>
            <a:off x="1007691" y="6457053"/>
            <a:ext cx="632460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Copyright 20</a:t>
            </a:r>
            <a:r>
              <a:rPr lang="en-US" dirty="0"/>
              <a:t>20</a:t>
            </a:r>
            <a:r>
              <a:rPr dirty="0"/>
              <a:t> by DeVol &amp; Associates, LLC. All rights reserved. </a:t>
            </a:r>
            <a:r>
              <a:rPr lang="en-US" dirty="0"/>
              <a:t>www.ahaprocess.com</a:t>
            </a:r>
            <a:endParaRPr dirty="0"/>
          </a:p>
        </p:txBody>
      </p:sp>
      <p:pic>
        <p:nvPicPr>
          <p:cNvPr id="8" name="Picture 10" descr="Picture 10">
            <a:extLst>
              <a:ext uri="{FF2B5EF4-FFF2-40B4-BE49-F238E27FC236}">
                <a16:creationId xmlns:a16="http://schemas.microsoft.com/office/drawing/2014/main" id="{440E3F80-A496-469F-A159-F797B2E816B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76200" y="6096835"/>
            <a:ext cx="1246974" cy="96357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0C82994B-C7CC-4450-B512-16B189D6955B}"/>
              </a:ext>
            </a:extLst>
          </p:cNvPr>
          <p:cNvSpPr/>
          <p:nvPr userDrawn="1"/>
        </p:nvSpPr>
        <p:spPr>
          <a:xfrm>
            <a:off x="0" y="6290415"/>
            <a:ext cx="9144001" cy="1"/>
          </a:xfrm>
          <a:prstGeom prst="line">
            <a:avLst/>
          </a:prstGeom>
          <a:ln w="381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" name="Picture 12" descr="Picture 12">
            <a:extLst>
              <a:ext uri="{FF2B5EF4-FFF2-40B4-BE49-F238E27FC236}">
                <a16:creationId xmlns:a16="http://schemas.microsoft.com/office/drawing/2014/main" id="{EF271B01-256E-4476-91C1-7221E3D4603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316793" y="6354194"/>
            <a:ext cx="1023189" cy="42364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635C12AD-05C3-474A-9B68-AE2E3B4BA5F0}"/>
              </a:ext>
            </a:extLst>
          </p:cNvPr>
          <p:cNvSpPr txBox="1">
            <a:spLocks/>
          </p:cNvSpPr>
          <p:nvPr userDrawn="1"/>
        </p:nvSpPr>
        <p:spPr>
          <a:xfrm>
            <a:off x="8680203" y="6463091"/>
            <a:ext cx="273653" cy="2642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>
                  <a:solidFill>
                    <a:srgbClr val="7030A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Attachment-1-5.png">
            <a:extLst>
              <a:ext uri="{FF2B5EF4-FFF2-40B4-BE49-F238E27FC236}">
                <a16:creationId xmlns:a16="http://schemas.microsoft.com/office/drawing/2014/main" id="{B807955B-4858-4FB6-B202-7E9FC04087E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70000"/>
          </a:blip>
          <a:srcRect l="5324" t="7349" r="3507" b="1287"/>
          <a:stretch>
            <a:fillRect/>
          </a:stretch>
        </p:blipFill>
        <p:spPr>
          <a:xfrm>
            <a:off x="0" y="0"/>
            <a:ext cx="9144000" cy="62722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45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karddnch4j/index.html" TargetMode="Externa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es.hightail.com/receive/JAjfdjCZ47" TargetMode="Externa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9cuc2cnsic/index.html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CJfIrhEef_I0VIaKbvmSeOvbD5VvOgOFpyyDqw-WDfoICDcebJSPkCmKDtiMgLDPdPQJmzDNEzaWA-VziSx_v_lAydEvqyiD0RqXJtl6-_x8dD0kDZyXoQBc5Ggy1f_v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DvJWpNEP2qn9zis8eeEGxiJUKwJ3k8FTZWLCrquPFYju998u_fleVk7v-3rRJ7bPiKXtWiVP69JGKnq6GeiMdNjNud8xFthYsqvrGdcCcmZx3v_Hhayr4w9LTxOIf1CM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p5T5nmaXDEhUBawQyJuV-DakZOAys0doHmVXhm-qKbp-Fok8xfruya59eQvCuMRj0rIVSdynzJS8Z_wb4qSX-D3PDH8mbE1t2nw_o9KTnBYXi1pKjSsD6n-PqVmaHQc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6nsbmlkp7y/index.html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wvdtdgn87u/index.html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hvigitzqnc/index.html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gryhrpzjqx/index.html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fs27.formsite.com/a34qO0/mu99yrrncv/index.html" TargetMode="External"/><Relationship Id="rId2" Type="http://schemas.openxmlformats.org/officeDocument/2006/relationships/hyperlink" Target="https://fs27.formsite.com/a34qO0/32xfkh5fdp/index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s27.formsite.com/a34qO0/jhvz28mpjq/index.html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aovisga2hw/index.html" TargetMode="Externa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QNlfKONhse2pZqo6cPNBGyk5wjGjgWTX-tOggulTnrpoLt7zC7Q712i31g6sJhGPieyqCg4ayOrETTybPgq6hnEksi1un0f2Cy8e5_E6yM8QPzflv681MEpxDhUjq35u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326"/>
          <p:cNvSpPr txBox="1">
            <a:spLocks noGrp="1"/>
          </p:cNvSpPr>
          <p:nvPr>
            <p:ph type="ctrTitle"/>
          </p:nvPr>
        </p:nvSpPr>
        <p:spPr>
          <a:xfrm>
            <a:off x="3352800" y="457200"/>
            <a:ext cx="5638800" cy="3908425"/>
          </a:xfrm>
          <a:prstGeom prst="rect">
            <a:avLst/>
          </a:prstGeom>
        </p:spPr>
        <p:txBody>
          <a:bodyPr lIns="0" tIns="0" rIns="0" bIns="0" anchor="t"/>
          <a:lstStyle/>
          <a:p>
            <a:pPr>
              <a:defRPr sz="4000" b="1">
                <a:solidFill>
                  <a:srgbClr val="4B0096"/>
                </a:solidFill>
                <a:uFill>
                  <a:solidFill>
                    <a:srgbClr val="4B0096"/>
                  </a:solidFill>
                </a:uFill>
              </a:defRPr>
            </a:pPr>
            <a:r>
              <a:t> </a:t>
            </a:r>
            <a:br/>
            <a:endParaRPr/>
          </a:p>
        </p:txBody>
      </p:sp>
      <p:sp>
        <p:nvSpPr>
          <p:cNvPr id="254" name="Shape 328"/>
          <p:cNvSpPr txBox="1"/>
          <p:nvPr/>
        </p:nvSpPr>
        <p:spPr>
          <a:xfrm>
            <a:off x="685800" y="5105400"/>
            <a:ext cx="7543800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tx1"/>
                </a:solidFill>
              </a:rPr>
              <a:t>Getting Ahead Virtual Charts </a:t>
            </a:r>
            <a:endParaRPr dirty="0">
              <a:solidFill>
                <a:schemeClr val="tx1"/>
              </a:solidFill>
            </a:endParaRPr>
          </a:p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/>
                </a:solidFill>
              </a:rPr>
              <a:t>Philip DeVol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D847BC-D4D2-4E53-A754-24335FA5B1C2}"/>
              </a:ext>
            </a:extLst>
          </p:cNvPr>
          <p:cNvCxnSpPr/>
          <p:nvPr/>
        </p:nvCxnSpPr>
        <p:spPr>
          <a:xfrm>
            <a:off x="0" y="40264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D87E665-F62B-43B4-AEEE-017B45D114F1}"/>
              </a:ext>
            </a:extLst>
          </p:cNvPr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C3446-DBE9-479B-BB48-4F4AE735C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0" y="816482"/>
            <a:ext cx="3143769" cy="4051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64C05-7B4C-46F7-8763-64EE0958C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78" y="816482"/>
            <a:ext cx="3055897" cy="40457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Stability Activity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CF6C4D-5BB3-44F0-8549-3984E087D29F}"/>
              </a:ext>
            </a:extLst>
          </p:cNvPr>
          <p:cNvSpPr txBox="1"/>
          <p:nvPr/>
        </p:nvSpPr>
        <p:spPr>
          <a:xfrm>
            <a:off x="788894" y="1102659"/>
            <a:ext cx="790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https://fs27.formsite.com/a34qO0/karddnch4j/index.html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61">
            <a:extLst>
              <a:ext uri="{FF2B5EF4-FFF2-40B4-BE49-F238E27FC236}">
                <a16:creationId xmlns:a16="http://schemas.microsoft.com/office/drawing/2014/main" id="{3EE6C2D2-4BB5-4B6A-B056-D64657D09714}"/>
              </a:ext>
            </a:extLst>
          </p:cNvPr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30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074505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181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Assets Map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C5ED1B8-8EC6-4A93-9464-763898883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38" y="694997"/>
            <a:ext cx="5179123" cy="53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44031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182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One-on-One Relationships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C690328-F4CF-45F8-A96B-142D9A093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30" y="623507"/>
            <a:ext cx="5460340" cy="56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4716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184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Sample Community Map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530864-B091-4946-9F92-2E275195E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790" y="692221"/>
            <a:ext cx="5384420" cy="55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7858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7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/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/>
              <a:t>Module 9: Building Resources</a:t>
            </a:r>
          </a:p>
        </p:txBody>
      </p:sp>
      <p:pic>
        <p:nvPicPr>
          <p:cNvPr id="685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68" y="1600200"/>
            <a:ext cx="506146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hape 734"/>
          <p:cNvSpPr txBox="1"/>
          <p:nvPr/>
        </p:nvSpPr>
        <p:spPr>
          <a:xfrm>
            <a:off x="7696199" y="5867398"/>
            <a:ext cx="1095444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187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5020E5-0F2C-4E63-B53E-5AC7E5492ADD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190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1439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Analyzing the Differences Between Getting-By</a:t>
            </a:r>
            <a:br>
              <a:rPr lang="en-US" sz="3200" b="1" dirty="0"/>
            </a:br>
            <a:r>
              <a:rPr lang="en-US" sz="3200" b="1" dirty="0"/>
              <a:t>and Getting-Ahead Resources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94606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BB601E9-5978-4290-B647-6505D138B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01" y="1017139"/>
            <a:ext cx="5383798" cy="52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1397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193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Example: Tic-Tac-Toe Diagram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4EFBF2C-72DC-4454-9AA3-C7BBFBA1E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48" y="605931"/>
            <a:ext cx="5594304" cy="563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8200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193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Video: Tic-Tac-Toe Activity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0AF8E47-DCCC-44CC-B814-2FE643ABE043}"/>
              </a:ext>
            </a:extLst>
          </p:cNvPr>
          <p:cNvSpPr/>
          <p:nvPr/>
        </p:nvSpPr>
        <p:spPr>
          <a:xfrm>
            <a:off x="1437244" y="2967335"/>
            <a:ext cx="6567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https://spaces.hightail.com/receive/JAjfdjCZ47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684752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194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203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Example: Resource Development Worksheet for Building Emotional Resources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0006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D25E91C-9A9D-4EC3-BAEC-F18C59114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10" y="1097785"/>
            <a:ext cx="5661301" cy="49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29326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195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DE32E662-9C4B-4CED-8026-176968782D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203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Example: Resource Development Worksheet for Building Emotional Resources </a:t>
            </a:r>
            <a:r>
              <a:rPr lang="en-US" sz="2400" b="1" dirty="0"/>
              <a:t>(continued)</a:t>
            </a:r>
            <a:endParaRPr sz="32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36ED6-570F-493F-ADF9-2E8CB005860E}"/>
              </a:ext>
            </a:extLst>
          </p:cNvPr>
          <p:cNvCxnSpPr>
            <a:cxnSpLocks/>
          </p:cNvCxnSpPr>
          <p:nvPr/>
        </p:nvCxnSpPr>
        <p:spPr>
          <a:xfrm>
            <a:off x="0" y="10006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CE4EFF1-0442-4C0A-B264-C9AC6CF92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93" y="1080789"/>
            <a:ext cx="3999014" cy="512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0009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/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 dirty="0"/>
              <a:t>Module 10: Personal and </a:t>
            </a:r>
            <a:br>
              <a:rPr lang="en-US" b="1" dirty="0"/>
            </a:br>
            <a:r>
              <a:rPr b="1" dirty="0"/>
              <a:t>Community Plans</a:t>
            </a:r>
          </a:p>
        </p:txBody>
      </p:sp>
      <p:pic>
        <p:nvPicPr>
          <p:cNvPr id="702" name="image21.png" descr="image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19200"/>
            <a:ext cx="5943600" cy="4906963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Shape 748"/>
          <p:cNvSpPr txBox="1"/>
          <p:nvPr/>
        </p:nvSpPr>
        <p:spPr>
          <a:xfrm>
            <a:off x="7848599" y="5779532"/>
            <a:ext cx="1095444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199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871218-1491-43BA-8D02-37EB7D87A911}"/>
              </a:ext>
            </a:extLst>
          </p:cNvPr>
          <p:cNvCxnSpPr/>
          <p:nvPr/>
        </p:nvCxnSpPr>
        <p:spPr>
          <a:xfrm>
            <a:off x="0" y="11317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30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Stability Self-Assessment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F3ECC72-7842-45D2-B4C5-ED5942AA2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51" y="1390322"/>
            <a:ext cx="6080889" cy="44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9163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202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Decide what to work on.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40CAC24-DCC3-4FB7-9C72-A0BF9C6D0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47" y="1810683"/>
            <a:ext cx="7699144" cy="27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39974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202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3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Define </a:t>
            </a:r>
            <a:r>
              <a:rPr lang="en-US" sz="3200" b="1" i="1" dirty="0"/>
              <a:t>why</a:t>
            </a:r>
            <a:r>
              <a:rPr lang="en-US" sz="3200" b="1" dirty="0"/>
              <a:t> you want to </a:t>
            </a:r>
            <a:br>
              <a:rPr lang="en-US" sz="3200" b="1" dirty="0"/>
            </a:br>
            <a:r>
              <a:rPr lang="en-US" sz="3200" b="1" dirty="0"/>
              <a:t>work on these resources.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86263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7FDDC27-A1FF-4E32-92C2-47C5518C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1509629"/>
            <a:ext cx="6861498" cy="41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73410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204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Example: Procedural Steps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DF85FB2-8731-4C71-8041-A16A2A185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37" y="639791"/>
            <a:ext cx="4151254" cy="55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2092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205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Where to Go to Get Help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E97232-54EB-4357-BC86-48ED84BFD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58" y="1545336"/>
            <a:ext cx="5701284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39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205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Example: Plan for First Week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6F534F9-FA89-4406-8872-301C9D8CB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58" y="1874520"/>
            <a:ext cx="6387084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47424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206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Example: Example: Closing ‘Back Doors’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D83AF48-8CDC-424F-ADAC-0C2966A6A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90" y="963743"/>
            <a:ext cx="5646420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04177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208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Example: Support for Change Mental Model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8113FF-119F-4248-A9B3-C23346889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39" y="772274"/>
            <a:ext cx="3575521" cy="53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142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2000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6000" b="1" dirty="0"/>
              <a:t>For Facilitators Only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420007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23E2F6F-F78E-4D0E-A547-AE967FA0BABC}"/>
              </a:ext>
            </a:extLst>
          </p:cNvPr>
          <p:cNvSpPr/>
          <p:nvPr/>
        </p:nvSpPr>
        <p:spPr>
          <a:xfrm>
            <a:off x="398033" y="2840014"/>
            <a:ext cx="8347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Model Fidelity Scale:</a:t>
            </a:r>
          </a:p>
          <a:p>
            <a:r>
              <a:rPr lang="en-US" sz="2400" b="1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https://fs27.formsite.com/a34qO0/9cuc2cnsic/index.html</a:t>
            </a:r>
            <a:r>
              <a:rPr lang="en-US" sz="2400" b="1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855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31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Stability Self-Assessment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uFillTx/>
              </a:rPr>
              <a:t>(continued)</a:t>
            </a:r>
            <a:endParaRPr sz="32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95FB15D-7026-4CDC-A7BA-0EAC51176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40" y="1089384"/>
            <a:ext cx="4522119" cy="51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13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32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Stability Self-Assessment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uFillTx/>
              </a:rPr>
              <a:t>(continued)</a:t>
            </a:r>
            <a:endParaRPr sz="32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09E3B56-15D9-4B5F-B488-EF9799753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15" y="991867"/>
            <a:ext cx="4190369" cy="52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368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33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Stability Self-Assessment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uFillTx/>
              </a:rPr>
              <a:t>(continued)</a:t>
            </a:r>
            <a:endParaRPr sz="32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C80F239-DCC5-49B9-B482-085B5E34D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74" y="1019348"/>
            <a:ext cx="5207034" cy="524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778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34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Stability Self-Assessment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uFillTx/>
              </a:rPr>
              <a:t>(continued)</a:t>
            </a:r>
            <a:endParaRPr sz="32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972A418-186F-46A9-BBD5-207E2E953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1475767"/>
            <a:ext cx="8320186" cy="39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03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54F95-A3B5-4A36-958F-D39C8CDF8DC6}"/>
              </a:ext>
            </a:extLst>
          </p:cNvPr>
          <p:cNvSpPr/>
          <p:nvPr/>
        </p:nvSpPr>
        <p:spPr>
          <a:xfrm>
            <a:off x="286871" y="726141"/>
            <a:ext cx="8641976" cy="5342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image14.png" descr="image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445794"/>
            <a:ext cx="265512" cy="39766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uture Story"/>
          <p:cNvSpPr txBox="1"/>
          <p:nvPr/>
        </p:nvSpPr>
        <p:spPr>
          <a:xfrm>
            <a:off x="4723210" y="4688680"/>
            <a:ext cx="1791894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0"/>
              <a:t>Future Story </a:t>
            </a:r>
          </a:p>
        </p:txBody>
      </p:sp>
      <p:sp>
        <p:nvSpPr>
          <p:cNvPr id="157" name="Line"/>
          <p:cNvSpPr/>
          <p:nvPr/>
        </p:nvSpPr>
        <p:spPr>
          <a:xfrm>
            <a:off x="2886075" y="2486025"/>
            <a:ext cx="71441" cy="253607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sp>
        <p:nvSpPr>
          <p:cNvPr id="158" name="Line"/>
          <p:cNvSpPr/>
          <p:nvPr/>
        </p:nvSpPr>
        <p:spPr>
          <a:xfrm flipH="1">
            <a:off x="3332559" y="2502693"/>
            <a:ext cx="94061" cy="228604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grpSp>
        <p:nvGrpSpPr>
          <p:cNvPr id="167" name="Group"/>
          <p:cNvGrpSpPr/>
          <p:nvPr/>
        </p:nvGrpSpPr>
        <p:grpSpPr>
          <a:xfrm>
            <a:off x="2320530" y="2769385"/>
            <a:ext cx="529988" cy="727039"/>
            <a:chOff x="-3" y="-5"/>
            <a:chExt cx="1413299" cy="1938767"/>
          </a:xfrm>
        </p:grpSpPr>
        <p:grpSp>
          <p:nvGrpSpPr>
            <p:cNvPr id="162" name="Group"/>
            <p:cNvGrpSpPr/>
            <p:nvPr/>
          </p:nvGrpSpPr>
          <p:grpSpPr>
            <a:xfrm>
              <a:off x="434552" y="-6"/>
              <a:ext cx="978745" cy="1046671"/>
              <a:chOff x="0" y="-3"/>
              <a:chExt cx="978744" cy="1046669"/>
            </a:xfrm>
          </p:grpSpPr>
          <p:sp>
            <p:nvSpPr>
              <p:cNvPr id="159" name="Shape"/>
              <p:cNvSpPr/>
              <p:nvPr/>
            </p:nvSpPr>
            <p:spPr>
              <a:xfrm rot="7245575">
                <a:off x="71163" y="202746"/>
                <a:ext cx="836417" cy="641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0" name="Shape"/>
              <p:cNvSpPr/>
              <p:nvPr/>
            </p:nvSpPr>
            <p:spPr>
              <a:xfrm rot="7245575">
                <a:off x="225865" y="474855"/>
                <a:ext cx="836420" cy="281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1" name="Line"/>
              <p:cNvSpPr/>
              <p:nvPr/>
            </p:nvSpPr>
            <p:spPr>
              <a:xfrm rot="7245575">
                <a:off x="718923" y="194534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166" name="Group"/>
            <p:cNvGrpSpPr/>
            <p:nvPr/>
          </p:nvGrpSpPr>
          <p:grpSpPr>
            <a:xfrm>
              <a:off x="-4" y="894495"/>
              <a:ext cx="971504" cy="1044268"/>
              <a:chOff x="-1" y="-3"/>
              <a:chExt cx="971502" cy="1044267"/>
            </a:xfrm>
          </p:grpSpPr>
          <p:sp>
            <p:nvSpPr>
              <p:cNvPr id="163" name="Shape"/>
              <p:cNvSpPr/>
              <p:nvPr/>
            </p:nvSpPr>
            <p:spPr>
              <a:xfrm rot="17983250">
                <a:off x="67540" y="201545"/>
                <a:ext cx="836423" cy="641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4" name="Shape"/>
              <p:cNvSpPr/>
              <p:nvPr/>
            </p:nvSpPr>
            <p:spPr>
              <a:xfrm rot="17983250">
                <a:off x="-88811" y="292326"/>
                <a:ext cx="836421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5" name="Line"/>
              <p:cNvSpPr/>
              <p:nvPr/>
            </p:nvSpPr>
            <p:spPr>
              <a:xfrm rot="17983250">
                <a:off x="191635" y="77536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168" name="Oval"/>
          <p:cNvSpPr/>
          <p:nvPr/>
        </p:nvSpPr>
        <p:spPr>
          <a:xfrm>
            <a:off x="2119313" y="2400300"/>
            <a:ext cx="2028825" cy="1951437"/>
          </a:xfrm>
          <a:prstGeom prst="ellipse">
            <a:avLst/>
          </a:prstGeom>
          <a:ln w="76200">
            <a:solidFill>
              <a:srgbClr val="C00000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grpSp>
        <p:nvGrpSpPr>
          <p:cNvPr id="174" name="Group"/>
          <p:cNvGrpSpPr/>
          <p:nvPr/>
        </p:nvGrpSpPr>
        <p:grpSpPr>
          <a:xfrm>
            <a:off x="2900363" y="2334811"/>
            <a:ext cx="446495" cy="939413"/>
            <a:chOff x="0" y="-1"/>
            <a:chExt cx="1190651" cy="2505099"/>
          </a:xfrm>
        </p:grpSpPr>
        <p:sp>
          <p:nvSpPr>
            <p:cNvPr id="169" name="Oval"/>
            <p:cNvSpPr/>
            <p:nvPr/>
          </p:nvSpPr>
          <p:spPr>
            <a:xfrm>
              <a:off x="307259" y="-2"/>
              <a:ext cx="729757" cy="764273"/>
            </a:xfrm>
            <a:prstGeom prst="ellipse">
              <a:avLst/>
            </a:prstGeom>
            <a:solidFill>
              <a:srgbClr val="E7E6E6"/>
            </a:solidFill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170" name="Line"/>
            <p:cNvSpPr/>
            <p:nvPr/>
          </p:nvSpPr>
          <p:spPr>
            <a:xfrm flipH="1">
              <a:off x="655472" y="827950"/>
              <a:ext cx="9" cy="1040251"/>
            </a:xfrm>
            <a:prstGeom prst="line">
              <a:avLst/>
            </a:prstGeom>
            <a:noFill/>
            <a:ln w="762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endParaRPr sz="1350"/>
            </a:p>
          </p:txBody>
        </p:sp>
        <p:grpSp>
          <p:nvGrpSpPr>
            <p:cNvPr id="173" name="Group"/>
            <p:cNvGrpSpPr/>
            <p:nvPr/>
          </p:nvGrpSpPr>
          <p:grpSpPr>
            <a:xfrm>
              <a:off x="0" y="1719587"/>
              <a:ext cx="1190653" cy="785511"/>
              <a:chOff x="0" y="-1"/>
              <a:chExt cx="1190651" cy="785509"/>
            </a:xfrm>
          </p:grpSpPr>
          <p:sp>
            <p:nvSpPr>
              <p:cNvPr id="171" name="Line"/>
              <p:cNvSpPr/>
              <p:nvPr/>
            </p:nvSpPr>
            <p:spPr>
              <a:xfrm flipH="1">
                <a:off x="0" y="-2"/>
                <a:ext cx="631371" cy="785511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  <p:sp>
            <p:nvSpPr>
              <p:cNvPr id="172" name="Line"/>
              <p:cNvSpPr/>
              <p:nvPr/>
            </p:nvSpPr>
            <p:spPr>
              <a:xfrm>
                <a:off x="629742" y="41622"/>
                <a:ext cx="560911" cy="742817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</p:grpSp>
      </p:grpSp>
      <p:sp>
        <p:nvSpPr>
          <p:cNvPr id="175" name="Concrete"/>
          <p:cNvSpPr txBox="1"/>
          <p:nvPr/>
        </p:nvSpPr>
        <p:spPr>
          <a:xfrm>
            <a:off x="2593734" y="3945066"/>
            <a:ext cx="1203183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1828800">
              <a:defRPr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Concrete</a:t>
            </a:r>
          </a:p>
        </p:txBody>
      </p:sp>
      <p:sp>
        <p:nvSpPr>
          <p:cNvPr id="176" name="Shape"/>
          <p:cNvSpPr/>
          <p:nvPr/>
        </p:nvSpPr>
        <p:spPr>
          <a:xfrm rot="7162467">
            <a:off x="2950754" y="2607758"/>
            <a:ext cx="153310" cy="184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9" h="20612" extrusionOk="0">
                <a:moveTo>
                  <a:pt x="20639" y="17491"/>
                </a:moveTo>
                <a:cubicBezTo>
                  <a:pt x="16764" y="20907"/>
                  <a:pt x="10664" y="21600"/>
                  <a:pt x="5886" y="19168"/>
                </a:cubicBezTo>
                <a:cubicBezTo>
                  <a:pt x="1280" y="16824"/>
                  <a:pt x="-961" y="12150"/>
                  <a:pt x="390" y="7707"/>
                </a:cubicBezTo>
                <a:cubicBezTo>
                  <a:pt x="1769" y="3168"/>
                  <a:pt x="6551" y="0"/>
                  <a:pt x="12022" y="0"/>
                </a:cubicBezTo>
                <a:lnTo>
                  <a:pt x="20639" y="1749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sp>
        <p:nvSpPr>
          <p:cNvPr id="177" name="Shape"/>
          <p:cNvSpPr/>
          <p:nvPr/>
        </p:nvSpPr>
        <p:spPr>
          <a:xfrm rot="7162467">
            <a:off x="3199472" y="2602284"/>
            <a:ext cx="130111" cy="169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3" h="20491" extrusionOk="0">
                <a:moveTo>
                  <a:pt x="20763" y="17041"/>
                </a:moveTo>
                <a:cubicBezTo>
                  <a:pt x="16861" y="20839"/>
                  <a:pt x="10323" y="21600"/>
                  <a:pt x="5394" y="18830"/>
                </a:cubicBezTo>
                <a:cubicBezTo>
                  <a:pt x="1193" y="16469"/>
                  <a:pt x="-837" y="12086"/>
                  <a:pt x="322" y="7878"/>
                </a:cubicBezTo>
                <a:cubicBezTo>
                  <a:pt x="1593" y="3260"/>
                  <a:pt x="6374" y="0"/>
                  <a:pt x="11876" y="0"/>
                </a:cubicBezTo>
                <a:lnTo>
                  <a:pt x="20763" y="1704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grpSp>
        <p:nvGrpSpPr>
          <p:cNvPr id="184" name="Group"/>
          <p:cNvGrpSpPr/>
          <p:nvPr/>
        </p:nvGrpSpPr>
        <p:grpSpPr>
          <a:xfrm>
            <a:off x="3518855" y="1425071"/>
            <a:ext cx="3037536" cy="1161040"/>
            <a:chOff x="0" y="-53"/>
            <a:chExt cx="8100094" cy="3096103"/>
          </a:xfrm>
        </p:grpSpPr>
        <p:sp>
          <p:nvSpPr>
            <p:cNvPr id="178" name="Shape"/>
            <p:cNvSpPr/>
            <p:nvPr/>
          </p:nvSpPr>
          <p:spPr>
            <a:xfrm>
              <a:off x="1372696" y="-53"/>
              <a:ext cx="6727398" cy="299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0623" extrusionOk="0">
                  <a:moveTo>
                    <a:pt x="1919" y="6857"/>
                  </a:moveTo>
                  <a:cubicBezTo>
                    <a:pt x="744" y="7018"/>
                    <a:pt x="-110" y="8412"/>
                    <a:pt x="11" y="9971"/>
                  </a:cubicBezTo>
                  <a:cubicBezTo>
                    <a:pt x="81" y="10871"/>
                    <a:pt x="470" y="11672"/>
                    <a:pt x="1058" y="12130"/>
                  </a:cubicBezTo>
                  <a:lnTo>
                    <a:pt x="1047" y="12097"/>
                  </a:lnTo>
                  <a:cubicBezTo>
                    <a:pt x="237" y="13237"/>
                    <a:pt x="282" y="15025"/>
                    <a:pt x="1147" y="16091"/>
                  </a:cubicBezTo>
                  <a:cubicBezTo>
                    <a:pt x="1608" y="16659"/>
                    <a:pt x="2236" y="16931"/>
                    <a:pt x="2864" y="16834"/>
                  </a:cubicBezTo>
                  <a:lnTo>
                    <a:pt x="2853" y="16853"/>
                  </a:lnTo>
                  <a:cubicBezTo>
                    <a:pt x="3897" y="19265"/>
                    <a:pt x="6219" y="20100"/>
                    <a:pt x="8040" y="18718"/>
                  </a:cubicBezTo>
                  <a:cubicBezTo>
                    <a:pt x="8063" y="18700"/>
                    <a:pt x="8086" y="18683"/>
                    <a:pt x="8108" y="18665"/>
                  </a:cubicBezTo>
                  <a:lnTo>
                    <a:pt x="8102" y="18668"/>
                  </a:lnTo>
                  <a:cubicBezTo>
                    <a:pt x="9122" y="20688"/>
                    <a:pt x="11186" y="21231"/>
                    <a:pt x="12712" y="19881"/>
                  </a:cubicBezTo>
                  <a:cubicBezTo>
                    <a:pt x="13352" y="19315"/>
                    <a:pt x="13823" y="18473"/>
                    <a:pt x="14046" y="17498"/>
                  </a:cubicBezTo>
                  <a:lnTo>
                    <a:pt x="14050" y="17522"/>
                  </a:lnTo>
                  <a:cubicBezTo>
                    <a:pt x="15384" y="18621"/>
                    <a:pt x="17141" y="18085"/>
                    <a:pt x="17974" y="16325"/>
                  </a:cubicBezTo>
                  <a:cubicBezTo>
                    <a:pt x="18256" y="15729"/>
                    <a:pt x="18406" y="15039"/>
                    <a:pt x="18406" y="14336"/>
                  </a:cubicBezTo>
                  <a:lnTo>
                    <a:pt x="18400" y="14357"/>
                  </a:lnTo>
                  <a:cubicBezTo>
                    <a:pt x="20223" y="14013"/>
                    <a:pt x="21490" y="11783"/>
                    <a:pt x="21229" y="9377"/>
                  </a:cubicBezTo>
                  <a:cubicBezTo>
                    <a:pt x="21148" y="8627"/>
                    <a:pt x="20922" y="7918"/>
                    <a:pt x="20573" y="7318"/>
                  </a:cubicBezTo>
                  <a:lnTo>
                    <a:pt x="20566" y="7316"/>
                  </a:lnTo>
                  <a:cubicBezTo>
                    <a:pt x="21137" y="5554"/>
                    <a:pt x="20520" y="3512"/>
                    <a:pt x="19188" y="2756"/>
                  </a:cubicBezTo>
                  <a:cubicBezTo>
                    <a:pt x="19076" y="2693"/>
                    <a:pt x="18961" y="2640"/>
                    <a:pt x="18843" y="2597"/>
                  </a:cubicBezTo>
                  <a:lnTo>
                    <a:pt x="18852" y="2591"/>
                  </a:lnTo>
                  <a:cubicBezTo>
                    <a:pt x="18618" y="879"/>
                    <a:pt x="17375" y="-258"/>
                    <a:pt x="16075" y="50"/>
                  </a:cubicBezTo>
                  <a:cubicBezTo>
                    <a:pt x="15529" y="180"/>
                    <a:pt x="15034" y="555"/>
                    <a:pt x="14675" y="1113"/>
                  </a:cubicBezTo>
                  <a:lnTo>
                    <a:pt x="14679" y="1117"/>
                  </a:lnTo>
                  <a:cubicBezTo>
                    <a:pt x="13960" y="-129"/>
                    <a:pt x="12611" y="-369"/>
                    <a:pt x="11668" y="582"/>
                  </a:cubicBezTo>
                  <a:cubicBezTo>
                    <a:pt x="11406" y="845"/>
                    <a:pt x="11194" y="1183"/>
                    <a:pt x="11048" y="1572"/>
                  </a:cubicBezTo>
                  <a:lnTo>
                    <a:pt x="11055" y="1618"/>
                  </a:lnTo>
                  <a:cubicBezTo>
                    <a:pt x="10022" y="274"/>
                    <a:pt x="8360" y="291"/>
                    <a:pt x="7343" y="1657"/>
                  </a:cubicBezTo>
                  <a:cubicBezTo>
                    <a:pt x="7165" y="1895"/>
                    <a:pt x="7014" y="2167"/>
                    <a:pt x="6895" y="2463"/>
                  </a:cubicBezTo>
                  <a:lnTo>
                    <a:pt x="6887" y="2485"/>
                  </a:lnTo>
                  <a:cubicBezTo>
                    <a:pt x="5303" y="1260"/>
                    <a:pt x="3266" y="1962"/>
                    <a:pt x="2338" y="4053"/>
                  </a:cubicBezTo>
                  <a:cubicBezTo>
                    <a:pt x="1962" y="4900"/>
                    <a:pt x="1812" y="5889"/>
                    <a:pt x="1913" y="6862"/>
                  </a:cubicBezTo>
                  <a:close/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79" name="Oval"/>
            <p:cNvSpPr/>
            <p:nvPr/>
          </p:nvSpPr>
          <p:spPr>
            <a:xfrm>
              <a:off x="965566" y="2317167"/>
              <a:ext cx="1121321" cy="49849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0" name="Oval"/>
            <p:cNvSpPr/>
            <p:nvPr/>
          </p:nvSpPr>
          <p:spPr>
            <a:xfrm>
              <a:off x="333276" y="2673439"/>
              <a:ext cx="747553" cy="33233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1" name="Oval"/>
            <p:cNvSpPr/>
            <p:nvPr/>
          </p:nvSpPr>
          <p:spPr>
            <a:xfrm>
              <a:off x="0" y="2929877"/>
              <a:ext cx="373785" cy="16617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2" name="Shape"/>
            <p:cNvSpPr/>
            <p:nvPr/>
          </p:nvSpPr>
          <p:spPr>
            <a:xfrm>
              <a:off x="1708006" y="161588"/>
              <a:ext cx="6171723" cy="254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cubicBezTo>
                    <a:pt x="417" y="13915"/>
                    <a:pt x="899" y="14078"/>
                    <a:pt x="1381" y="14023"/>
                  </a:cubicBezTo>
                  <a:moveTo>
                    <a:pt x="2000" y="19344"/>
                  </a:moveTo>
                  <a:cubicBezTo>
                    <a:pt x="2207" y="19308"/>
                    <a:pt x="2410" y="19233"/>
                    <a:pt x="2604" y="19120"/>
                  </a:cubicBezTo>
                  <a:moveTo>
                    <a:pt x="7435" y="20578"/>
                  </a:moveTo>
                  <a:cubicBezTo>
                    <a:pt x="7532" y="20937"/>
                    <a:pt x="7654" y="21279"/>
                    <a:pt x="7799" y="21600"/>
                  </a:cubicBezTo>
                  <a:moveTo>
                    <a:pt x="14381" y="20160"/>
                  </a:moveTo>
                  <a:cubicBezTo>
                    <a:pt x="14456" y="19795"/>
                    <a:pt x="14505" y="19419"/>
                    <a:pt x="14527" y="19039"/>
                  </a:cubicBezTo>
                  <a:moveTo>
                    <a:pt x="19208" y="16270"/>
                  </a:moveTo>
                  <a:cubicBezTo>
                    <a:pt x="19208" y="14502"/>
                    <a:pt x="18520" y="12889"/>
                    <a:pt x="17436" y="12115"/>
                  </a:cubicBezTo>
                  <a:moveTo>
                    <a:pt x="20811" y="9204"/>
                  </a:moveTo>
                  <a:cubicBezTo>
                    <a:pt x="21153" y="8777"/>
                    <a:pt x="21423" y="8239"/>
                    <a:pt x="21600" y="7632"/>
                  </a:cubicBezTo>
                  <a:moveTo>
                    <a:pt x="19744" y="2561"/>
                  </a:moveTo>
                  <a:cubicBezTo>
                    <a:pt x="19747" y="2312"/>
                    <a:pt x="19733" y="2063"/>
                    <a:pt x="19702" y="1818"/>
                  </a:cubicBezTo>
                  <a:moveTo>
                    <a:pt x="15078" y="0"/>
                  </a:moveTo>
                  <a:cubicBezTo>
                    <a:pt x="14912" y="285"/>
                    <a:pt x="14776" y="604"/>
                    <a:pt x="14673" y="947"/>
                  </a:cubicBezTo>
                  <a:moveTo>
                    <a:pt x="11061" y="564"/>
                  </a:moveTo>
                  <a:cubicBezTo>
                    <a:pt x="10973" y="823"/>
                    <a:pt x="10907" y="1098"/>
                    <a:pt x="10865" y="1381"/>
                  </a:cubicBezTo>
                  <a:moveTo>
                    <a:pt x="7163" y="2480"/>
                  </a:moveTo>
                  <a:cubicBezTo>
                    <a:pt x="6949" y="2175"/>
                    <a:pt x="6711" y="1909"/>
                    <a:pt x="6454" y="1688"/>
                  </a:cubicBezTo>
                  <a:moveTo>
                    <a:pt x="946" y="7074"/>
                  </a:moveTo>
                  <a:cubicBezTo>
                    <a:pt x="973" y="7356"/>
                    <a:pt x="1014" y="7635"/>
                    <a:pt x="1070" y="7907"/>
                  </a:cubicBezTo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3" name="Text"/>
            <p:cNvSpPr txBox="1"/>
            <p:nvPr/>
          </p:nvSpPr>
          <p:spPr>
            <a:xfrm>
              <a:off x="2300541" y="1149356"/>
              <a:ext cx="4394900" cy="553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1828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900"/>
                <a:t> </a:t>
              </a:r>
            </a:p>
          </p:txBody>
        </p:sp>
      </p:grpSp>
      <p:sp>
        <p:nvSpPr>
          <p:cNvPr id="185" name="Abstract"/>
          <p:cNvSpPr txBox="1"/>
          <p:nvPr/>
        </p:nvSpPr>
        <p:spPr>
          <a:xfrm>
            <a:off x="4739878" y="1679972"/>
            <a:ext cx="1182294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0"/>
              <a:t>Abstract</a:t>
            </a:r>
          </a:p>
        </p:txBody>
      </p:sp>
      <p:sp>
        <p:nvSpPr>
          <p:cNvPr id="186" name="Arrow"/>
          <p:cNvSpPr/>
          <p:nvPr/>
        </p:nvSpPr>
        <p:spPr>
          <a:xfrm>
            <a:off x="5903119" y="3102769"/>
            <a:ext cx="375048" cy="167880"/>
          </a:xfrm>
          <a:prstGeom prst="leftArrow">
            <a:avLst>
              <a:gd name="adj1" fmla="val 50000"/>
              <a:gd name="adj2" fmla="val 49759"/>
            </a:avLst>
          </a:prstGeom>
          <a:solidFill>
            <a:srgbClr val="0033CC"/>
          </a:solidFill>
          <a:ln w="25400">
            <a:solidFill>
              <a:srgbClr val="41719C"/>
            </a:solidFill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7" name="Triangle"/>
          <p:cNvSpPr/>
          <p:nvPr/>
        </p:nvSpPr>
        <p:spPr>
          <a:xfrm>
            <a:off x="2070497" y="3263501"/>
            <a:ext cx="146450" cy="233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8" name="Triangle"/>
          <p:cNvSpPr/>
          <p:nvPr/>
        </p:nvSpPr>
        <p:spPr>
          <a:xfrm rot="16200000">
            <a:off x="2986087" y="4267199"/>
            <a:ext cx="172645" cy="20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9" name="Triangle"/>
          <p:cNvSpPr/>
          <p:nvPr/>
        </p:nvSpPr>
        <p:spPr>
          <a:xfrm rot="10800000">
            <a:off x="4068366" y="3318272"/>
            <a:ext cx="201220" cy="232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90" name="Procedural Steps…"/>
          <p:cNvSpPr txBox="1"/>
          <p:nvPr/>
        </p:nvSpPr>
        <p:spPr>
          <a:xfrm>
            <a:off x="4600574" y="3380185"/>
            <a:ext cx="2108601" cy="96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/>
              <a:t> </a:t>
            </a:r>
            <a:r>
              <a:t>Procedural Steps 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_________</a:t>
            </a:r>
          </a:p>
        </p:txBody>
      </p:sp>
      <p:sp>
        <p:nvSpPr>
          <p:cNvPr id="191" name="Abstract:…"/>
          <p:cNvSpPr txBox="1"/>
          <p:nvPr/>
        </p:nvSpPr>
        <p:spPr>
          <a:xfrm>
            <a:off x="1112042" y="3987403"/>
            <a:ext cx="1689501" cy="1915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 sz="40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Detached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Analyze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New Info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Plans Support</a:t>
            </a:r>
          </a:p>
        </p:txBody>
      </p:sp>
      <p:pic>
        <p:nvPicPr>
          <p:cNvPr id="192" name="image15.png" descr="imag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394" y="926307"/>
            <a:ext cx="4758929" cy="443865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3" name="Table"/>
          <p:cNvGraphicFramePr/>
          <p:nvPr/>
        </p:nvGraphicFramePr>
        <p:xfrm>
          <a:off x="4724399" y="2625326"/>
          <a:ext cx="1439469" cy="32504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82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5044">
                <a:tc>
                  <a:txBody>
                    <a:bodyPr/>
                    <a:lstStyle/>
                    <a:p>
                      <a:pPr marL="76200" indent="-76200"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2" name="Group"/>
          <p:cNvGrpSpPr/>
          <p:nvPr/>
        </p:nvGrpSpPr>
        <p:grpSpPr>
          <a:xfrm>
            <a:off x="2998802" y="3325737"/>
            <a:ext cx="264647" cy="688986"/>
            <a:chOff x="-3" y="-4"/>
            <a:chExt cx="705723" cy="1837293"/>
          </a:xfrm>
        </p:grpSpPr>
        <p:grpSp>
          <p:nvGrpSpPr>
            <p:cNvPr id="197" name="Group"/>
            <p:cNvGrpSpPr/>
            <p:nvPr/>
          </p:nvGrpSpPr>
          <p:grpSpPr>
            <a:xfrm>
              <a:off x="-4" y="-5"/>
              <a:ext cx="656390" cy="849801"/>
              <a:chOff x="-1" y="-2"/>
              <a:chExt cx="656389" cy="849800"/>
            </a:xfrm>
          </p:grpSpPr>
          <p:sp>
            <p:nvSpPr>
              <p:cNvPr id="194" name="Shape"/>
              <p:cNvSpPr/>
              <p:nvPr/>
            </p:nvSpPr>
            <p:spPr>
              <a:xfrm rot="5473008">
                <a:off x="-90020" y="105511"/>
                <a:ext cx="836426" cy="638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5" name="Shape"/>
              <p:cNvSpPr/>
              <p:nvPr/>
            </p:nvSpPr>
            <p:spPr>
              <a:xfrm rot="5473008">
                <a:off x="88772" y="288141"/>
                <a:ext cx="83642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6" name="Line"/>
              <p:cNvSpPr/>
              <p:nvPr/>
            </p:nvSpPr>
            <p:spPr>
              <a:xfrm rot="5473008">
                <a:off x="379838" y="3193"/>
                <a:ext cx="69834" cy="8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01" name="Group"/>
            <p:cNvGrpSpPr/>
            <p:nvPr/>
          </p:nvGrpSpPr>
          <p:grpSpPr>
            <a:xfrm>
              <a:off x="64357" y="998876"/>
              <a:ext cx="641363" cy="838413"/>
              <a:chOff x="-2" y="-2"/>
              <a:chExt cx="641361" cy="838411"/>
            </a:xfrm>
          </p:grpSpPr>
          <p:sp>
            <p:nvSpPr>
              <p:cNvPr id="198" name="Shape"/>
              <p:cNvSpPr/>
              <p:nvPr/>
            </p:nvSpPr>
            <p:spPr>
              <a:xfrm rot="16210681">
                <a:off x="-97537" y="99820"/>
                <a:ext cx="836432" cy="638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9" name="Shape"/>
              <p:cNvSpPr/>
              <p:nvPr/>
            </p:nvSpPr>
            <p:spPr>
              <a:xfrm rot="16210681">
                <a:off x="-276367" y="278094"/>
                <a:ext cx="83643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0" name="Line"/>
              <p:cNvSpPr/>
              <p:nvPr/>
            </p:nvSpPr>
            <p:spPr>
              <a:xfrm rot="16210681">
                <a:off x="206130" y="762096"/>
                <a:ext cx="69839" cy="80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grpSp>
        <p:nvGrpSpPr>
          <p:cNvPr id="211" name="Group"/>
          <p:cNvGrpSpPr/>
          <p:nvPr/>
        </p:nvGrpSpPr>
        <p:grpSpPr>
          <a:xfrm>
            <a:off x="3424827" y="2855737"/>
            <a:ext cx="589440" cy="694423"/>
            <a:chOff x="-2" y="-6"/>
            <a:chExt cx="1571837" cy="1851794"/>
          </a:xfrm>
        </p:grpSpPr>
        <p:grpSp>
          <p:nvGrpSpPr>
            <p:cNvPr id="206" name="Group"/>
            <p:cNvGrpSpPr/>
            <p:nvPr/>
          </p:nvGrpSpPr>
          <p:grpSpPr>
            <a:xfrm>
              <a:off x="-3" y="-7"/>
              <a:ext cx="982366" cy="1047117"/>
              <a:chOff x="0" y="-4"/>
              <a:chExt cx="982364" cy="1047115"/>
            </a:xfrm>
          </p:grpSpPr>
          <p:sp>
            <p:nvSpPr>
              <p:cNvPr id="203" name="Shape"/>
              <p:cNvSpPr/>
              <p:nvPr/>
            </p:nvSpPr>
            <p:spPr>
              <a:xfrm rot="3503608">
                <a:off x="72971" y="204173"/>
                <a:ext cx="836422" cy="638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4" name="Shape"/>
              <p:cNvSpPr/>
              <p:nvPr/>
            </p:nvSpPr>
            <p:spPr>
              <a:xfrm rot="3503608">
                <a:off x="225274" y="289282"/>
                <a:ext cx="836420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5" name="Line"/>
              <p:cNvSpPr/>
              <p:nvPr/>
            </p:nvSpPr>
            <p:spPr>
              <a:xfrm rot="3503608">
                <a:off x="322190" y="11585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10" name="Group"/>
            <p:cNvGrpSpPr/>
            <p:nvPr/>
          </p:nvGrpSpPr>
          <p:grpSpPr>
            <a:xfrm>
              <a:off x="582788" y="802930"/>
              <a:ext cx="989048" cy="1048859"/>
              <a:chOff x="-1" y="-2"/>
              <a:chExt cx="989046" cy="1048857"/>
            </a:xfrm>
          </p:grpSpPr>
          <p:sp>
            <p:nvSpPr>
              <p:cNvPr id="207" name="Shape"/>
              <p:cNvSpPr/>
              <p:nvPr/>
            </p:nvSpPr>
            <p:spPr>
              <a:xfrm rot="14241281">
                <a:off x="76311" y="205050"/>
                <a:ext cx="836425" cy="638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8" name="Shape"/>
              <p:cNvSpPr/>
              <p:nvPr/>
            </p:nvSpPr>
            <p:spPr>
              <a:xfrm rot="14241281">
                <a:off x="-74268" y="480343"/>
                <a:ext cx="836423" cy="281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9" name="Line"/>
              <p:cNvSpPr/>
              <p:nvPr/>
            </p:nvSpPr>
            <p:spPr>
              <a:xfrm rot="14241281">
                <a:off x="600322" y="849326"/>
                <a:ext cx="69835" cy="80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59" name="Shape 457">
            <a:extLst>
              <a:ext uri="{FF2B5EF4-FFF2-40B4-BE49-F238E27FC236}">
                <a16:creationId xmlns:a16="http://schemas.microsoft.com/office/drawing/2014/main" id="{FA767A0C-16C4-4D03-932D-A183770C3B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Model Mental Theory of Change </a:t>
            </a:r>
            <a:endParaRPr lang="en-US" sz="2400" b="1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DFCC6F6-F039-4902-B6A8-6675A1737221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63325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6" grpId="0" animBg="1" advAuto="0"/>
      <p:bldP spid="157" grpId="0" animBg="1" advAuto="0"/>
      <p:bldP spid="158" grpId="0" animBg="1" advAuto="0"/>
      <p:bldP spid="167" grpId="0" animBg="1" advAuto="0"/>
      <p:bldP spid="175" grpId="0" animBg="1" advAuto="0"/>
      <p:bldP spid="176" grpId="0" animBg="1" advAuto="0"/>
      <p:bldP spid="177" grpId="0" animBg="1" advAuto="0"/>
      <p:bldP spid="184" grpId="0" animBg="1" advAuto="0"/>
      <p:bldP spid="185" grpId="0" animBg="1" advAuto="0"/>
      <p:bldP spid="186" grpId="0" animBg="1" advAuto="0"/>
      <p:bldP spid="187" grpId="0" animBg="1" advAuto="0"/>
      <p:bldP spid="188" grpId="0" animBg="1" advAuto="0"/>
      <p:bldP spid="189" grpId="0" animBg="1" advAuto="0"/>
      <p:bldP spid="190" grpId="0" animBg="1" advAuto="0"/>
      <p:bldP spid="191" grpId="0" animBg="1" advAuto="0"/>
      <p:bldP spid="192" grpId="0" animBg="1" advAuto="0"/>
      <p:bldP spid="193" grpId="0" animBg="1" advAuto="0"/>
      <p:bldP spid="202" grpId="0" animBg="1" advAuto="0"/>
      <p:bldP spid="21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/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/>
              <a:t>Module 3: Rich/Poor Gap and</a:t>
            </a:r>
            <a:br>
              <a:rPr b="1" dirty="0"/>
            </a:br>
            <a:r>
              <a:rPr b="1" dirty="0"/>
              <a:t>Research on the Causes of Poverty</a:t>
            </a:r>
          </a:p>
        </p:txBody>
      </p:sp>
      <p:pic>
        <p:nvPicPr>
          <p:cNvPr id="514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48" y="1600200"/>
            <a:ext cx="562450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47"/>
          <p:cNvSpPr txBox="1"/>
          <p:nvPr/>
        </p:nvSpPr>
        <p:spPr>
          <a:xfrm>
            <a:off x="7924799" y="5875866"/>
            <a:ext cx="968308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41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29E582-EDBE-44B3-9F92-9F3052B4C098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44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Research Continuum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6378CBA-1F02-4E7C-BA40-A3EF5C4AD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26" y="760559"/>
            <a:ext cx="4175777" cy="54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198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46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2813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2400" b="1" dirty="0"/>
              <a:t>Top and Bottom Counties for Future Earnings of Children </a:t>
            </a:r>
            <a:br>
              <a:rPr lang="en-US" sz="2400" b="1" dirty="0"/>
            </a:br>
            <a:r>
              <a:rPr lang="en-US" sz="2400" b="1" dirty="0"/>
              <a:t>in Low-Income Families, 100 Largest Counties 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82813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0A176C8-5F32-4545-A923-F570C208E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77" y="1116344"/>
            <a:ext cx="5471246" cy="48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7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F56E0-0E1F-4A0B-86DA-D475E7CE6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4" y="3286851"/>
            <a:ext cx="1786513" cy="1211492"/>
          </a:xfrm>
          <a:prstGeom prst="rect">
            <a:avLst/>
          </a:prstGeom>
        </p:spPr>
      </p:pic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 dirty="0"/>
              <a:t>Module 1: My Life Now</a:t>
            </a:r>
          </a:p>
        </p:txBody>
      </p:sp>
      <p:pic>
        <p:nvPicPr>
          <p:cNvPr id="375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34" y="1526098"/>
            <a:ext cx="4912332" cy="4525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/>
          <p:nvPr/>
        </p:nvCxnSpPr>
        <p:spPr>
          <a:xfrm>
            <a:off x="0" y="11317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70CEE8-D7B4-4537-A4FE-944B30650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0" y="4188075"/>
            <a:ext cx="1409754" cy="12767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243C0F39-CE96-421E-9429-493CAA166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Predators Group Activity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CCE239-E143-4B0B-9038-D097EC838E72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6CDDB9E-B1BF-476B-AD53-3D303DB6A11E}"/>
              </a:ext>
            </a:extLst>
          </p:cNvPr>
          <p:cNvSpPr/>
          <p:nvPr/>
        </p:nvSpPr>
        <p:spPr>
          <a:xfrm>
            <a:off x="888521" y="1570333"/>
            <a:ext cx="7651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https://fs27.formsite.com/a34qO0/is43j3i5yu/index.html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6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51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Household Median Net Worth by Race, 2016 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E362D12-32EC-49FA-999C-0ACE954A9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2" y="931043"/>
            <a:ext cx="7624075" cy="49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72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0577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Median Wealth for Single Women by Race/</a:t>
            </a:r>
            <a:r>
              <a:rPr lang="en-US" sz="3200" b="1" dirty="0" err="1"/>
              <a:t>Ethnicityand</a:t>
            </a:r>
            <a:r>
              <a:rPr lang="en-US" sz="3200" b="1" dirty="0"/>
              <a:t> Single White Men, 2013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-8626" y="94906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4B68041-DD34-46B2-9A24-1B736B323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69" y="1197613"/>
            <a:ext cx="6932862" cy="4854449"/>
          </a:xfrm>
          <a:prstGeom prst="rect">
            <a:avLst/>
          </a:prstGeom>
        </p:spPr>
      </p:pic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52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38837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55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Real Family Income Growth by Quintile</a:t>
            </a:r>
            <a:br>
              <a:rPr lang="en-US" sz="3200" b="1" dirty="0"/>
            </a:br>
            <a:r>
              <a:rPr lang="en-US" sz="3200" b="1" dirty="0"/>
              <a:t>and for Top 5%, 1947–1979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DBF2C7A-C256-4DD1-B7FC-553D514C3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61" y="1267523"/>
            <a:ext cx="6303592" cy="480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9487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55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Real Family Income Growth by Quintile</a:t>
            </a:r>
            <a:br>
              <a:rPr lang="en-US" sz="3200" b="1" dirty="0"/>
            </a:br>
            <a:r>
              <a:rPr lang="en-US" sz="3200" b="1" dirty="0"/>
              <a:t>and for Top 5% and Top 1%, 1979–2014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A047FD-A17A-439E-B2B4-18622C8F7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55" y="1087815"/>
            <a:ext cx="6232289" cy="51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562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56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CEO Pay as a Multiplier of </a:t>
            </a:r>
            <a:br>
              <a:rPr lang="en-US" sz="3200" b="1" dirty="0"/>
            </a:br>
            <a:r>
              <a:rPr lang="en-US" sz="3200" b="1" dirty="0"/>
              <a:t>Average Worker Pay, 1960–2016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82A3E06-FEA8-4CA7-B977-7B761D22D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6" y="1152143"/>
            <a:ext cx="6251707" cy="50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864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57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Multiplier of CEO Pay to </a:t>
            </a:r>
            <a:br>
              <a:rPr lang="en-US" sz="3200" b="1" dirty="0"/>
            </a:br>
            <a:r>
              <a:rPr lang="en-US" sz="3200" b="1" dirty="0"/>
              <a:t>Average Worker Pay, 2012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E2ADB1A-2EA4-428C-B2A6-E18FF73FB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39" y="1089961"/>
            <a:ext cx="6109521" cy="506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096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A68D7-E5ED-43B1-BDB5-B62FC0972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65" y="1130140"/>
            <a:ext cx="6919269" cy="4985989"/>
          </a:xfrm>
          <a:prstGeom prst="rect">
            <a:avLst/>
          </a:prstGeom>
        </p:spPr>
      </p:pic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58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Ownership of Household Wealth </a:t>
            </a:r>
            <a:br>
              <a:rPr lang="en-US" sz="3200" b="1" dirty="0"/>
            </a:br>
            <a:r>
              <a:rPr lang="en-US" sz="3200" b="1" dirty="0"/>
              <a:t>in the U.S., 2016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62442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83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Mental Model of Middle Class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/>
          <p:nvPr/>
        </p:nvCxnSpPr>
        <p:spPr>
          <a:xfrm>
            <a:off x="0" y="63835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2212675" y="932464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5759F-C108-4AFE-BC32-9D0714F729D5}"/>
              </a:ext>
            </a:extLst>
          </p:cNvPr>
          <p:cNvSpPr txBox="1"/>
          <p:nvPr/>
        </p:nvSpPr>
        <p:spPr>
          <a:xfrm>
            <a:off x="1632115" y="5651113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Mental Model of Middle Class: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466D82"/>
                </a:solidFill>
                <a:effectLst/>
                <a:latin typeface="Roboto"/>
                <a:ea typeface="Calibri" panose="020F0502020204030204" pitchFamily="34" charset="0"/>
                <a:hlinkClick r:id="rId2"/>
              </a:rPr>
              <a:t>https://fs27.formsite.com/a34qO0/ogq1lwxcw7/index.html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35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6A0BE15A-6C60-40FD-9D8E-7EDB1315B9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83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Mental Model of Wealth Activity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D266B1-DF96-49D5-BACD-F0900E7AF673}"/>
              </a:ext>
            </a:extLst>
          </p:cNvPr>
          <p:cNvCxnSpPr/>
          <p:nvPr/>
        </p:nvCxnSpPr>
        <p:spPr>
          <a:xfrm>
            <a:off x="0" y="63835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D2D1170-E551-4F4A-AAF1-94767EBEF1D4}"/>
              </a:ext>
            </a:extLst>
          </p:cNvPr>
          <p:cNvSpPr/>
          <p:nvPr/>
        </p:nvSpPr>
        <p:spPr>
          <a:xfrm>
            <a:off x="2212675" y="778083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D78EF-7B12-4AEA-9B23-8243746E13E6}"/>
              </a:ext>
            </a:extLst>
          </p:cNvPr>
          <p:cNvSpPr txBox="1"/>
          <p:nvPr/>
        </p:nvSpPr>
        <p:spPr>
          <a:xfrm>
            <a:off x="856069" y="5496733"/>
            <a:ext cx="7906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Mental Model of Wealth: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466D82"/>
                </a:solidFill>
                <a:effectLst/>
                <a:latin typeface="Roboto"/>
                <a:ea typeface="Calibri" panose="020F0502020204030204" pitchFamily="34" charset="0"/>
                <a:hlinkClick r:id="rId2"/>
              </a:rPr>
              <a:t>https://fs27.formsite.com/a34qO0/wgf9nucckz/index.html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22700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Mental Model of Poverty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/>
          <p:nvPr/>
        </p:nvCxnSpPr>
        <p:spPr>
          <a:xfrm>
            <a:off x="0" y="6227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2212674" y="846189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47D13-1CE0-48C5-A58A-FFEA9C15A149}"/>
              </a:ext>
            </a:extLst>
          </p:cNvPr>
          <p:cNvSpPr/>
          <p:nvPr/>
        </p:nvSpPr>
        <p:spPr>
          <a:xfrm>
            <a:off x="250166" y="5788328"/>
            <a:ext cx="8643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https://fs27.formsite.com/a34qO0/6nsbmlkp7y/index.html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7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65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126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Personal Chart on Economic Class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66439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6A90B21-1379-4E27-8079-40BCBC066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66" y="733957"/>
            <a:ext cx="4986067" cy="55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3704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8626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Sustainability Grid Activity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C97957C-11AA-4B3E-BC5B-45C438C7AF8C}"/>
              </a:ext>
            </a:extLst>
          </p:cNvPr>
          <p:cNvSpPr/>
          <p:nvPr/>
        </p:nvSpPr>
        <p:spPr>
          <a:xfrm>
            <a:off x="629393" y="1621419"/>
            <a:ext cx="8051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https://fs27.formsite.com/a34qO0/wvdtdgn87u/index.html</a:t>
            </a:r>
            <a:endParaRPr lang="en-US" sz="32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9" name="Shape 461">
            <a:extLst>
              <a:ext uri="{FF2B5EF4-FFF2-40B4-BE49-F238E27FC236}">
                <a16:creationId xmlns:a16="http://schemas.microsoft.com/office/drawing/2014/main" id="{3474B578-FD31-4E44-A2A5-D4F998E14EF0}"/>
              </a:ext>
            </a:extLst>
          </p:cNvPr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66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6240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66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8626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Sustainability Grid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69F4A6A-74C3-4B02-9294-9AD4CD339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9" y="1056190"/>
            <a:ext cx="7482302" cy="48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7838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lIns="0" tIns="0" rIns="0" bIns="0"/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/>
              <a:t>Module 4: Hidden Rules </a:t>
            </a:r>
            <a:br>
              <a:rPr b="1" dirty="0"/>
            </a:br>
            <a:r>
              <a:rPr b="1" dirty="0"/>
              <a:t>of Economic Class</a:t>
            </a:r>
          </a:p>
        </p:txBody>
      </p:sp>
      <p:pic>
        <p:nvPicPr>
          <p:cNvPr id="568" name="image11.png" descr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41434"/>
            <a:ext cx="6324225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99"/>
          <p:cNvSpPr txBox="1"/>
          <p:nvPr/>
        </p:nvSpPr>
        <p:spPr>
          <a:xfrm>
            <a:off x="7843549" y="5867398"/>
            <a:ext cx="96830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69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151CBB-8E8B-4195-9373-FE09490FB88F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450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Hidden Rules of Economic Class </a:t>
            </a:r>
            <a:br>
              <a:rPr lang="en-US" sz="3200" b="1" dirty="0"/>
            </a:br>
            <a:r>
              <a:rPr lang="en-US" sz="3200" b="1" dirty="0"/>
              <a:t>Group Activity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502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089B487-1E96-4316-BE88-6B0026A34C89}"/>
              </a:ext>
            </a:extLst>
          </p:cNvPr>
          <p:cNvSpPr/>
          <p:nvPr/>
        </p:nvSpPr>
        <p:spPr>
          <a:xfrm>
            <a:off x="694706" y="1766884"/>
            <a:ext cx="8235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https://fs27.formsite.com/a34qO0/hvigitzqnc/index.html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61">
            <a:extLst>
              <a:ext uri="{FF2B5EF4-FFF2-40B4-BE49-F238E27FC236}">
                <a16:creationId xmlns:a16="http://schemas.microsoft.com/office/drawing/2014/main" id="{6F1DFC36-23B3-4F6A-BB17-B38ED6357D52}"/>
              </a:ext>
            </a:extLst>
          </p:cNvPr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74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15889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74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Hidden Rules of Economic Class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B959D7-6445-4225-8E24-97530527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91" y="927774"/>
            <a:ext cx="4495893" cy="53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719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75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Hidden Rules of Economic Class</a:t>
            </a:r>
            <a:br>
              <a:rPr lang="en-US" sz="3200" b="1" dirty="0"/>
            </a:br>
            <a:r>
              <a:rPr lang="en-US" sz="2000" b="1" dirty="0"/>
              <a:t>(continued)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03D032-B8AA-4A27-856E-93B8E1167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42" y="1188720"/>
            <a:ext cx="5728716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083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75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Hidden Rules of Economic Class</a:t>
            </a:r>
            <a:br>
              <a:rPr lang="en-US" sz="3200" b="1" dirty="0"/>
            </a:br>
            <a:r>
              <a:rPr lang="en-US" sz="2000" b="1" dirty="0"/>
              <a:t>(continued)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32DFD9A-B8BE-45F1-B91F-79F66E3E2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26" y="1284732"/>
            <a:ext cx="5756148" cy="42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7039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76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Hidden Rules of Economic Class</a:t>
            </a:r>
            <a:br>
              <a:rPr lang="en-US" sz="3200" b="1" dirty="0"/>
            </a:br>
            <a:r>
              <a:rPr lang="en-US" sz="2000" b="1" dirty="0"/>
              <a:t>(continued)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ACCCEF3-3E5C-477A-A272-85FB76A12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58" y="1257300"/>
            <a:ext cx="570128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8433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76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Hidden Rules of Economic Class</a:t>
            </a:r>
            <a:br>
              <a:rPr lang="en-US" sz="3200" b="1" dirty="0"/>
            </a:br>
            <a:r>
              <a:rPr lang="en-US" sz="2000" b="1" dirty="0"/>
              <a:t>(continued)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36199B2-1174-4772-9A92-2400EBE69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58" y="1915668"/>
            <a:ext cx="5701284" cy="30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99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Affordable Housing Payment </a:t>
            </a:r>
            <a:br>
              <a:rPr lang="en-US" sz="3200" b="1" dirty="0"/>
            </a:br>
            <a:r>
              <a:rPr lang="en-US" sz="3200" b="1" dirty="0"/>
              <a:t>Threshold Calculator</a:t>
            </a:r>
            <a:endParaRPr sz="3200" b="1" dirty="0"/>
          </a:p>
        </p:txBody>
      </p:sp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1</a:t>
            </a:r>
            <a:r>
              <a:rPr lang="en-US" dirty="0"/>
              <a:t>2</a:t>
            </a:r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7E1C42-25D0-45C6-B6A8-061E4988E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2" y="1285593"/>
            <a:ext cx="7525475" cy="45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681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80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478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Selected Medical and Health Characteristics </a:t>
            </a:r>
            <a:br>
              <a:rPr lang="en-US" sz="3200" b="1" dirty="0"/>
            </a:br>
            <a:r>
              <a:rPr lang="en-US" sz="3200" b="1" dirty="0"/>
              <a:t>of Births: United States, 2016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983408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2B7A01-B189-426D-9C33-3C47C4F9A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9" y="1186591"/>
            <a:ext cx="8476383" cy="41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447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84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478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Family Types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983408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46900F5-5450-49E8-9B0E-8C01E4E2F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41" y="1265573"/>
            <a:ext cx="7206517" cy="44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8859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86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Time-Management Matrix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F4AB161-0B31-4A84-9F9E-AE6D9D28F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58" y="775170"/>
            <a:ext cx="5008683" cy="54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0993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87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Time-Management Form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6B981B-5FA0-44BA-9AFC-28B23E090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34" y="788171"/>
            <a:ext cx="3598540" cy="54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387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6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/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/>
              <a:t>Module 5: The Importance</a:t>
            </a:r>
            <a:br>
              <a:rPr b="1" dirty="0"/>
            </a:br>
            <a:r>
              <a:rPr b="1" dirty="0"/>
              <a:t>of Language</a:t>
            </a:r>
          </a:p>
        </p:txBody>
      </p:sp>
      <p:pic>
        <p:nvPicPr>
          <p:cNvPr id="589" name="image12.png" descr="imag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832" y="1600200"/>
            <a:ext cx="4960335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Shape 621"/>
          <p:cNvSpPr txBox="1"/>
          <p:nvPr/>
        </p:nvSpPr>
        <p:spPr>
          <a:xfrm>
            <a:off x="7750416" y="5860534"/>
            <a:ext cx="96830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91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DBCE04-1DBD-4AC7-BC88-D077648E81D4}"/>
              </a:ext>
            </a:extLst>
          </p:cNvPr>
          <p:cNvCxnSpPr/>
          <p:nvPr/>
        </p:nvCxnSpPr>
        <p:spPr>
          <a:xfrm>
            <a:off x="0" y="115519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93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Registers of Language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A2D84F7-EC70-42FD-BDE1-422A04066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1307847"/>
            <a:ext cx="7237563" cy="43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466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96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Showing Possession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22D6529-5FAA-4F8B-AE98-DD36A653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6" y="1409445"/>
            <a:ext cx="7064988" cy="38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297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97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Past Time Patterns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D14A14-9321-4766-A7B5-7543798CB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27" y="1409445"/>
            <a:ext cx="6523511" cy="37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4356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97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Plural Patterns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F9B92F-C2C9-492E-B537-C58958E52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7" y="1529014"/>
            <a:ext cx="6736071" cy="37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6646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98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Parent Voice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1D0627E-BC74-4A02-A26A-CFF0DE3DD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30" y="1941681"/>
            <a:ext cx="7256139" cy="29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45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FE3AB4E8-4592-4922-8E09-6FDE81134C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Affordable Housing Payment </a:t>
            </a:r>
            <a:br>
              <a:rPr lang="en-US" sz="3200" b="1" dirty="0"/>
            </a:br>
            <a:r>
              <a:rPr lang="en-US" sz="3200" b="1" dirty="0"/>
              <a:t>Threshold Calculator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6B2964-46B3-4FA9-B420-CC9E65856C01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155532F5-B400-4BE1-AFF1-50BADC58014A}"/>
              </a:ext>
            </a:extLst>
          </p:cNvPr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1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40F74C-46F3-4C85-ACF4-59218627BDCD}"/>
              </a:ext>
            </a:extLst>
          </p:cNvPr>
          <p:cNvSpPr/>
          <p:nvPr/>
        </p:nvSpPr>
        <p:spPr>
          <a:xfrm>
            <a:off x="759124" y="1656597"/>
            <a:ext cx="7936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https://fs27.formsite.com/a34qO0/gryhrpzjqx/index.html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44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99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Child Voice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4425B66-16E7-486F-87DE-65523FE62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8" y="1897524"/>
            <a:ext cx="6764663" cy="27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5493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100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Adult Voice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6FA6C8A-0E24-42DB-B5E9-A55DE15FE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9" y="2258569"/>
            <a:ext cx="7024242" cy="28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549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33C8F7-239F-4D43-9F4D-B5B9659BC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9" y="1897311"/>
            <a:ext cx="7500981" cy="3159359"/>
          </a:xfrm>
          <a:prstGeom prst="rect">
            <a:avLst/>
          </a:prstGeom>
        </p:spPr>
      </p:pic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104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2800" b="1" dirty="0"/>
              <a:t>Research About Language in Children, Ages 1 to 4, </a:t>
            </a:r>
            <a:br>
              <a:rPr lang="en-US" sz="2800" b="1" dirty="0"/>
            </a:br>
            <a:r>
              <a:rPr lang="en-US" sz="2800" b="1" dirty="0"/>
              <a:t>in Stable Households by Economic Group</a:t>
            </a:r>
            <a:endParaRPr sz="20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6137AEE-8FF6-4C86-AFD3-8DDFD868CF9A}"/>
              </a:ext>
            </a:extLst>
          </p:cNvPr>
          <p:cNvSpPr/>
          <p:nvPr/>
        </p:nvSpPr>
        <p:spPr>
          <a:xfrm>
            <a:off x="4063001" y="4914104"/>
            <a:ext cx="4313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2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Differences in the Everyday Experience of Young American Children. 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 &amp; T. </a:t>
            </a:r>
            <a:r>
              <a:rPr lang="en-US" sz="12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Risley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(1995).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3218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105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Mediation: the </a:t>
            </a:r>
            <a:r>
              <a:rPr lang="en-US" sz="3200" b="1" i="1" dirty="0"/>
              <a:t>What,</a:t>
            </a:r>
            <a:r>
              <a:rPr lang="en-US" sz="3200" b="1" dirty="0"/>
              <a:t> the </a:t>
            </a:r>
            <a:r>
              <a:rPr lang="en-US" sz="3200" b="1" i="1" dirty="0"/>
              <a:t>Why, </a:t>
            </a:r>
            <a:r>
              <a:rPr lang="en-US" sz="3200" b="1" dirty="0"/>
              <a:t>the </a:t>
            </a:r>
            <a:r>
              <a:rPr lang="en-US" sz="3200" b="1" i="1" dirty="0"/>
              <a:t>How</a:t>
            </a:r>
            <a:endParaRPr sz="2400" b="1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729B8D-2CE2-467B-9B9E-EDCC62D81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87" y="1754091"/>
            <a:ext cx="5757124" cy="1674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F3C8C-AD9D-4F9D-BE5E-3A68CC1B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29" y="3678605"/>
            <a:ext cx="5324889" cy="19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462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108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Penance/Forgiveness Cycle</a:t>
            </a:r>
            <a:endParaRPr sz="2400" b="1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1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DAF17C0-BC9C-40F2-A657-C871F5A54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62" y="1023013"/>
            <a:ext cx="2894680" cy="52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905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114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Self-Assessment of Negotiating Skills</a:t>
            </a:r>
            <a:endParaRPr sz="2400" b="1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1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E3C663E-7E12-4B88-86D0-076F66F34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33" y="1388061"/>
            <a:ext cx="6635266" cy="40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29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116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 of Planning Backwards Timeline</a:t>
            </a:r>
            <a:endParaRPr sz="2400" b="1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1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BFF4217-AD87-4769-84B6-B870CFAC7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1" y="1476324"/>
            <a:ext cx="6350977" cy="41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814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/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/>
              <a:t>Module 6: Eleven Resources</a:t>
            </a:r>
          </a:p>
        </p:txBody>
      </p:sp>
      <p:pic>
        <p:nvPicPr>
          <p:cNvPr id="601" name="image15.png" descr="imag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612" y="1295400"/>
            <a:ext cx="5223841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33"/>
          <p:cNvSpPr txBox="1"/>
          <p:nvPr/>
        </p:nvSpPr>
        <p:spPr>
          <a:xfrm>
            <a:off x="7772400" y="5844130"/>
            <a:ext cx="1082830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119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3730A0-70B7-4F97-8EEC-4FC421E20BCC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121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909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Defining Resources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2A78101-8766-4423-B785-FB040868E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74" y="960638"/>
            <a:ext cx="5673852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1491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122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Defining Resources</a:t>
            </a:r>
            <a:br>
              <a:rPr lang="en-US" sz="3200" b="1" dirty="0"/>
            </a:br>
            <a:r>
              <a:rPr lang="en-US" sz="2400" b="1" dirty="0"/>
              <a:t>(continued)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32C22D0-FD07-49E9-BF34-537219D7A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42" y="1819656"/>
            <a:ext cx="5728716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30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114731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 fontScale="90000"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Affordable Housing Payment </a:t>
            </a:r>
            <a:br>
              <a:rPr lang="en-US" sz="3200" b="1" dirty="0"/>
            </a:br>
            <a:r>
              <a:rPr lang="en-US" sz="3200" b="1" dirty="0"/>
              <a:t>Threshold Calculator </a:t>
            </a:r>
            <a:br>
              <a:rPr lang="en-US" sz="3200" b="1" dirty="0"/>
            </a:br>
            <a:r>
              <a:rPr lang="en-US" sz="2000" b="1" dirty="0"/>
              <a:t>(continued)</a:t>
            </a:r>
            <a:endParaRPr sz="3200" b="1" dirty="0"/>
          </a:p>
        </p:txBody>
      </p:sp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1</a:t>
            </a:r>
            <a:r>
              <a:rPr lang="en-US" dirty="0"/>
              <a:t>2</a:t>
            </a:r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/>
          <p:nvPr/>
        </p:nvCxnSpPr>
        <p:spPr>
          <a:xfrm>
            <a:off x="0" y="114731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483140A-F747-4B19-A2CB-5D459735A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09" y="1393692"/>
            <a:ext cx="6996581" cy="44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593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125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909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Mental Model of Personal Social Capital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74C77DE-052B-4711-8886-3F88E1FD5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43" y="1065219"/>
            <a:ext cx="6064713" cy="51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723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133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Resources Scoring Chart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11E41A5-5BF5-49A6-8BE8-2F55613DC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80" y="644826"/>
            <a:ext cx="4073609" cy="55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915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134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Resources Scoring Chart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089210C-2A22-4BE2-A433-6EE8646BB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24" y="638650"/>
            <a:ext cx="4827352" cy="55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6588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lIns="0" tIns="0" rIns="0" bIns="0"/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/>
              <a:t>Module 7: Self-Assessment</a:t>
            </a:r>
            <a:br>
              <a:rPr b="1" dirty="0"/>
            </a:br>
            <a:r>
              <a:rPr b="1" dirty="0"/>
              <a:t>of Resources</a:t>
            </a:r>
          </a:p>
        </p:txBody>
      </p:sp>
      <p:pic>
        <p:nvPicPr>
          <p:cNvPr id="652" name="image16.png" descr="imag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10" y="1265235"/>
            <a:ext cx="5210980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Shape 686"/>
          <p:cNvSpPr txBox="1"/>
          <p:nvPr/>
        </p:nvSpPr>
        <p:spPr>
          <a:xfrm>
            <a:off x="7772399" y="5791198"/>
            <a:ext cx="1095444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139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F97D3-9CB5-4CD8-BADD-ED3B6C478D09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 Activity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DBA37E0-7B71-46A9-88D7-03EFFD7FDCD4}"/>
              </a:ext>
            </a:extLst>
          </p:cNvPr>
          <p:cNvSpPr/>
          <p:nvPr/>
        </p:nvSpPr>
        <p:spPr>
          <a:xfrm>
            <a:off x="638354" y="1273544"/>
            <a:ext cx="8330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https://fs27.formsite.com/a34qO0/32xfkh5fdp/index.html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BE58C1E2-64D0-45D4-92B1-E4890E4F6510}"/>
              </a:ext>
            </a:extLst>
          </p:cNvPr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142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25FF9E-5135-4BC3-9A98-7834BDAF6103}"/>
              </a:ext>
            </a:extLst>
          </p:cNvPr>
          <p:cNvSpPr/>
          <p:nvPr/>
        </p:nvSpPr>
        <p:spPr>
          <a:xfrm>
            <a:off x="638354" y="2370682"/>
            <a:ext cx="8169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 to Demographics:</a:t>
            </a:r>
          </a:p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3"/>
              </a:rPr>
              <a:t>https://fs27.formsite.com/a34qO0/mu99yrrncv/index.html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 to ROI questions:</a:t>
            </a:r>
            <a:r>
              <a:rPr lang="en-US" sz="2400" b="1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4"/>
              </a:rPr>
              <a:t>https://fs27.formsite.com/a34qO0/jhvz28mpjq/index.html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6666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A144164-41EF-4D3D-9B9B-D79AD9B5D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53" y="615321"/>
            <a:ext cx="4174231" cy="56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3453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D1AA831-8419-4BB7-8801-50365BA91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08" y="672688"/>
            <a:ext cx="4019282" cy="55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844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661BE0B-8455-4AFC-A8FB-84133E5DE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12" y="569810"/>
            <a:ext cx="4145193" cy="559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01583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353497B-7F4B-4B23-86B1-0BFCFC0DA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04" y="598708"/>
            <a:ext cx="4253991" cy="56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9505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2B4D9C4-8A09-4F84-A2B6-6D8DFEE1B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29" y="641055"/>
            <a:ext cx="4155141" cy="55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041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Debt-to-Income Ratio Activity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FFCD79-BF8B-4BB6-99C3-ADEB543D9865}"/>
              </a:ext>
            </a:extLst>
          </p:cNvPr>
          <p:cNvSpPr/>
          <p:nvPr/>
        </p:nvSpPr>
        <p:spPr>
          <a:xfrm>
            <a:off x="414069" y="1730398"/>
            <a:ext cx="8376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https://fs27.formsite.com/a34qO0/aovisga2hw/index.html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3C6BE624-32B8-4726-BEE5-058B713FAA15}"/>
              </a:ext>
            </a:extLst>
          </p:cNvPr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1</a:t>
            </a:r>
            <a:r>
              <a:rPr lang="en-US" dirty="0"/>
              <a:t>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359133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147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0940871-68F7-4B5B-A677-57D4EB1C8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72" y="652378"/>
            <a:ext cx="4132855" cy="55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3943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8E8FA09-CB57-4226-9ADB-0A6FB0EFD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93" y="630189"/>
            <a:ext cx="4177125" cy="56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0725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149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43A9D23-5C65-4B3F-BB3E-61A6711B5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954" y="664240"/>
            <a:ext cx="4174092" cy="55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8188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FA5DF48-2CA2-41DD-82C8-FB39AEC67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83" y="649711"/>
            <a:ext cx="4141034" cy="55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6333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2E437B9-49E8-484A-AF72-5865763F0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41" y="626360"/>
            <a:ext cx="4143918" cy="56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69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F239F34-50FC-49D0-B5C6-C7B04B18F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89" y="638358"/>
            <a:ext cx="4180422" cy="56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53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0F0400C-E99E-49C9-BFCE-CC3EFA7B1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02" y="627826"/>
            <a:ext cx="4137995" cy="56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02002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59E3B9F-1AC8-44E0-81D1-A96207F55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64" y="626162"/>
            <a:ext cx="4170871" cy="56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7478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DED18C-1992-4876-9D62-6C04677CA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65" y="621744"/>
            <a:ext cx="4265670" cy="56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485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4C2198D-2C6F-4107-A68C-67B3B444C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26" y="648416"/>
            <a:ext cx="4179547" cy="56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778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1</a:t>
            </a:r>
            <a:r>
              <a:rPr lang="en-US" dirty="0"/>
              <a:t>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Debt-to-Income Ratio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5CC3221-B9A9-429B-8645-18C36CF12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1" y="1119219"/>
            <a:ext cx="7069338" cy="49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642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157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165E41-2D14-4269-BB27-7A34130F1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81" y="652927"/>
            <a:ext cx="4159941" cy="559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87404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42696AD-F5A4-426E-95EA-84C4EE2CE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09" y="611672"/>
            <a:ext cx="4188781" cy="56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07713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159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9F4D0AA-EE47-4D8F-BD14-536A2420B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29" y="642753"/>
            <a:ext cx="4169542" cy="557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11486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160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91BADCC-407C-4C3A-B7CE-0A92E78F0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45" y="621235"/>
            <a:ext cx="4188110" cy="56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826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161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2377E9A-3FC0-447B-B569-A0955AF58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66" y="612008"/>
            <a:ext cx="4231467" cy="56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5960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162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D786228-65C9-4DCA-9741-026B74F53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98" y="619272"/>
            <a:ext cx="4172803" cy="56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595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163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Self Assessment of 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5F25DD-54C1-48F5-B859-7A55A96A2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53" y="647168"/>
            <a:ext cx="4173336" cy="55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3172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164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/>
              <a:t>Mental Model of </a:t>
            </a:r>
            <a:r>
              <a:rPr lang="en-US" sz="3200" b="1" dirty="0"/>
              <a:t>Resources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3B94D75-A129-4DEA-B73E-E25E3A6F3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18" y="641694"/>
            <a:ext cx="4457763" cy="55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600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70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/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/>
              <a:t>Module 8: Community Assessment</a:t>
            </a:r>
          </a:p>
        </p:txBody>
      </p:sp>
      <p:pic>
        <p:nvPicPr>
          <p:cNvPr id="675" name="image17.png" descr="image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282" y="1600200"/>
            <a:ext cx="5929437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709"/>
          <p:cNvSpPr txBox="1"/>
          <p:nvPr/>
        </p:nvSpPr>
        <p:spPr>
          <a:xfrm>
            <a:off x="7772400" y="5867398"/>
            <a:ext cx="1095443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167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3B9D8-61E0-487B-888C-647E6C6991DA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 Activity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EC0B387-13E0-4D94-809D-C179C70B238A}"/>
              </a:ext>
            </a:extLst>
          </p:cNvPr>
          <p:cNvSpPr txBox="1"/>
          <p:nvPr/>
        </p:nvSpPr>
        <p:spPr>
          <a:xfrm>
            <a:off x="812644" y="1915064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466D82"/>
                </a:solidFill>
                <a:effectLst/>
                <a:latin typeface="Roboto"/>
                <a:ea typeface="Calibri" panose="020F0502020204030204" pitchFamily="34" charset="0"/>
                <a:hlinkClick r:id="rId2"/>
              </a:rPr>
              <a:t>https://fs27.formsite.com/a34qO0/lqjau6rea8/index.html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EA20C74E-3B87-44C0-BFAB-619C81B66318}"/>
              </a:ext>
            </a:extLst>
          </p:cNvPr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89002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5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lIns="0" tIns="0" rIns="0" bIns="0"/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/>
              <a:t>Module 2: Theory of Change</a:t>
            </a:r>
          </a:p>
        </p:txBody>
      </p:sp>
      <p:pic>
        <p:nvPicPr>
          <p:cNvPr id="420" name="image8.png" descr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529" y="1358367"/>
            <a:ext cx="5069875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504"/>
          <p:cNvSpPr txBox="1"/>
          <p:nvPr/>
        </p:nvSpPr>
        <p:spPr>
          <a:xfrm>
            <a:off x="7924799" y="5867398"/>
            <a:ext cx="968308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FBEF9E-6728-40E6-AC73-47762439C05D}"/>
              </a:ext>
            </a:extLst>
          </p:cNvPr>
          <p:cNvCxnSpPr/>
          <p:nvPr/>
        </p:nvCxnSpPr>
        <p:spPr>
          <a:xfrm>
            <a:off x="0" y="116227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FA4889E-0AE8-41F3-9964-A29C6C9BD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40" y="650584"/>
            <a:ext cx="4423120" cy="55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0337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5C7925-6B39-4ED0-9EE6-CA127B67C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62" y="650592"/>
            <a:ext cx="4534675" cy="55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00666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1DD28D6-44AB-4EE3-B780-A88FC73B6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76" y="664233"/>
            <a:ext cx="4505648" cy="55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3180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81A690D-58CE-4833-B4A4-A43B6C203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69" y="634784"/>
            <a:ext cx="4461261" cy="55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69433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CD5ACD7-FE12-4B5F-B887-7075D77C8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06" y="634131"/>
            <a:ext cx="4447788" cy="55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1250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E8DB91E-C89B-4E9B-AC8D-A65809629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52" y="633202"/>
            <a:ext cx="4385496" cy="55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2543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48793FF-A53F-4C4B-B419-545F419D4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58" y="635593"/>
            <a:ext cx="4341683" cy="56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10283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177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7B30839-6C8D-42FC-A900-9B680859F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74" y="608692"/>
            <a:ext cx="4466252" cy="56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61113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69D7F0E-D090-4584-86DD-93327F3B1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10" y="668548"/>
            <a:ext cx="4312779" cy="556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952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179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Community Assessment Mental Model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387AF3-64EF-45A6-BE14-054610E38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68" y="633389"/>
            <a:ext cx="4483664" cy="55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815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1240</TotalTime>
  <Words>1159</Words>
  <Application>Microsoft Office PowerPoint</Application>
  <PresentationFormat>On-screen Show (4:3)</PresentationFormat>
  <Paragraphs>272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5" baseType="lpstr">
      <vt:lpstr>Arial</vt:lpstr>
      <vt:lpstr>Calibri</vt:lpstr>
      <vt:lpstr>Century Gothic</vt:lpstr>
      <vt:lpstr>Helvetica</vt:lpstr>
      <vt:lpstr>Roboto</vt:lpstr>
      <vt:lpstr>Times New Roman</vt:lpstr>
      <vt:lpstr>Verdana</vt:lpstr>
      <vt:lpstr>Custom Design</vt:lpstr>
      <vt:lpstr>  </vt:lpstr>
      <vt:lpstr>Module 1: My Life Now</vt:lpstr>
      <vt:lpstr>PowerPoint Presentation</vt:lpstr>
      <vt:lpstr>Affordable Housing Payment  Threshold Calculator</vt:lpstr>
      <vt:lpstr>PowerPoint Presentation</vt:lpstr>
      <vt:lpstr>Affordable Housing Payment  Threshold Calculator  (continued)</vt:lpstr>
      <vt:lpstr>Debt-to-Income Ratio Activity</vt:lpstr>
      <vt:lpstr>Debt-to-Income Ratio</vt:lpstr>
      <vt:lpstr>Module 2: Theory of Change</vt:lpstr>
      <vt:lpstr>Self Assessment of Stability Activity</vt:lpstr>
      <vt:lpstr>Stability Self-Assessment</vt:lpstr>
      <vt:lpstr>Stability Self-Assessment (continued)</vt:lpstr>
      <vt:lpstr>Stability Self-Assessment (continued)</vt:lpstr>
      <vt:lpstr>Stability Self-Assessment (continued)</vt:lpstr>
      <vt:lpstr>Stability Self-Assessment (continued)</vt:lpstr>
      <vt:lpstr>PowerPoint Presentation</vt:lpstr>
      <vt:lpstr>Module 3: Rich/Poor Gap and Research on the Causes of Poverty</vt:lpstr>
      <vt:lpstr>Research Continuum</vt:lpstr>
      <vt:lpstr>Top and Bottom Counties for Future Earnings of Children  in Low-Income Families, 100 Largest Counties </vt:lpstr>
      <vt:lpstr>PowerPoint Presentation</vt:lpstr>
      <vt:lpstr>Household Median Net Worth by Race, 2016 </vt:lpstr>
      <vt:lpstr>Median Wealth for Single Women by Race/Ethnicityand Single White Men, 2013</vt:lpstr>
      <vt:lpstr>Real Family Income Growth by Quintile and for Top 5%, 1947–1979</vt:lpstr>
      <vt:lpstr>Real Family Income Growth by Quintile and for Top 5% and Top 1%, 1979–2014</vt:lpstr>
      <vt:lpstr>CEO Pay as a Multiplier of  Average Worker Pay, 1960–2016</vt:lpstr>
      <vt:lpstr>Multiplier of CEO Pay to  Average Worker Pay, 2012</vt:lpstr>
      <vt:lpstr>Ownership of Household Wealth  in the U.S., 2016</vt:lpstr>
      <vt:lpstr>PowerPoint Presentation</vt:lpstr>
      <vt:lpstr>PowerPoint Presentation</vt:lpstr>
      <vt:lpstr>Personal Chart on Economic Class</vt:lpstr>
      <vt:lpstr>Community Sustainability Grid Activity</vt:lpstr>
      <vt:lpstr>Community Sustainability Grid</vt:lpstr>
      <vt:lpstr>Module 4: Hidden Rules  of Economic Class</vt:lpstr>
      <vt:lpstr>Hidden Rules of Economic Class  Group Activity</vt:lpstr>
      <vt:lpstr>Hidden Rules of Economic Class</vt:lpstr>
      <vt:lpstr>Hidden Rules of Economic Class (continued)</vt:lpstr>
      <vt:lpstr>Hidden Rules of Economic Class (continued)</vt:lpstr>
      <vt:lpstr>Hidden Rules of Economic Class (continued)</vt:lpstr>
      <vt:lpstr>Hidden Rules of Economic Class (continued)</vt:lpstr>
      <vt:lpstr>Selected Medical and Health Characteristics  of Births: United States, 2016</vt:lpstr>
      <vt:lpstr>Family Types</vt:lpstr>
      <vt:lpstr>Time-Management Matrix</vt:lpstr>
      <vt:lpstr>Time-Management Form</vt:lpstr>
      <vt:lpstr>Module 5: The Importance of Language</vt:lpstr>
      <vt:lpstr>Registers of Language</vt:lpstr>
      <vt:lpstr>Showing Possession</vt:lpstr>
      <vt:lpstr>Past Time Patterns</vt:lpstr>
      <vt:lpstr>Plural Patterns</vt:lpstr>
      <vt:lpstr>Parent Voice</vt:lpstr>
      <vt:lpstr>Child Voice</vt:lpstr>
      <vt:lpstr>Adult Voice</vt:lpstr>
      <vt:lpstr>Research About Language in Children, Ages 1 to 4,  in Stable Households by Economic Group</vt:lpstr>
      <vt:lpstr>Mediation: the What, the Why, the How</vt:lpstr>
      <vt:lpstr>Penance/Forgiveness Cycle</vt:lpstr>
      <vt:lpstr>Self-Assessment of Negotiating Skills</vt:lpstr>
      <vt:lpstr>Example of Planning Backwards Timeline</vt:lpstr>
      <vt:lpstr>Module 6: Eleven Resources</vt:lpstr>
      <vt:lpstr>Defining Resources</vt:lpstr>
      <vt:lpstr>Defining Resources (continued)</vt:lpstr>
      <vt:lpstr>Mental Model of Personal Social Capital</vt:lpstr>
      <vt:lpstr>Resources Scoring Chart</vt:lpstr>
      <vt:lpstr>Resources Scoring Chart</vt:lpstr>
      <vt:lpstr>Module 7: Self-Assessment of Resources</vt:lpstr>
      <vt:lpstr>Self Assessment of Resources Activity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Self Assessment of Resources</vt:lpstr>
      <vt:lpstr>Mental Model of Resources</vt:lpstr>
      <vt:lpstr>Module 8: Community Assessment</vt:lpstr>
      <vt:lpstr>Community Assessment Activity</vt:lpstr>
      <vt:lpstr>Community Assessment</vt:lpstr>
      <vt:lpstr>Community Assessment</vt:lpstr>
      <vt:lpstr>Community Assessment</vt:lpstr>
      <vt:lpstr>Community Assessment</vt:lpstr>
      <vt:lpstr>Community Assessment</vt:lpstr>
      <vt:lpstr>Community Assessment</vt:lpstr>
      <vt:lpstr>Community Assessment</vt:lpstr>
      <vt:lpstr>Community Assessment</vt:lpstr>
      <vt:lpstr>Community Assessment</vt:lpstr>
      <vt:lpstr>Community Assessment Mental Model</vt:lpstr>
      <vt:lpstr>Community Assets Map</vt:lpstr>
      <vt:lpstr>One-on-One Relationships</vt:lpstr>
      <vt:lpstr>Sample Community Map</vt:lpstr>
      <vt:lpstr>Module 9: Building Resources</vt:lpstr>
      <vt:lpstr>Analyzing the Differences Between Getting-By and Getting-Ahead Resources</vt:lpstr>
      <vt:lpstr>Example: Tic-Tac-Toe Diagram</vt:lpstr>
      <vt:lpstr>Video: Tic-Tac-Toe Activity</vt:lpstr>
      <vt:lpstr>Example: Resource Development Worksheet for Building Emotional Resources</vt:lpstr>
      <vt:lpstr>Example: Resource Development Worksheet for Building Emotional Resources (continued)</vt:lpstr>
      <vt:lpstr>Module 10: Personal and  Community Plans</vt:lpstr>
      <vt:lpstr>Decide what to work on.</vt:lpstr>
      <vt:lpstr>Define why you want to  work on these resources.</vt:lpstr>
      <vt:lpstr>Example: Procedural Steps</vt:lpstr>
      <vt:lpstr>Where to Go to Get Help</vt:lpstr>
      <vt:lpstr>Example: Plan for First Week</vt:lpstr>
      <vt:lpstr>Example: Example: Closing ‘Back Doors’</vt:lpstr>
      <vt:lpstr>Example: Support for Change Mental Model</vt:lpstr>
      <vt:lpstr>For Facilitators Only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Owner</dc:creator>
  <cp:lastModifiedBy>Peg Conrad</cp:lastModifiedBy>
  <cp:revision>137</cp:revision>
  <dcterms:modified xsi:type="dcterms:W3CDTF">2020-09-18T11:48:28Z</dcterms:modified>
</cp:coreProperties>
</file>