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5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2F2F2"/>
    <a:srgbClr val="8037B7"/>
    <a:srgbClr val="F8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13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aha%20productions\Census%20Data\2017\Poverty%20Rates%20Children%20Under%205%202016%20data%20released%202017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aha%20productions\Census%20Data\2017\Income%20by%20Sex%20and%20Education%202016%20released%202017Data%20and%20Grap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aha%20productions\Census%20Data\2017\Household%20Per%20Capita%20Median%20Income%202016%20released%202017%205%20year%20incr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aha%20productions\Census%20Data\2017\Poverty%20by%20Race%20and%20Ethnicity%202016%20released%20in%20201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9625956949555E-2"/>
          <c:y val="0.1504087674598262"/>
          <c:w val="0.82713728745071913"/>
          <c:h val="0.74733439855667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Living with married parents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492834026814608E-3"/>
                  <c:y val="6.395178664824117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23555830658279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987124182292748E-3"/>
                  <c:y val="-1.79802022005019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Sheet1!$B$3:$D$3</c:f>
              <c:strCache>
                <c:ptCount val="3"/>
                <c:pt idx="0">
                  <c:v>Extreme Poverty</c:v>
                </c:pt>
                <c:pt idx="1">
                  <c:v>Poverty</c:v>
                </c:pt>
                <c:pt idx="2">
                  <c:v>Near Poverty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2.5000000000000001E-2</c:v>
                </c:pt>
                <c:pt idx="1">
                  <c:v>9.1999999999999998E-2</c:v>
                </c:pt>
                <c:pt idx="2">
                  <c:v>0.13600000000000001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Living with female head of household only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8489921769487552E-3"/>
                  <c:y val="-5.26124362425446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1548172566180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5011395970384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Sheet1!$B$3:$D$3</c:f>
              <c:strCache>
                <c:ptCount val="3"/>
                <c:pt idx="0">
                  <c:v>Extreme Poverty</c:v>
                </c:pt>
                <c:pt idx="1">
                  <c:v>Poverty</c:v>
                </c:pt>
                <c:pt idx="2">
                  <c:v>Near Poverty</c:v>
                </c:pt>
              </c:strCache>
            </c:strRef>
          </c:cat>
          <c:val>
            <c:numRef>
              <c:f>Sheet1!$B$5:$D$5</c:f>
              <c:numCache>
                <c:formatCode>0.0%</c:formatCode>
                <c:ptCount val="3"/>
                <c:pt idx="0">
                  <c:v>0.29099999999999998</c:v>
                </c:pt>
                <c:pt idx="1">
                  <c:v>0.48599999999999999</c:v>
                </c:pt>
                <c:pt idx="2">
                  <c:v>0.58299999999999996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140288"/>
        <c:axId val="112141824"/>
      </c:barChart>
      <c:catAx>
        <c:axId val="11214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14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14182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1402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512648297603576"/>
          <c:y val="4.3875685557586835E-2"/>
          <c:w val="0.71933542287796537"/>
          <c:h val="3.9432456683316783E-2"/>
        </c:manualLayout>
      </c:layout>
      <c:overlay val="1"/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07832736318974"/>
          <c:y val="7.1808603890411882E-2"/>
          <c:w val="0.68219689368378034"/>
          <c:h val="0.54255389606088977"/>
        </c:manualLayout>
      </c:layout>
      <c:barChart>
        <c:barDir val="col"/>
        <c:grouping val="clustered"/>
        <c:varyColors val="0"/>
        <c:ser>
          <c:idx val="0"/>
          <c:order val="0"/>
          <c:tx>
            <c:v>Male</c:v>
          </c:tx>
          <c:invertIfNegative val="0"/>
          <c:cat>
            <c:strRef>
              <c:f>Sheet1!$B$4:$J$4</c:f>
              <c:strCache>
                <c:ptCount val="9"/>
                <c:pt idx="0">
                  <c:v>Overall (with earnings)</c:v>
                </c:pt>
                <c:pt idx="1">
                  <c:v>Less Than Ninth Grade</c:v>
                </c:pt>
                <c:pt idx="2">
                  <c:v>Grades 9–12 (no diploma)</c:v>
                </c:pt>
                <c:pt idx="3">
                  <c:v>HS Diploma (includes GED)</c:v>
                </c:pt>
                <c:pt idx="4">
                  <c:v>Associate's Degree</c:v>
                </c:pt>
                <c:pt idx="5">
                  <c:v>Bachelor's Degree</c:v>
                </c:pt>
                <c:pt idx="6">
                  <c:v>Master's Degree</c:v>
                </c:pt>
                <c:pt idx="7">
                  <c:v>Professional Degree</c:v>
                </c:pt>
                <c:pt idx="8">
                  <c:v>Doctorate</c:v>
                </c:pt>
              </c:strCache>
            </c:strRef>
          </c:cat>
          <c:val>
            <c:numRef>
              <c:f>Sheet1!$B$10:$J$10</c:f>
              <c:numCache>
                <c:formatCode>"$"#,##0</c:formatCode>
                <c:ptCount val="9"/>
                <c:pt idx="0">
                  <c:v>48213</c:v>
                </c:pt>
                <c:pt idx="1">
                  <c:v>26778</c:v>
                </c:pt>
                <c:pt idx="2">
                  <c:v>30030</c:v>
                </c:pt>
                <c:pt idx="3">
                  <c:v>37409</c:v>
                </c:pt>
                <c:pt idx="4">
                  <c:v>48416</c:v>
                </c:pt>
                <c:pt idx="5">
                  <c:v>65672</c:v>
                </c:pt>
                <c:pt idx="6">
                  <c:v>80539</c:v>
                </c:pt>
                <c:pt idx="7">
                  <c:v>106689</c:v>
                </c:pt>
                <c:pt idx="8">
                  <c:v>106283</c:v>
                </c:pt>
              </c:numCache>
            </c:numRef>
          </c:val>
        </c:ser>
        <c:ser>
          <c:idx val="1"/>
          <c:order val="1"/>
          <c:tx>
            <c:v>Female</c:v>
          </c:tx>
          <c:spPr>
            <a:solidFill>
              <a:srgbClr val="CC0066"/>
            </a:solidFill>
          </c:spPr>
          <c:invertIfNegative val="0"/>
          <c:val>
            <c:numRef>
              <c:f>Sheet1!$B$11:$J$11</c:f>
              <c:numCache>
                <c:formatCode>"$"#,##0</c:formatCode>
                <c:ptCount val="9"/>
                <c:pt idx="0">
                  <c:v>35017</c:v>
                </c:pt>
                <c:pt idx="1">
                  <c:v>17021</c:v>
                </c:pt>
                <c:pt idx="2">
                  <c:v>17938</c:v>
                </c:pt>
                <c:pt idx="3">
                  <c:v>25691</c:v>
                </c:pt>
                <c:pt idx="4">
                  <c:v>32290</c:v>
                </c:pt>
                <c:pt idx="5">
                  <c:v>45602</c:v>
                </c:pt>
                <c:pt idx="6">
                  <c:v>57816</c:v>
                </c:pt>
                <c:pt idx="7">
                  <c:v>81395</c:v>
                </c:pt>
                <c:pt idx="8">
                  <c:v>72195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25088"/>
        <c:axId val="114826624"/>
      </c:barChart>
      <c:catAx>
        <c:axId val="11482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82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826624"/>
        <c:scaling>
          <c:orientation val="minMax"/>
        </c:scaling>
        <c:delete val="0"/>
        <c:axPos val="l"/>
        <c:majorGridlines/>
        <c:numFmt formatCode="\$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82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57810158787617"/>
          <c:y val="0.27925559836935276"/>
          <c:w val="0.1347755955792882"/>
          <c:h val="0.13031942815658681"/>
        </c:manualLayout>
      </c:layout>
      <c:overlay val="0"/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88864204210007"/>
          <c:y val="0.16555498610011027"/>
          <c:w val="0.81450252951096125"/>
          <c:h val="0.5738264435862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Per-Capita Income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Sheet1!$A$4:$A$18</c:f>
              <c:numCache>
                <c:formatCode>General</c:formatCode>
                <c:ptCount val="15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2000</c:v>
                </c:pt>
                <c:pt idx="8">
                  <c:v>1995</c:v>
                </c:pt>
                <c:pt idx="9">
                  <c:v>1990</c:v>
                </c:pt>
                <c:pt idx="10">
                  <c:v>1985</c:v>
                </c:pt>
                <c:pt idx="11">
                  <c:v>1980</c:v>
                </c:pt>
                <c:pt idx="12">
                  <c:v>1975</c:v>
                </c:pt>
                <c:pt idx="13">
                  <c:v>1970</c:v>
                </c:pt>
                <c:pt idx="14">
                  <c:v>1967</c:v>
                </c:pt>
              </c:numCache>
            </c:numRef>
          </c:cat>
          <c:val>
            <c:numRef>
              <c:f>Sheet1!$B$4:$B$18</c:f>
              <c:numCache>
                <c:formatCode>#,##0</c:formatCode>
                <c:ptCount val="15"/>
                <c:pt idx="0">
                  <c:v>31128</c:v>
                </c:pt>
                <c:pt idx="1">
                  <c:v>32653</c:v>
                </c:pt>
                <c:pt idx="2">
                  <c:v>30176</c:v>
                </c:pt>
                <c:pt idx="3">
                  <c:v>28184</c:v>
                </c:pt>
                <c:pt idx="4">
                  <c:v>27319</c:v>
                </c:pt>
                <c:pt idx="5">
                  <c:v>26708</c:v>
                </c:pt>
                <c:pt idx="6">
                  <c:v>26059</c:v>
                </c:pt>
                <c:pt idx="7">
                  <c:v>22970</c:v>
                </c:pt>
                <c:pt idx="8">
                  <c:v>19871</c:v>
                </c:pt>
                <c:pt idx="9">
                  <c:v>18894</c:v>
                </c:pt>
                <c:pt idx="10">
                  <c:v>17280</c:v>
                </c:pt>
                <c:pt idx="11">
                  <c:v>15844</c:v>
                </c:pt>
                <c:pt idx="12">
                  <c:v>13972</c:v>
                </c:pt>
                <c:pt idx="13">
                  <c:v>12543</c:v>
                </c:pt>
                <c:pt idx="14">
                  <c:v>11067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Median Household Income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Sheet1!$A$4:$A$18</c:f>
              <c:numCache>
                <c:formatCode>General</c:formatCode>
                <c:ptCount val="15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2000</c:v>
                </c:pt>
                <c:pt idx="8">
                  <c:v>1995</c:v>
                </c:pt>
                <c:pt idx="9">
                  <c:v>1990</c:v>
                </c:pt>
                <c:pt idx="10">
                  <c:v>1985</c:v>
                </c:pt>
                <c:pt idx="11">
                  <c:v>1980</c:v>
                </c:pt>
                <c:pt idx="12">
                  <c:v>1975</c:v>
                </c:pt>
                <c:pt idx="13">
                  <c:v>1970</c:v>
                </c:pt>
                <c:pt idx="14">
                  <c:v>1967</c:v>
                </c:pt>
              </c:numCache>
            </c:numRef>
          </c:cat>
          <c:val>
            <c:numRef>
              <c:f>Sheet1!$C$4:$C$18</c:f>
              <c:numCache>
                <c:formatCode>#,##0_);[Red]\(#,##0\)</c:formatCode>
                <c:ptCount val="15"/>
                <c:pt idx="0" formatCode="#,##0">
                  <c:v>57617</c:v>
                </c:pt>
                <c:pt idx="1">
                  <c:v>53657</c:v>
                </c:pt>
                <c:pt idx="2">
                  <c:v>53657</c:v>
                </c:pt>
                <c:pt idx="3" formatCode="General">
                  <c:v>52250</c:v>
                </c:pt>
                <c:pt idx="4" formatCode="#,##0">
                  <c:v>51371</c:v>
                </c:pt>
                <c:pt idx="5" formatCode="#,##0">
                  <c:v>50502</c:v>
                </c:pt>
                <c:pt idx="6" formatCode="#,##0">
                  <c:v>50046</c:v>
                </c:pt>
                <c:pt idx="7" formatCode="#,##0">
                  <c:v>43162</c:v>
                </c:pt>
                <c:pt idx="8" formatCode="#,##0">
                  <c:v>39306</c:v>
                </c:pt>
                <c:pt idx="9" formatCode="#,##0">
                  <c:v>39324</c:v>
                </c:pt>
                <c:pt idx="10" formatCode="#,##0">
                  <c:v>37059</c:v>
                </c:pt>
                <c:pt idx="11" formatCode="#,##0">
                  <c:v>36035</c:v>
                </c:pt>
                <c:pt idx="12" formatCode="#,##0">
                  <c:v>34980</c:v>
                </c:pt>
                <c:pt idx="13" formatCode="#,##0">
                  <c:v>35232</c:v>
                </c:pt>
                <c:pt idx="14" formatCode="#,##0">
                  <c:v>32783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Median Family Income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Sheet1!$A$4:$A$18</c:f>
              <c:numCache>
                <c:formatCode>General</c:formatCode>
                <c:ptCount val="15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2000</c:v>
                </c:pt>
                <c:pt idx="8">
                  <c:v>1995</c:v>
                </c:pt>
                <c:pt idx="9">
                  <c:v>1990</c:v>
                </c:pt>
                <c:pt idx="10">
                  <c:v>1985</c:v>
                </c:pt>
                <c:pt idx="11">
                  <c:v>1980</c:v>
                </c:pt>
                <c:pt idx="12">
                  <c:v>1975</c:v>
                </c:pt>
                <c:pt idx="13">
                  <c:v>1970</c:v>
                </c:pt>
                <c:pt idx="14">
                  <c:v>1967</c:v>
                </c:pt>
              </c:numCache>
            </c:numRef>
          </c:cat>
          <c:val>
            <c:numRef>
              <c:f>Sheet1!$D$4:$D$18</c:f>
              <c:numCache>
                <c:formatCode>#,##0</c:formatCode>
                <c:ptCount val="15"/>
                <c:pt idx="0">
                  <c:v>71062</c:v>
                </c:pt>
                <c:pt idx="1">
                  <c:v>76697</c:v>
                </c:pt>
                <c:pt idx="2">
                  <c:v>66632</c:v>
                </c:pt>
                <c:pt idx="3">
                  <c:v>64030</c:v>
                </c:pt>
                <c:pt idx="4">
                  <c:v>62527</c:v>
                </c:pt>
                <c:pt idx="5">
                  <c:v>69821</c:v>
                </c:pt>
                <c:pt idx="6">
                  <c:v>60609</c:v>
                </c:pt>
                <c:pt idx="7">
                  <c:v>52148</c:v>
                </c:pt>
                <c:pt idx="8">
                  <c:v>46843</c:v>
                </c:pt>
                <c:pt idx="9">
                  <c:v>46429</c:v>
                </c:pt>
                <c:pt idx="10">
                  <c:v>43518</c:v>
                </c:pt>
                <c:pt idx="11">
                  <c:v>42776</c:v>
                </c:pt>
                <c:pt idx="12">
                  <c:v>39784</c:v>
                </c:pt>
                <c:pt idx="13">
                  <c:v>38954</c:v>
                </c:pt>
                <c:pt idx="14">
                  <c:v>35629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03616"/>
        <c:axId val="115113984"/>
      </c:barChart>
      <c:catAx>
        <c:axId val="115103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0.53119722779750578"/>
              <c:y val="0.771813489756733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40" b="1" i="0" u="none" strike="noStrike" baseline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defRPr>
            </a:pPr>
            <a:endParaRPr lang="en-US"/>
          </a:p>
        </c:txPr>
        <c:crossAx val="115113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1139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Income</a:t>
                </a:r>
              </a:p>
            </c:rich>
          </c:tx>
          <c:layout>
            <c:manualLayout>
              <c:xMode val="edge"/>
              <c:yMode val="edge"/>
              <c:x val="2.6981455749403874E-2"/>
              <c:y val="0.2852352516338141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50" b="1" i="0" u="none" strike="noStrike" baseline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</a:defRPr>
            </a:pPr>
            <a:endParaRPr lang="en-US"/>
          </a:p>
        </c:txPr>
        <c:crossAx val="115103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1062391710840074E-2"/>
          <c:y val="0.89261885888425019"/>
          <c:w val="0.81787521657831985"/>
          <c:h val="8.3892617449664475E-2"/>
        </c:manualLayout>
      </c:layout>
      <c:overlay val="0"/>
      <c:txPr>
        <a:bodyPr/>
        <a:lstStyle/>
        <a:p>
          <a:pPr>
            <a:defRPr sz="82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98566333966807"/>
          <c:y val="0.11559981472904123"/>
          <c:w val="0.64550203158652242"/>
          <c:h val="0.685132871046146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2005</c:v>
                </c:pt>
                <c:pt idx="8">
                  <c:v>2000</c:v>
                </c:pt>
                <c:pt idx="9">
                  <c:v>1995</c:v>
                </c:pt>
                <c:pt idx="10">
                  <c:v>1990</c:v>
                </c:pt>
                <c:pt idx="11">
                  <c:v>1985</c:v>
                </c:pt>
                <c:pt idx="12">
                  <c:v>1980</c:v>
                </c:pt>
                <c:pt idx="13">
                  <c:v>1976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12.7</c:v>
                </c:pt>
                <c:pt idx="1">
                  <c:v>13.5</c:v>
                </c:pt>
                <c:pt idx="2">
                  <c:v>14.8</c:v>
                </c:pt>
                <c:pt idx="3">
                  <c:v>14.5</c:v>
                </c:pt>
                <c:pt idx="4" formatCode="#,##0.0">
                  <c:v>18</c:v>
                </c:pt>
                <c:pt idx="5" formatCode="0.0">
                  <c:v>15</c:v>
                </c:pt>
                <c:pt idx="6">
                  <c:v>15.1</c:v>
                </c:pt>
                <c:pt idx="7" formatCode="0.0">
                  <c:v>12.6</c:v>
                </c:pt>
                <c:pt idx="8" formatCode="0.0">
                  <c:v>11.3</c:v>
                </c:pt>
                <c:pt idx="9" formatCode="0.0">
                  <c:v>13.8</c:v>
                </c:pt>
                <c:pt idx="10" formatCode="0.0">
                  <c:v>13.5</c:v>
                </c:pt>
                <c:pt idx="11" formatCode="0.0">
                  <c:v>14</c:v>
                </c:pt>
                <c:pt idx="12" formatCode="0.0">
                  <c:v>13</c:v>
                </c:pt>
                <c:pt idx="13" formatCode="0.0">
                  <c:v>11.8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ln w="28575"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2005</c:v>
                </c:pt>
                <c:pt idx="8">
                  <c:v>2000</c:v>
                </c:pt>
                <c:pt idx="9">
                  <c:v>1995</c:v>
                </c:pt>
                <c:pt idx="10">
                  <c:v>1990</c:v>
                </c:pt>
                <c:pt idx="11">
                  <c:v>1985</c:v>
                </c:pt>
                <c:pt idx="12">
                  <c:v>1980</c:v>
                </c:pt>
                <c:pt idx="13">
                  <c:v>1976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 formatCode="0.0">
                  <c:v>22</c:v>
                </c:pt>
                <c:pt idx="1">
                  <c:v>24.1</c:v>
                </c:pt>
                <c:pt idx="2">
                  <c:v>26.2</c:v>
                </c:pt>
                <c:pt idx="3">
                  <c:v>27.2</c:v>
                </c:pt>
                <c:pt idx="4" formatCode="#,##0.0">
                  <c:v>28.1</c:v>
                </c:pt>
                <c:pt idx="5">
                  <c:v>27.6</c:v>
                </c:pt>
                <c:pt idx="6">
                  <c:v>27.4</c:v>
                </c:pt>
                <c:pt idx="7" formatCode="0.0">
                  <c:v>24.9</c:v>
                </c:pt>
                <c:pt idx="8" formatCode="0.0">
                  <c:v>22.5</c:v>
                </c:pt>
                <c:pt idx="9" formatCode="0.0">
                  <c:v>29.3</c:v>
                </c:pt>
                <c:pt idx="10" formatCode="0.0">
                  <c:v>31.9</c:v>
                </c:pt>
                <c:pt idx="11" formatCode="0.0">
                  <c:v>31.3</c:v>
                </c:pt>
                <c:pt idx="12" formatCode="0.0">
                  <c:v>32.5</c:v>
                </c:pt>
                <c:pt idx="13" formatCode="0.0">
                  <c:v>31.1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ln w="28575"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2005</c:v>
                </c:pt>
                <c:pt idx="8">
                  <c:v>2000</c:v>
                </c:pt>
                <c:pt idx="9">
                  <c:v>1995</c:v>
                </c:pt>
                <c:pt idx="10">
                  <c:v>1990</c:v>
                </c:pt>
                <c:pt idx="11">
                  <c:v>1985</c:v>
                </c:pt>
                <c:pt idx="12">
                  <c:v>1980</c:v>
                </c:pt>
                <c:pt idx="13">
                  <c:v>1976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 formatCode="0.0">
                  <c:v>10.8</c:v>
                </c:pt>
                <c:pt idx="1">
                  <c:v>11.6</c:v>
                </c:pt>
                <c:pt idx="2">
                  <c:v>12.7</c:v>
                </c:pt>
                <c:pt idx="3">
                  <c:v>12.3</c:v>
                </c:pt>
                <c:pt idx="4" formatCode="#,##0.0">
                  <c:v>11</c:v>
                </c:pt>
                <c:pt idx="5" formatCode="0.0">
                  <c:v>12.8</c:v>
                </c:pt>
                <c:pt idx="6" formatCode="0.0">
                  <c:v>13</c:v>
                </c:pt>
                <c:pt idx="7" formatCode="0.0">
                  <c:v>10.6</c:v>
                </c:pt>
                <c:pt idx="8" formatCode="0.0">
                  <c:v>9.5</c:v>
                </c:pt>
                <c:pt idx="9" formatCode="0.0">
                  <c:v>11.2</c:v>
                </c:pt>
                <c:pt idx="10" formatCode="0.0">
                  <c:v>10.7</c:v>
                </c:pt>
                <c:pt idx="11" formatCode="0.0">
                  <c:v>11.4</c:v>
                </c:pt>
                <c:pt idx="12" formatCode="0.0">
                  <c:v>10.199999999999999</c:v>
                </c:pt>
                <c:pt idx="13" formatCode="0.0">
                  <c:v>9.1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/>
          </c:spPr>
          <c:marker>
            <c:symbol val="circle"/>
            <c:size val="7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2005</c:v>
                </c:pt>
                <c:pt idx="8">
                  <c:v>2000</c:v>
                </c:pt>
                <c:pt idx="9">
                  <c:v>1995</c:v>
                </c:pt>
                <c:pt idx="10">
                  <c:v>1990</c:v>
                </c:pt>
                <c:pt idx="11">
                  <c:v>1985</c:v>
                </c:pt>
                <c:pt idx="12">
                  <c:v>1980</c:v>
                </c:pt>
                <c:pt idx="13">
                  <c:v>1976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19.399999999999999</c:v>
                </c:pt>
                <c:pt idx="1">
                  <c:v>21.4</c:v>
                </c:pt>
                <c:pt idx="2">
                  <c:v>23.6</c:v>
                </c:pt>
                <c:pt idx="3">
                  <c:v>23.5</c:v>
                </c:pt>
                <c:pt idx="4" formatCode="#,##0.0">
                  <c:v>25.4</c:v>
                </c:pt>
                <c:pt idx="5">
                  <c:v>25.3</c:v>
                </c:pt>
                <c:pt idx="6">
                  <c:v>26.6</c:v>
                </c:pt>
                <c:pt idx="7" formatCode="0.0">
                  <c:v>21.8</c:v>
                </c:pt>
                <c:pt idx="8" formatCode="0.0">
                  <c:v>21.5</c:v>
                </c:pt>
                <c:pt idx="9" formatCode="0.0">
                  <c:v>30.3</c:v>
                </c:pt>
                <c:pt idx="10" formatCode="0.0">
                  <c:v>28.1</c:v>
                </c:pt>
                <c:pt idx="11" formatCode="0.0">
                  <c:v>29</c:v>
                </c:pt>
                <c:pt idx="12" formatCode="0.0">
                  <c:v>25.7</c:v>
                </c:pt>
                <c:pt idx="13" formatCode="0.0">
                  <c:v>24.7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574464"/>
        <c:axId val="118580352"/>
      </c:lineChart>
      <c:catAx>
        <c:axId val="11857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580352"/>
        <c:crosses val="autoZero"/>
        <c:auto val="1"/>
        <c:lblAlgn val="ctr"/>
        <c:lblOffset val="100"/>
        <c:tickMarkSkip val="1"/>
        <c:noMultiLvlLbl val="0"/>
      </c:catAx>
      <c:valAx>
        <c:axId val="11858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8574464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84658363074062115"/>
          <c:y val="0.20150571252122895"/>
          <c:w val="0.13826146076113732"/>
          <c:h val="0.28491932993669911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DB80D-17D9-4347-BB01-54BC37B334E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3DAC2-3603-4EBA-9A20-0FB8C01C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60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70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4"/>
          <p:cNvSpPr txBox="1">
            <a:spLocks/>
          </p:cNvSpPr>
          <p:nvPr userDrawn="1"/>
        </p:nvSpPr>
        <p:spPr>
          <a:xfrm>
            <a:off x="8521585" y="5648741"/>
            <a:ext cx="354257" cy="34912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7216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70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70" y="2997662"/>
            <a:ext cx="7358063" cy="4876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</a:lstStyle>
          <a:p>
            <a:r>
              <a:t>“Type a quote here.” 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4"/>
          </p:nvPr>
        </p:nvSpPr>
        <p:spPr>
          <a:xfrm>
            <a:off x="8821074" y="6588308"/>
            <a:ext cx="277317" cy="27218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034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4" name="Shape 4"/>
          <p:cNvSpPr txBox="1">
            <a:spLocks/>
          </p:cNvSpPr>
          <p:nvPr userDrawn="1"/>
        </p:nvSpPr>
        <p:spPr>
          <a:xfrm>
            <a:off x="8782604" y="6588309"/>
            <a:ext cx="354257" cy="34912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0738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8772347" y="6481054"/>
            <a:ext cx="229222" cy="22601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86CB4B4D-7CA3-9044-876B-883B54F8677D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318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7" y="446485"/>
            <a:ext cx="6875859" cy="4161234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70" y="4723805"/>
            <a:ext cx="7358063" cy="1000125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70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60721" algn="ctr">
              <a:spcBef>
                <a:spcPts val="0"/>
              </a:spcBef>
              <a:buSz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321440" algn="ctr">
              <a:spcBef>
                <a:spcPts val="0"/>
              </a:spcBef>
              <a:buSz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482161" algn="ctr">
              <a:spcBef>
                <a:spcPts val="0"/>
              </a:spcBef>
              <a:buSz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642882" algn="ctr">
              <a:spcBef>
                <a:spcPts val="0"/>
              </a:spcBef>
              <a:buSzTx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hape 4"/>
          <p:cNvSpPr>
            <a:spLocks noGrp="1"/>
          </p:cNvSpPr>
          <p:nvPr>
            <p:ph type="sldNum" sz="quarter" idx="4"/>
          </p:nvPr>
        </p:nvSpPr>
        <p:spPr>
          <a:xfrm>
            <a:off x="8821074" y="6588308"/>
            <a:ext cx="277317" cy="27218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7393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70" y="2268141"/>
            <a:ext cx="7358063" cy="23217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4" name="Shape 4"/>
          <p:cNvSpPr txBox="1">
            <a:spLocks/>
          </p:cNvSpPr>
          <p:nvPr userDrawn="1"/>
        </p:nvSpPr>
        <p:spPr>
          <a:xfrm>
            <a:off x="8782604" y="6588309"/>
            <a:ext cx="354257" cy="34912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3465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348634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4"/>
          <p:cNvSpPr>
            <a:spLocks noGrp="1"/>
          </p:cNvSpPr>
          <p:nvPr>
            <p:ph type="sldNum" sz="quarter" idx="4"/>
          </p:nvPr>
        </p:nvSpPr>
        <p:spPr>
          <a:xfrm>
            <a:off x="8821074" y="6588308"/>
            <a:ext cx="277317" cy="27218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823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4"/>
          </p:nvPr>
        </p:nvSpPr>
        <p:spPr>
          <a:xfrm>
            <a:off x="8821074" y="6588308"/>
            <a:ext cx="277317" cy="27218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42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/>
          <p:cNvSpPr txBox="1">
            <a:spLocks/>
          </p:cNvSpPr>
          <p:nvPr userDrawn="1"/>
        </p:nvSpPr>
        <p:spPr>
          <a:xfrm>
            <a:off x="8782604" y="6588309"/>
            <a:ext cx="354257" cy="34912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271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30587"/>
            <a:ext cx="3750469" cy="4420195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30587"/>
            <a:ext cx="3750469" cy="4420195"/>
          </a:xfrm>
          <a:prstGeom prst="rect">
            <a:avLst/>
          </a:prstGeom>
        </p:spPr>
        <p:txBody>
          <a:bodyPr/>
          <a:lstStyle>
            <a:lvl1pPr marL="241080" indent="-241080">
              <a:spcBef>
                <a:spcPts val="2250"/>
              </a:spcBef>
              <a:defRPr sz="2000"/>
            </a:lvl1pPr>
            <a:lvl2pPr marL="482161" indent="-241080">
              <a:spcBef>
                <a:spcPts val="2250"/>
              </a:spcBef>
              <a:defRPr sz="2000"/>
            </a:lvl2pPr>
            <a:lvl3pPr marL="723242" indent="-241080">
              <a:spcBef>
                <a:spcPts val="2250"/>
              </a:spcBef>
              <a:defRPr sz="2000"/>
            </a:lvl3pPr>
            <a:lvl4pPr marL="964323" indent="-241080">
              <a:spcBef>
                <a:spcPts val="2250"/>
              </a:spcBef>
              <a:defRPr sz="2000"/>
            </a:lvl4pPr>
            <a:lvl5pPr marL="1205403" indent="-241080">
              <a:spcBef>
                <a:spcPts val="225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4"/>
          <p:cNvSpPr txBox="1">
            <a:spLocks/>
          </p:cNvSpPr>
          <p:nvPr userDrawn="1"/>
        </p:nvSpPr>
        <p:spPr>
          <a:xfrm>
            <a:off x="8782604" y="6588309"/>
            <a:ext cx="354257" cy="34912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en-US" kern="0" smtClean="0">
                <a:solidFill>
                  <a:prstClr val="white"/>
                </a:solidFill>
              </a:rPr>
              <a:pPr/>
              <a:t>‹#›</a:t>
            </a:fld>
            <a:endParaRPr lang="en-US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2516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70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4"/>
          </p:nvPr>
        </p:nvSpPr>
        <p:spPr>
          <a:xfrm>
            <a:off x="8821074" y="6588308"/>
            <a:ext cx="277317" cy="27218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3470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6" name="Shape 4"/>
          <p:cNvSpPr>
            <a:spLocks noGrp="1"/>
          </p:cNvSpPr>
          <p:nvPr>
            <p:ph type="sldNum" sz="quarter" idx="4"/>
          </p:nvPr>
        </p:nvSpPr>
        <p:spPr>
          <a:xfrm>
            <a:off x="8821074" y="6588308"/>
            <a:ext cx="277317" cy="27218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160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ahaprocess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38" y="100840"/>
            <a:ext cx="1523418" cy="1133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676"/>
            <a:ext cx="9144000" cy="1188324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40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7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" name="Shape 124"/>
          <p:cNvSpPr/>
          <p:nvPr userDrawn="1"/>
        </p:nvSpPr>
        <p:spPr>
          <a:xfrm>
            <a:off x="4046854" y="6565183"/>
            <a:ext cx="4996202" cy="331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/>
          <a:p>
            <a:pPr algn="r" defTabSz="410730" hangingPunct="0">
              <a:defRPr sz="1400">
                <a:solidFill>
                  <a:srgbClr val="FFFFFF"/>
                </a:solidFill>
                <a:latin typeface="Geneva"/>
                <a:ea typeface="Geneva"/>
                <a:cs typeface="Geneva"/>
                <a:sym typeface="Geneva"/>
              </a:defRPr>
            </a:pPr>
            <a:endParaRPr sz="1700" b="1" u="sng" kern="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Geneva"/>
              <a:hlinkClick r:id="rId16"/>
            </a:endParaRPr>
          </a:p>
        </p:txBody>
      </p:sp>
      <p:sp>
        <p:nvSpPr>
          <p:cNvPr id="8" name="Shape 4"/>
          <p:cNvSpPr>
            <a:spLocks noGrp="1"/>
          </p:cNvSpPr>
          <p:nvPr>
            <p:ph type="sldNum" sz="quarter" idx="4"/>
          </p:nvPr>
        </p:nvSpPr>
        <p:spPr>
          <a:xfrm>
            <a:off x="8771729" y="6492228"/>
            <a:ext cx="229222" cy="226016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 algn="r"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10730" hangingPunct="0"/>
            <a:fld id="{86CB4B4D-7CA3-9044-876B-883B54F8677D}" type="slidenum">
              <a:rPr lang="en-US" kern="0" smtClean="0">
                <a:solidFill>
                  <a:prstClr val="black">
                    <a:lumMod val="65000"/>
                    <a:lumOff val="35000"/>
                  </a:prstClr>
                </a:solidFill>
                <a:sym typeface="Helvetica Light"/>
              </a:rPr>
              <a:pPr defTabSz="410730" hangingPunct="0"/>
              <a:t>‹#›</a:t>
            </a:fld>
            <a:endParaRPr lang="en-US" kern="0" dirty="0">
              <a:solidFill>
                <a:prstClr val="black">
                  <a:lumMod val="65000"/>
                  <a:lumOff val="35000"/>
                </a:prstClr>
              </a:solidFill>
              <a:sym typeface="Helvetica Ligh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004969" y="6492228"/>
            <a:ext cx="64693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30" hangingPunct="0"/>
            <a:r>
              <a:rPr lang="en-US" sz="9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 Narrow" panose="020B0606020202030204" pitchFamily="34" charset="0"/>
                <a:sym typeface="Helvetica Light"/>
              </a:rPr>
              <a:t>© 2018 by aha! Process, Inc. All rights reserved. www.ahaprocess.com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-1"/>
            <a:ext cx="9144000" cy="109057"/>
          </a:xfrm>
          <a:prstGeom prst="rect">
            <a:avLst/>
          </a:prstGeom>
          <a:solidFill>
            <a:srgbClr val="AD1E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584200" hangingPunct="0"/>
            <a:endParaRPr lang="en-US" sz="2400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32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hf hdr="0" ftr="0" dt="0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1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2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3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04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560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07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58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09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60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4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61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88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02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2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044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763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189820"/>
            <a:ext cx="6172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Source: U.S. Census Bureau, 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Current Population Survey, 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Annual Social and Economic Supplement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7365" y="2613686"/>
            <a:ext cx="297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The data for Extreme Poverty, Poverty, and Near Poverty Rates for Children Under Age 5, by Living Arrangement are from table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POV02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(50% of poverty, 100% of poverty, and 125% of poverty) People in Families by Family Structure, Iterated by Income-to-Poverty-Ratio, U.S. Census Bureau, </a:t>
            </a:r>
            <a:r>
              <a:rPr lang="en-US" sz="1100" i="1" dirty="0">
                <a:latin typeface="Arial" pitchFamily="34" charset="0"/>
                <a:cs typeface="Arial" pitchFamily="34" charset="0"/>
              </a:rPr>
              <a:t>Current Population Survey, 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en-US" sz="1100" i="1" dirty="0">
                <a:latin typeface="Arial" pitchFamily="34" charset="0"/>
                <a:cs typeface="Arial" pitchFamily="34" charset="0"/>
              </a:rPr>
              <a:t>Annual Social and Economic Supplement.</a:t>
            </a:r>
          </a:p>
          <a:p>
            <a:r>
              <a:rPr lang="en-US" sz="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68275"/>
            <a:r>
              <a:rPr lang="en-US" sz="1100" b="1" dirty="0">
                <a:latin typeface="Arial" pitchFamily="34" charset="0"/>
                <a:cs typeface="Arial" pitchFamily="34" charset="0"/>
              </a:rPr>
              <a:t>Extreme poverty: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Below 50% of poverty</a:t>
            </a:r>
          </a:p>
          <a:p>
            <a:pPr indent="168275"/>
            <a:r>
              <a:rPr lang="en-US" sz="1100" b="1" dirty="0">
                <a:latin typeface="Arial" pitchFamily="34" charset="0"/>
                <a:cs typeface="Arial" pitchFamily="34" charset="0"/>
              </a:rPr>
              <a:t>Poverty: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Below 100% of poverty</a:t>
            </a:r>
          </a:p>
          <a:p>
            <a:pPr indent="168275"/>
            <a:r>
              <a:rPr lang="en-US" sz="1100" b="1" dirty="0">
                <a:latin typeface="Arial" pitchFamily="34" charset="0"/>
                <a:cs typeface="Arial" pitchFamily="34" charset="0"/>
              </a:rPr>
              <a:t>Near poverty: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Below 125% of poverty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"/>
            <a:ext cx="6248400" cy="12954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Extreme Poverty, Poverty, and </a:t>
            </a:r>
          </a:p>
          <a:p>
            <a:pPr algn="ctr"/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Near Poverty Rates for Children Under Age 5, by Living Arrangement: 2016</a:t>
            </a:r>
            <a:endParaRPr lang="en-US" sz="24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484922"/>
              </p:ext>
            </p:extLst>
          </p:nvPr>
        </p:nvGraphicFramePr>
        <p:xfrm>
          <a:off x="533400" y="1752600"/>
          <a:ext cx="5287378" cy="392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01104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697" y="838200"/>
            <a:ext cx="9144000" cy="9906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en-US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Poverty Guidelines for the</a:t>
            </a:r>
          </a:p>
          <a:p>
            <a:pPr algn="ctr"/>
            <a:r>
              <a:rPr lang="en-US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48 Contiguous States and Washington D.C.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652" y="5247908"/>
            <a:ext cx="555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Source: U.S. Department of Health and Human Services Federal 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Register, January 18</a:t>
            </a:r>
            <a:r>
              <a:rPr lang="en-US" sz="1000">
                <a:latin typeface="Arial" pitchFamily="34" charset="0"/>
                <a:cs typeface="Arial" pitchFamily="34" charset="0"/>
              </a:rPr>
              <a:t>,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2018,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83,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No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 12, Page 2643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24985"/>
              </p:ext>
            </p:extLst>
          </p:nvPr>
        </p:nvGraphicFramePr>
        <p:xfrm>
          <a:off x="1914904" y="1971308"/>
          <a:ext cx="5381625" cy="3115310"/>
        </p:xfrm>
        <a:graphic>
          <a:graphicData uri="http://schemas.openxmlformats.org/drawingml/2006/table">
            <a:tbl>
              <a:tblPr bandRow="1">
                <a:effectLst/>
              </a:tblPr>
              <a:tblGrid>
                <a:gridCol w="2590800"/>
                <a:gridCol w="2790825"/>
              </a:tblGrid>
              <a:tr h="484505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Persons in family/household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Poverty guideline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6038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/>
                          <a:ea typeface="Times New Roman"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800" dirty="0" smtClean="0"/>
                        <a:t>12,140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6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/>
                          <a:ea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800" dirty="0" smtClean="0"/>
                        <a:t>16,460 </a:t>
                      </a: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72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/>
                          <a:ea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800" dirty="0" smtClean="0"/>
                        <a:t>20,780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88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800" dirty="0" smtClean="0"/>
                        <a:t>25,100</a:t>
                      </a:r>
                      <a:endParaRPr lang="en-US" sz="2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21920" marR="121920" marT="34290" marB="3429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55424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28600"/>
            <a:ext cx="4953000" cy="9906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Household Income in </a:t>
            </a:r>
          </a:p>
          <a:p>
            <a:pPr algn="ctr"/>
            <a:r>
              <a:rPr lang="en-US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20% Increments of Total: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5943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Source: U.S. Census Bureau, 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Current Population Survey, 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2017 </a:t>
            </a:r>
            <a:r>
              <a:rPr lang="en-US" sz="1000" i="1" dirty="0">
                <a:latin typeface="Arial" pitchFamily="34" charset="0"/>
                <a:cs typeface="Arial" pitchFamily="34" charset="0"/>
              </a:rPr>
              <a:t>Annual Social and Economic Supplement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(households as of March of the following year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256077"/>
              </p:ext>
            </p:extLst>
          </p:nvPr>
        </p:nvGraphicFramePr>
        <p:xfrm>
          <a:off x="2052955" y="1295400"/>
          <a:ext cx="4961890" cy="44608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13000"/>
                <a:gridCol w="2548890"/>
              </a:tblGrid>
              <a:tr h="9544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           Group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Average Household Income Ranges: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2016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531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LOWEST 20%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         $0</a:t>
                      </a:r>
                      <a:r>
                        <a:rPr lang="en-US" sz="1800" b="1" dirty="0" smtClean="0">
                          <a:effectLst/>
                          <a:latin typeface="Arial"/>
                          <a:ea typeface="Times New Roman"/>
                        </a:rPr>
                        <a:t>–$24,002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SECOND 20%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Times New Roman"/>
                        </a:rPr>
                        <a:t>$24,003–$45,600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THIRD 20%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Times New Roman"/>
                        </a:rPr>
                        <a:t>$45,601–$74,875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FOURTH 20%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  </a:t>
                      </a:r>
                      <a:r>
                        <a:rPr lang="en-US" sz="1800" b="1" dirty="0" smtClean="0">
                          <a:effectLst/>
                          <a:latin typeface="Arial"/>
                          <a:ea typeface="Times New Roman"/>
                        </a:rPr>
                        <a:t>$74,876–$121,018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HIGHEST 20%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Times New Roman"/>
                        </a:rPr>
                        <a:t>$121,109+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2320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</a:rPr>
                        <a:t>TOP 5% (part of highest 20%)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/>
                          <a:ea typeface="Times New Roman"/>
                        </a:rPr>
                        <a:t>$225,251+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8326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0640" y="76200"/>
            <a:ext cx="4800600" cy="9144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Breakdown of U.S. Households, by Total Money Income: 2016</a:t>
            </a:r>
            <a:endParaRPr lang="en-US" sz="22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3432" y="552592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Estimated median household income: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$57,617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6230726"/>
            <a:ext cx="655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Source: U.S. Census Bureau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, Current Population Survey, 2017 Annual Social and Economic Supplement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39758"/>
              </p:ext>
            </p:extLst>
          </p:nvPr>
        </p:nvGraphicFramePr>
        <p:xfrm>
          <a:off x="2077651" y="990600"/>
          <a:ext cx="4988698" cy="43798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1502"/>
                <a:gridCol w="1548598"/>
                <a:gridCol w="1548598"/>
              </a:tblGrid>
              <a:tr h="7339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Income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# of U.S.                Households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(in millions)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% of All U.S. Households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330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Less than $10,000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314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8,016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6.35</a:t>
                      </a: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$10,000 to $14,999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14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6,122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4.89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330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$15,000 to $24,999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314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12,083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9.57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$25,000 to $34,999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14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11,858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9.35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330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$35,000 to $49,999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314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16,303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12.92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$50,000 to $74,999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14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21,405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16.96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330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$75,000 to $99,999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314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15,474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12.26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$100,000 to $149,999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14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17,835</a:t>
                      </a: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14.13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330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$150,000 to $199,999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314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8,775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6.95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04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$200,000 or more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314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8,353</a:t>
                      </a: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6.62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341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 Households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126,224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368" marR="66368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53635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161" y="228600"/>
            <a:ext cx="9144000" cy="9906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Number and Percentage of Children </a:t>
            </a:r>
          </a:p>
          <a:p>
            <a:pPr algn="ctr"/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in Poverty, by Race: 2016</a:t>
            </a:r>
            <a:endParaRPr lang="en-US" sz="22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3670" y="5257800"/>
            <a:ext cx="6781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itchFamily="34" charset="0"/>
                <a:cs typeface="Arial" pitchFamily="34" charset="0"/>
              </a:rPr>
              <a:t> * Hispanics may be of any race.</a:t>
            </a:r>
          </a:p>
          <a:p>
            <a:pPr marL="168275" indent="-168275"/>
            <a:r>
              <a:rPr lang="en-US" sz="1050" dirty="0" smtClean="0">
                <a:latin typeface="Arial" pitchFamily="34" charset="0"/>
                <a:cs typeface="Arial" pitchFamily="34" charset="0"/>
              </a:rPr>
              <a:t>** Data from U.S. Census Bureau, 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American Community Survey 1-Year Estimates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(released Sept.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endParaRPr lang="en-US" sz="105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6049088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Source: U.S. Census Bureau, 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Current Population Survey, 2017 Annual Social and Economic Supplement.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176374"/>
              </p:ext>
            </p:extLst>
          </p:nvPr>
        </p:nvGraphicFramePr>
        <p:xfrm>
          <a:off x="2362200" y="1295400"/>
          <a:ext cx="4190999" cy="3780123"/>
        </p:xfrm>
        <a:graphic>
          <a:graphicData uri="http://schemas.openxmlformats.org/drawingml/2006/table">
            <a:tbl>
              <a:tblPr/>
              <a:tblGrid>
                <a:gridCol w="1752599"/>
                <a:gridCol w="1295400"/>
                <a:gridCol w="1143000"/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en-US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746" marR="76746" marT="0" marB="0" anchor="b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Number of children in poverty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</a:rPr>
                        <a:t>Percentage of children in poverty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</a:tr>
              <a:tr h="3837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All Races 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13,253,000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18.0%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White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4,050,000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10.8%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African American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3,916,000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29.7%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7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Hispanic *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4,890,000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26.6%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72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Asian American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430,000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11.1%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American Indian 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and Alaska Native **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241,905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33.8%</a:t>
                      </a: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396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Native Hawaiian </a:t>
                      </a:r>
                      <a:endParaRPr lang="en-US" sz="13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and Other Pacific Islander **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717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79,092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22.9%</a:t>
                      </a:r>
                      <a:endParaRPr lang="en-US" sz="13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6746" marR="76746" marT="0" marB="0" anchor="ctr">
                    <a:lnL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6653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7878" y="228600"/>
            <a:ext cx="7543800" cy="914400"/>
          </a:xfrm>
          <a:prstGeom prst="rect">
            <a:avLst/>
          </a:prstGeom>
          <a:noFill/>
          <a:effectLst/>
        </p:spPr>
        <p:txBody>
          <a:bodyPr wrap="square" rtlCol="0" anchor="t">
            <a:noAutofit/>
          </a:bodyPr>
          <a:lstStyle/>
          <a:p>
            <a:pPr algn="ctr"/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U.S</a:t>
            </a:r>
            <a:r>
              <a:rPr lang="en-US" sz="2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. Median Income for Persons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Age </a:t>
            </a:r>
            <a:r>
              <a:rPr lang="en-US" sz="2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25 and Older, </a:t>
            </a:r>
          </a:p>
          <a:p>
            <a:pPr algn="ctr"/>
            <a:r>
              <a:rPr lang="en-US" sz="2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by Sex and Educational Attainment: </a:t>
            </a:r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US" sz="22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5689684"/>
            <a:ext cx="213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Source: U.S. Census Bureau, </a:t>
            </a:r>
            <a:r>
              <a:rPr lang="en-US" sz="900" i="1" dirty="0" smtClean="0">
                <a:latin typeface="Arial" pitchFamily="34" charset="0"/>
                <a:cs typeface="Arial" pitchFamily="34" charset="0"/>
              </a:rPr>
              <a:t>Current Population Survey, 2017 Annual Social and Economic Supplement.</a:t>
            </a:r>
            <a:endParaRPr lang="en-US" sz="9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86752"/>
              </p:ext>
            </p:extLst>
          </p:nvPr>
        </p:nvGraphicFramePr>
        <p:xfrm>
          <a:off x="1295400" y="1219200"/>
          <a:ext cx="6330949" cy="1793557"/>
        </p:xfrm>
        <a:graphic>
          <a:graphicData uri="http://schemas.openxmlformats.org/drawingml/2006/table">
            <a:tbl>
              <a:tblPr/>
              <a:tblGrid>
                <a:gridCol w="559292"/>
                <a:gridCol w="594668"/>
                <a:gridCol w="598562"/>
                <a:gridCol w="644606"/>
                <a:gridCol w="610073"/>
                <a:gridCol w="647483"/>
                <a:gridCol w="656117"/>
                <a:gridCol w="612951"/>
                <a:gridCol w="785613"/>
                <a:gridCol w="621584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Overall</a:t>
                      </a:r>
                      <a:endParaRPr 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Less Than Ninth Grade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Grades     </a:t>
                      </a: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9–12 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(no diploma)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HS Diploma (includes GED)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Associate's Degree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Bachelor's Degree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Master's Degree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Professional Degree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Doctorate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3D6"/>
                    </a:solidFill>
                  </a:tcPr>
                </a:tc>
              </a:tr>
              <a:tr h="20478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effectLst/>
                          <a:latin typeface="Arial"/>
                        </a:rPr>
                        <a:t>     Numbers </a:t>
                      </a: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of persons with earnings (in thousands)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75,263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2,552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3,954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21,382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7,511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17,577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7,219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1,420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1,902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66,942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1,314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2,467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15,423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8,516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17,188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8,437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1,110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1,368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30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21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effectLst/>
                          <a:latin typeface="Arial"/>
                        </a:rPr>
                        <a:t>                      Median </a:t>
                      </a: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earnings, in </a:t>
                      </a:r>
                      <a:r>
                        <a:rPr lang="en-US" sz="800" b="0" i="0" u="none" strike="noStrike" dirty="0" smtClean="0">
                          <a:effectLst/>
                          <a:latin typeface="Arial"/>
                        </a:rPr>
                        <a:t>2016 </a:t>
                      </a:r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dollars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Male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$48,213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$26,778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$30,030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$37,409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$48,416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$65,672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$80,539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$106,689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66FF"/>
                          </a:solidFill>
                          <a:effectLst/>
                          <a:latin typeface="Arial"/>
                        </a:rPr>
                        <a:t>$106,283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Female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$35,017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$17,021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$17,938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$25,691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$32,290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$45,602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$57,816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$81,395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CC0066"/>
                          </a:solidFill>
                          <a:effectLst/>
                          <a:latin typeface="Arial"/>
                        </a:rPr>
                        <a:t>$72,195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61028"/>
              </p:ext>
            </p:extLst>
          </p:nvPr>
        </p:nvGraphicFramePr>
        <p:xfrm>
          <a:off x="2176758" y="3124200"/>
          <a:ext cx="497205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7348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1000"/>
            <a:ext cx="7010400" cy="1143000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U.S. Per-Capita Income, Median Household Income, and Median Family Income: 1967 to 2016</a:t>
            </a:r>
            <a:endParaRPr lang="en-US" sz="22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5913" y="6113621"/>
            <a:ext cx="6095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Source: U.S. Census Bureau, 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Current Population Survey, 2017 Annual Social and Economic Supplement.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72469"/>
              </p:ext>
            </p:extLst>
          </p:nvPr>
        </p:nvGraphicFramePr>
        <p:xfrm>
          <a:off x="383697" y="1600201"/>
          <a:ext cx="2590800" cy="3527971"/>
        </p:xfrm>
        <a:graphic>
          <a:graphicData uri="http://schemas.openxmlformats.org/drawingml/2006/table">
            <a:tbl>
              <a:tblPr/>
              <a:tblGrid>
                <a:gridCol w="508778"/>
                <a:gridCol w="552079"/>
                <a:gridCol w="837138"/>
                <a:gridCol w="692805"/>
              </a:tblGrid>
              <a:tr h="575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Year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Per-Capita Income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Median Household Income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Median Family Income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31,128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57,617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71,062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effectLst/>
                          <a:latin typeface="Arial"/>
                        </a:rPr>
                        <a:t>2015</a:t>
                      </a:r>
                      <a:endParaRPr lang="en-US" sz="900" b="1" i="0" u="none" strike="noStrike" dirty="0">
                        <a:effectLst/>
                        <a:latin typeface="Arial"/>
                      </a:endParaRP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32,653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53,657 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, Albany AMT, Helvetica"/>
                        </a:rPr>
                        <a:t>76,697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10855" marR="10855" marT="108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2014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30,176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53,657 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, Albany AMT, Helvetica"/>
                        </a:rPr>
                        <a:t>66,632</a:t>
                      </a:r>
                    </a:p>
                  </a:txBody>
                  <a:tcPr marL="10855" marR="10855" marT="108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2013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28,184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52250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64,030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2012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27,319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51,371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62,527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26,708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50,502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69,821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26,059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50,046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60,609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25,035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46,242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55,832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22,970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43,162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52,148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1995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19,871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39,306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46,843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1990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18,894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39,324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46,429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1985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17,280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37,059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43,518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1980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15,844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36,035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42,776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1975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13,972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34,980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39,784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1970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12,543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35,232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38,954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5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/>
                        </a:rPr>
                        <a:t>1967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11,067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32,783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35,629</a:t>
                      </a:r>
                    </a:p>
                  </a:txBody>
                  <a:tcPr marL="10855" marR="10855" marT="1085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427018"/>
              </p:ext>
            </p:extLst>
          </p:nvPr>
        </p:nvGraphicFramePr>
        <p:xfrm>
          <a:off x="2971800" y="1828800"/>
          <a:ext cx="6095999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66949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381000"/>
            <a:ext cx="2514600" cy="2743200"/>
          </a:xfrm>
          <a:prstGeom prst="rect">
            <a:avLst/>
          </a:prstGeom>
          <a:noFill/>
          <a:effectLst/>
        </p:spPr>
        <p:txBody>
          <a:bodyPr wrap="square" rtlCol="0" anchor="t">
            <a:noAutofit/>
          </a:bodyPr>
          <a:lstStyle/>
          <a:p>
            <a:pPr algn="ctr"/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Percentage of </a:t>
            </a:r>
          </a:p>
          <a:p>
            <a:pPr algn="ctr"/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U.S. Persons Below Poverty Level, by Race </a:t>
            </a:r>
          </a:p>
          <a:p>
            <a:pPr algn="ctr"/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and Ethnicity: </a:t>
            </a:r>
          </a:p>
          <a:p>
            <a:pPr algn="ctr"/>
            <a:r>
              <a:rPr lang="en-US" sz="2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1976 to 2016</a:t>
            </a:r>
            <a:endParaRPr lang="en-US" sz="22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869" y="4495800"/>
            <a:ext cx="2318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Source: U.S. Census Bureau, 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Current Population Survey, 2017 Annual Social and Economic Supplement.</a:t>
            </a:r>
            <a:endParaRPr lang="en-US" sz="1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731814"/>
              </p:ext>
            </p:extLst>
          </p:nvPr>
        </p:nvGraphicFramePr>
        <p:xfrm>
          <a:off x="2701101" y="3962400"/>
          <a:ext cx="6005513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43035"/>
              </p:ext>
            </p:extLst>
          </p:nvPr>
        </p:nvGraphicFramePr>
        <p:xfrm>
          <a:off x="3276600" y="533400"/>
          <a:ext cx="3962400" cy="3343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3143"/>
                <a:gridCol w="746449"/>
                <a:gridCol w="771330"/>
                <a:gridCol w="771330"/>
                <a:gridCol w="1020148"/>
              </a:tblGrid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Hispanic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28.1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25.7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1976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11.8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24705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856</Words>
  <Application>Microsoft Office PowerPoint</Application>
  <PresentationFormat>On-screen Show (4:3)</PresentationFormat>
  <Paragraphs>325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Nicolella</dc:creator>
  <cp:lastModifiedBy>Owner</cp:lastModifiedBy>
  <cp:revision>82</cp:revision>
  <dcterms:created xsi:type="dcterms:W3CDTF">2013-01-11T13:35:21Z</dcterms:created>
  <dcterms:modified xsi:type="dcterms:W3CDTF">2018-08-13T20:09:14Z</dcterms:modified>
</cp:coreProperties>
</file>