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6" r:id="rId6"/>
    <p:sldId id="267" r:id="rId7"/>
    <p:sldId id="260" r:id="rId8"/>
    <p:sldId id="261" r:id="rId9"/>
    <p:sldId id="262" r:id="rId10"/>
    <p:sldId id="263" r:id="rId11"/>
    <p:sldId id="264" r:id="rId12"/>
    <p:sldId id="265" r:id="rId13"/>
    <p:sldId id="268" r:id="rId14"/>
    <p:sldId id="269" r:id="rId15"/>
    <p:sldId id="270" r:id="rId16"/>
    <p:sldId id="271" r:id="rId17"/>
    <p:sldId id="272" r:id="rId18"/>
    <p:sldId id="273" r:id="rId19"/>
    <p:sldId id="274" r:id="rId20"/>
    <p:sldId id="275" r:id="rId21"/>
    <p:sldId id="276" r:id="rId22"/>
    <p:sldId id="278"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660066"/>
    <a:srgbClr val="0099CC"/>
    <a:srgbClr val="3366FF"/>
    <a:srgbClr val="FF9900"/>
    <a:srgbClr val="CC0000"/>
    <a:srgbClr val="FF0000"/>
    <a:srgbClr val="339933"/>
    <a:srgbClr val="6666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22" y="-91"/>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CFF2CE-82C0-4CC4-AB4F-A7CA3CCB962D}" type="datetimeFigureOut">
              <a:rPr lang="en-US" smtClean="0"/>
              <a:pPr/>
              <a:t>1/21/2013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9EBFEC-6567-4F12-A692-E93D30CE91ED}" type="slidenum">
              <a:rPr lang="en-US" smtClean="0"/>
              <a:pPr/>
              <a:t>‹#›</a:t>
            </a:fld>
            <a:endParaRPr lang="en-US"/>
          </a:p>
        </p:txBody>
      </p:sp>
    </p:spTree>
    <p:extLst>
      <p:ext uri="{BB962C8B-B14F-4D97-AF65-F5344CB8AC3E}">
        <p14:creationId xmlns:p14="http://schemas.microsoft.com/office/powerpoint/2010/main" xmlns="" val="281665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815EDA-2CF5-44EF-9011-CCC0234454E4}" type="datetime1">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F2F0D-5307-4956-87E0-E66C4E6650A6}" type="slidenum">
              <a:rPr lang="en-US" smtClean="0"/>
              <a:pPr/>
              <a:t>‹#›</a:t>
            </a:fld>
            <a:endParaRPr lang="en-US"/>
          </a:p>
        </p:txBody>
      </p:sp>
    </p:spTree>
    <p:extLst>
      <p:ext uri="{BB962C8B-B14F-4D97-AF65-F5344CB8AC3E}">
        <p14:creationId xmlns:p14="http://schemas.microsoft.com/office/powerpoint/2010/main" xmlns="" val="4145642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749468-8686-4B94-8DA5-52C935B7D404}" type="datetime1">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F2F0D-5307-4956-87E0-E66C4E6650A6}" type="slidenum">
              <a:rPr lang="en-US" smtClean="0"/>
              <a:pPr/>
              <a:t>‹#›</a:t>
            </a:fld>
            <a:endParaRPr lang="en-US"/>
          </a:p>
        </p:txBody>
      </p:sp>
    </p:spTree>
    <p:extLst>
      <p:ext uri="{BB962C8B-B14F-4D97-AF65-F5344CB8AC3E}">
        <p14:creationId xmlns:p14="http://schemas.microsoft.com/office/powerpoint/2010/main" xmlns="" val="2760897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E9205-586F-4F0D-9ABD-8D6E8EF93A30}" type="datetime1">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F2F0D-5307-4956-87E0-E66C4E6650A6}" type="slidenum">
              <a:rPr lang="en-US" smtClean="0"/>
              <a:pPr/>
              <a:t>‹#›</a:t>
            </a:fld>
            <a:endParaRPr lang="en-US"/>
          </a:p>
        </p:txBody>
      </p:sp>
    </p:spTree>
    <p:extLst>
      <p:ext uri="{BB962C8B-B14F-4D97-AF65-F5344CB8AC3E}">
        <p14:creationId xmlns:p14="http://schemas.microsoft.com/office/powerpoint/2010/main" xmlns="" val="227021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C997D-FD55-40C3-A0BA-A9C2942383B1}" type="datetime1">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F2F0D-5307-4956-87E0-E66C4E6650A6}" type="slidenum">
              <a:rPr lang="en-US" smtClean="0"/>
              <a:pPr/>
              <a:t>‹#›</a:t>
            </a:fld>
            <a:endParaRPr lang="en-US"/>
          </a:p>
        </p:txBody>
      </p:sp>
    </p:spTree>
    <p:extLst>
      <p:ext uri="{BB962C8B-B14F-4D97-AF65-F5344CB8AC3E}">
        <p14:creationId xmlns:p14="http://schemas.microsoft.com/office/powerpoint/2010/main" xmlns="" val="3708662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5FF10D-7A2B-419B-8107-625802B6AF68}" type="datetime1">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F2F0D-5307-4956-87E0-E66C4E6650A6}" type="slidenum">
              <a:rPr lang="en-US" smtClean="0"/>
              <a:pPr/>
              <a:t>‹#›</a:t>
            </a:fld>
            <a:endParaRPr lang="en-US"/>
          </a:p>
        </p:txBody>
      </p:sp>
    </p:spTree>
    <p:extLst>
      <p:ext uri="{BB962C8B-B14F-4D97-AF65-F5344CB8AC3E}">
        <p14:creationId xmlns:p14="http://schemas.microsoft.com/office/powerpoint/2010/main" xmlns="" val="144803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827298-AAB6-4E32-A391-7BC6232B48F1}" type="datetime1">
              <a:rPr lang="en-US" smtClean="0"/>
              <a:pPr/>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F2F0D-5307-4956-87E0-E66C4E6650A6}" type="slidenum">
              <a:rPr lang="en-US" smtClean="0"/>
              <a:pPr/>
              <a:t>‹#›</a:t>
            </a:fld>
            <a:endParaRPr lang="en-US"/>
          </a:p>
        </p:txBody>
      </p:sp>
    </p:spTree>
    <p:extLst>
      <p:ext uri="{BB962C8B-B14F-4D97-AF65-F5344CB8AC3E}">
        <p14:creationId xmlns:p14="http://schemas.microsoft.com/office/powerpoint/2010/main" xmlns="" val="1013990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95381D-AC66-4AFD-8847-AEC702DD60CC}" type="datetime1">
              <a:rPr lang="en-US" smtClean="0"/>
              <a:pPr/>
              <a:t>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0F2F0D-5307-4956-87E0-E66C4E6650A6}" type="slidenum">
              <a:rPr lang="en-US" smtClean="0"/>
              <a:pPr/>
              <a:t>‹#›</a:t>
            </a:fld>
            <a:endParaRPr lang="en-US"/>
          </a:p>
        </p:txBody>
      </p:sp>
    </p:spTree>
    <p:extLst>
      <p:ext uri="{BB962C8B-B14F-4D97-AF65-F5344CB8AC3E}">
        <p14:creationId xmlns:p14="http://schemas.microsoft.com/office/powerpoint/2010/main" xmlns="" val="2742354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209DAE-7B1D-4D7B-B4AE-BFDAE3CF4B5B}" type="datetime1">
              <a:rPr lang="en-US" smtClean="0"/>
              <a:pPr/>
              <a:t>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F2F0D-5307-4956-87E0-E66C4E6650A6}" type="slidenum">
              <a:rPr lang="en-US" smtClean="0"/>
              <a:pPr/>
              <a:t>‹#›</a:t>
            </a:fld>
            <a:endParaRPr lang="en-US"/>
          </a:p>
        </p:txBody>
      </p:sp>
    </p:spTree>
    <p:extLst>
      <p:ext uri="{BB962C8B-B14F-4D97-AF65-F5344CB8AC3E}">
        <p14:creationId xmlns:p14="http://schemas.microsoft.com/office/powerpoint/2010/main" xmlns="" val="476862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F2FB44-B62F-4507-A73E-55B75A448815}" type="datetime1">
              <a:rPr lang="en-US" smtClean="0"/>
              <a:pPr/>
              <a:t>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0F2F0D-5307-4956-87E0-E66C4E6650A6}" type="slidenum">
              <a:rPr lang="en-US" smtClean="0"/>
              <a:pPr/>
              <a:t>‹#›</a:t>
            </a:fld>
            <a:endParaRPr lang="en-US"/>
          </a:p>
        </p:txBody>
      </p:sp>
    </p:spTree>
    <p:extLst>
      <p:ext uri="{BB962C8B-B14F-4D97-AF65-F5344CB8AC3E}">
        <p14:creationId xmlns:p14="http://schemas.microsoft.com/office/powerpoint/2010/main" xmlns="" val="3207783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70F2F4-8FCE-46CB-AFE6-1AE2C25B7B85}" type="datetime1">
              <a:rPr lang="en-US" smtClean="0"/>
              <a:pPr/>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F2F0D-5307-4956-87E0-E66C4E6650A6}" type="slidenum">
              <a:rPr lang="en-US" smtClean="0"/>
              <a:pPr/>
              <a:t>‹#›</a:t>
            </a:fld>
            <a:endParaRPr lang="en-US"/>
          </a:p>
        </p:txBody>
      </p:sp>
    </p:spTree>
    <p:extLst>
      <p:ext uri="{BB962C8B-B14F-4D97-AF65-F5344CB8AC3E}">
        <p14:creationId xmlns:p14="http://schemas.microsoft.com/office/powerpoint/2010/main" xmlns="" val="428564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206BC4-9101-4BAE-9ED8-DA15FD3CBDAE}" type="datetime1">
              <a:rPr lang="en-US" smtClean="0"/>
              <a:pPr/>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F2F0D-5307-4956-87E0-E66C4E6650A6}" type="slidenum">
              <a:rPr lang="en-US" smtClean="0"/>
              <a:pPr/>
              <a:t>‹#›</a:t>
            </a:fld>
            <a:endParaRPr lang="en-US"/>
          </a:p>
        </p:txBody>
      </p:sp>
    </p:spTree>
    <p:extLst>
      <p:ext uri="{BB962C8B-B14F-4D97-AF65-F5344CB8AC3E}">
        <p14:creationId xmlns:p14="http://schemas.microsoft.com/office/powerpoint/2010/main" xmlns="" val="1186139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4E977-61AC-4F40-A30A-F53F8009A3E1}" type="datetime1">
              <a:rPr lang="en-US" smtClean="0"/>
              <a:pPr/>
              <a:t>1/21/2013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477000"/>
            <a:ext cx="2133600" cy="365125"/>
          </a:xfrm>
          <a:prstGeom prst="rect">
            <a:avLst/>
          </a:prstGeom>
        </p:spPr>
        <p:txBody>
          <a:bodyPr vert="horz" lIns="91440" tIns="45720" rIns="91440" bIns="45720" rtlCol="0" anchor="ctr"/>
          <a:lstStyle>
            <a:lvl1pPr algn="r">
              <a:defRPr sz="1200" b="1">
                <a:solidFill>
                  <a:schemeClr val="bg2">
                    <a:lumMod val="25000"/>
                  </a:schemeClr>
                </a:solidFill>
                <a:latin typeface="Arial" pitchFamily="34" charset="0"/>
                <a:cs typeface="Arial" pitchFamily="34" charset="0"/>
              </a:defRPr>
            </a:lvl1pPr>
          </a:lstStyle>
          <a:p>
            <a:fld id="{080F2F0D-5307-4956-87E0-E66C4E6650A6}" type="slidenum">
              <a:rPr lang="en-US" smtClean="0"/>
              <a:pPr/>
              <a:t>‹#›</a:t>
            </a:fld>
            <a:endParaRPr lang="en-US" dirty="0"/>
          </a:p>
        </p:txBody>
      </p:sp>
      <p:sp>
        <p:nvSpPr>
          <p:cNvPr id="9" name="Rectangle 8"/>
          <p:cNvSpPr/>
          <p:nvPr userDrawn="1"/>
        </p:nvSpPr>
        <p:spPr>
          <a:xfrm>
            <a:off x="457200" y="6535579"/>
            <a:ext cx="7620000" cy="246221"/>
          </a:xfrm>
          <a:prstGeom prst="rect">
            <a:avLst/>
          </a:prstGeom>
        </p:spPr>
        <p:txBody>
          <a:bodyPr wrap="square">
            <a:spAutoFit/>
          </a:bodyPr>
          <a:lstStyle/>
          <a:p>
            <a:pPr>
              <a:defRPr/>
            </a:pPr>
            <a:r>
              <a:rPr lang="en-US" sz="1000" b="1" dirty="0" smtClean="0">
                <a:solidFill>
                  <a:schemeClr val="bg2">
                    <a:lumMod val="25000"/>
                  </a:schemeClr>
                </a:solidFill>
                <a:latin typeface="Arial" pitchFamily="34" charset="0"/>
                <a:ea typeface="ＭＳ Ｐゴシック" charset="-128"/>
                <a:cs typeface="Arial" pitchFamily="34" charset="0"/>
              </a:rPr>
              <a:t>Copyright  2013 aha! Process, Inc. All rights reserved. www.ahaprocess.com</a:t>
            </a:r>
            <a:endParaRPr lang="en-US" sz="1000" b="1" dirty="0">
              <a:solidFill>
                <a:schemeClr val="bg2">
                  <a:lumMod val="25000"/>
                </a:schemeClr>
              </a:solidFill>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738039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3249608" cy="369332"/>
          </a:xfrm>
          <a:prstGeom prst="rect">
            <a:avLst/>
          </a:prstGeom>
        </p:spPr>
        <p:txBody>
          <a:bodyPr wrap="none">
            <a:spAutoFit/>
          </a:bodyPr>
          <a:lstStyle/>
          <a:p>
            <a:r>
              <a:rPr lang="en-US" b="1" dirty="0">
                <a:latin typeface="Arial" pitchFamily="34" charset="0"/>
                <a:cs typeface="Arial" pitchFamily="34" charset="0"/>
              </a:rPr>
              <a:t>EXPERT TEACHER RUBRIC</a:t>
            </a:r>
            <a:endParaRPr lang="en-US" dirty="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418238904"/>
              </p:ext>
            </p:extLst>
          </p:nvPr>
        </p:nvGraphicFramePr>
        <p:xfrm>
          <a:off x="381000" y="694500"/>
          <a:ext cx="8382000" cy="5705756"/>
        </p:xfrm>
        <a:graphic>
          <a:graphicData uri="http://schemas.openxmlformats.org/drawingml/2006/table">
            <a:tbl>
              <a:tblPr firstRow="1" firstCol="1" bandRow="1" bandCol="1">
                <a:tableStyleId>{5C22544A-7EE6-4342-B048-85BDC9FD1C3A}</a:tableStyleId>
              </a:tblPr>
              <a:tblGrid>
                <a:gridCol w="1219200"/>
                <a:gridCol w="1790700"/>
                <a:gridCol w="1790700"/>
                <a:gridCol w="1790700"/>
                <a:gridCol w="1790700"/>
              </a:tblGrid>
              <a:tr h="344869">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002060"/>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BEGINNING</a:t>
                      </a:r>
                      <a:endParaRPr lang="en-US" sz="1200" dirty="0">
                        <a:effectLst/>
                        <a:latin typeface="Arial" pitchFamily="34" charset="0"/>
                        <a:ea typeface="Calibri"/>
                        <a:cs typeface="Arial" pitchFamily="34" charset="0"/>
                      </a:endParaRPr>
                    </a:p>
                  </a:txBody>
                  <a:tcPr marL="36047" marR="36047" marT="0" marB="0" anchor="ctr">
                    <a:solidFill>
                      <a:srgbClr val="002060"/>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DEVELOPING</a:t>
                      </a:r>
                      <a:endParaRPr lang="en-US" sz="1200" dirty="0">
                        <a:effectLst/>
                        <a:latin typeface="Arial" pitchFamily="34" charset="0"/>
                        <a:ea typeface="Calibri"/>
                        <a:cs typeface="Arial" pitchFamily="34" charset="0"/>
                      </a:endParaRPr>
                    </a:p>
                  </a:txBody>
                  <a:tcPr marL="36047" marR="36047" marT="0" marB="0" anchor="ctr">
                    <a:solidFill>
                      <a:srgbClr val="002060"/>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CAPABLE</a:t>
                      </a:r>
                      <a:endParaRPr lang="en-US" sz="1200" dirty="0">
                        <a:effectLst/>
                        <a:latin typeface="Arial" pitchFamily="34" charset="0"/>
                        <a:ea typeface="Calibri"/>
                        <a:cs typeface="Arial" pitchFamily="34" charset="0"/>
                      </a:endParaRPr>
                    </a:p>
                  </a:txBody>
                  <a:tcPr marL="36047" marR="36047" marT="0" marB="0" anchor="ctr">
                    <a:solidFill>
                      <a:srgbClr val="002060"/>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EXPERT</a:t>
                      </a:r>
                      <a:endParaRPr lang="en-US" sz="1200" dirty="0">
                        <a:effectLst/>
                        <a:latin typeface="Arial" pitchFamily="34" charset="0"/>
                        <a:ea typeface="Calibri"/>
                        <a:cs typeface="Arial" pitchFamily="34" charset="0"/>
                      </a:endParaRPr>
                    </a:p>
                  </a:txBody>
                  <a:tcPr marL="36047" marR="36047" marT="0" marB="0" anchor="ctr">
                    <a:solidFill>
                      <a:srgbClr val="002060"/>
                    </a:solidFill>
                  </a:tcPr>
                </a:tc>
              </a:tr>
              <a:tr h="1375818">
                <a:tc>
                  <a:txBody>
                    <a:bodyPr/>
                    <a:lstStyle/>
                    <a:p>
                      <a:pPr marL="0" marR="0">
                        <a:lnSpc>
                          <a:spcPct val="115000"/>
                        </a:lnSpc>
                        <a:spcBef>
                          <a:spcPts val="0"/>
                        </a:spcBef>
                        <a:spcAft>
                          <a:spcPts val="0"/>
                        </a:spcAft>
                      </a:pPr>
                      <a:r>
                        <a:rPr lang="en-US" sz="1050" dirty="0">
                          <a:effectLst/>
                          <a:latin typeface="Arial" pitchFamily="34" charset="0"/>
                          <a:cs typeface="Arial" pitchFamily="34" charset="0"/>
                        </a:rPr>
                        <a:t>Safe, culturally competent learning environment</a:t>
                      </a:r>
                      <a:endParaRPr lang="en-US" sz="1050" dirty="0">
                        <a:effectLst/>
                        <a:latin typeface="Arial" pitchFamily="34" charset="0"/>
                        <a:ea typeface="Calibri"/>
                        <a:cs typeface="Arial" pitchFamily="34" charset="0"/>
                      </a:endParaRPr>
                    </a:p>
                  </a:txBody>
                  <a:tcPr marL="36047" marR="36047" marT="0" marB="0">
                    <a:solidFill>
                      <a:srgbClr val="002060"/>
                    </a:solidFill>
                  </a:tcPr>
                </a:tc>
                <a:tc>
                  <a:txBody>
                    <a:bodyPr/>
                    <a:lstStyle/>
                    <a:p>
                      <a:pPr marL="0" marR="0">
                        <a:lnSpc>
                          <a:spcPct val="115000"/>
                        </a:lnSpc>
                        <a:spcBef>
                          <a:spcPts val="0"/>
                        </a:spcBef>
                        <a:spcAft>
                          <a:spcPts val="0"/>
                        </a:spcAft>
                      </a:pPr>
                      <a:r>
                        <a:rPr lang="en-US" sz="900" dirty="0">
                          <a:effectLst/>
                          <a:latin typeface="Arial" pitchFamily="34" charset="0"/>
                          <a:cs typeface="Arial" pitchFamily="34" charset="0"/>
                        </a:rPr>
                        <a:t>Little classroom management. No clear procedures. Has favorite students and ignores others. Engages in negative comments about students during class. Many discipline referrals. May blur physical or verbal boundaries.</a:t>
                      </a:r>
                      <a:endParaRPr lang="en-US" sz="900" dirty="0">
                        <a:effectLst/>
                        <a:latin typeface="Arial" pitchFamily="34" charset="0"/>
                        <a:ea typeface="Calibri"/>
                        <a:cs typeface="Arial" pitchFamily="34" charset="0"/>
                      </a:endParaRPr>
                    </a:p>
                  </a:txBody>
                  <a:tcPr marL="36047" marR="36047" marT="0" marB="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cs typeface="Arial" pitchFamily="34" charset="0"/>
                        </a:rPr>
                        <a:t>Classroom is usually calm, with procedures and discipline established. Some relational aggression between students. Cultural differences not always understood. Helps students when requested. Boundaries are generally appropriate and intact.</a:t>
                      </a:r>
                      <a:endParaRPr lang="en-US" sz="900" dirty="0">
                        <a:effectLst/>
                        <a:latin typeface="Arial" pitchFamily="34" charset="0"/>
                        <a:ea typeface="Calibri"/>
                        <a:cs typeface="Arial" pitchFamily="34" charset="0"/>
                      </a:endParaRPr>
                    </a:p>
                  </a:txBody>
                  <a:tcPr marL="36047" marR="36047"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cs typeface="Arial" pitchFamily="34" charset="0"/>
                        </a:rPr>
                        <a:t>Establishes mutual respect in classroom (support, insistence, high expectations). Calm, businesslike atmosphere. Classroom is relational and inclusive. Actively ensures student well-being.</a:t>
                      </a:r>
                      <a:endParaRPr lang="en-US" sz="900" dirty="0">
                        <a:effectLst/>
                        <a:latin typeface="Arial" pitchFamily="34" charset="0"/>
                        <a:ea typeface="Calibri"/>
                        <a:cs typeface="Arial" pitchFamily="34" charset="0"/>
                      </a:endParaRPr>
                    </a:p>
                  </a:txBody>
                  <a:tcPr marL="36047" marR="36047"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cs typeface="Arial" pitchFamily="34" charset="0"/>
                        </a:rPr>
                        <a:t>Rapport with nearly every student. Positive regard for competency, culture, and individuality of each student. Gets best from students. Students have great respect for teacher.</a:t>
                      </a:r>
                    </a:p>
                    <a:p>
                      <a:pPr marL="0" marR="0">
                        <a:lnSpc>
                          <a:spcPct val="115000"/>
                        </a:lnSpc>
                        <a:spcBef>
                          <a:spcPts val="0"/>
                        </a:spcBef>
                        <a:spcAft>
                          <a:spcPts val="0"/>
                        </a:spcAft>
                      </a:pPr>
                      <a:r>
                        <a:rPr lang="en-US" sz="900" dirty="0">
                          <a:effectLst/>
                          <a:latin typeface="Arial" pitchFamily="34" charset="0"/>
                          <a:cs typeface="Arial" pitchFamily="34" charset="0"/>
                        </a:rPr>
                        <a:t>Addresses emotional issues appropriately.</a:t>
                      </a:r>
                      <a:endParaRPr lang="en-US" sz="900" dirty="0">
                        <a:effectLst/>
                        <a:latin typeface="Arial" pitchFamily="34" charset="0"/>
                        <a:ea typeface="Calibri"/>
                        <a:cs typeface="Arial" pitchFamily="34" charset="0"/>
                      </a:endParaRPr>
                    </a:p>
                  </a:txBody>
                  <a:tcPr marL="36047" marR="36047"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1559261">
                <a:tc>
                  <a:txBody>
                    <a:bodyPr/>
                    <a:lstStyle/>
                    <a:p>
                      <a:pPr marL="0" marR="0">
                        <a:lnSpc>
                          <a:spcPct val="115000"/>
                        </a:lnSpc>
                        <a:spcBef>
                          <a:spcPts val="0"/>
                        </a:spcBef>
                        <a:spcAft>
                          <a:spcPts val="0"/>
                        </a:spcAft>
                      </a:pPr>
                      <a:r>
                        <a:rPr lang="en-US" sz="1050" dirty="0">
                          <a:effectLst/>
                          <a:latin typeface="Arial" pitchFamily="34" charset="0"/>
                          <a:cs typeface="Arial" pitchFamily="34" charset="0"/>
                        </a:rPr>
                        <a:t>Student achievement</a:t>
                      </a:r>
                      <a:endParaRPr lang="en-US" sz="1050" dirty="0">
                        <a:effectLst/>
                        <a:latin typeface="Arial" pitchFamily="34" charset="0"/>
                        <a:ea typeface="Calibri"/>
                        <a:cs typeface="Arial" pitchFamily="34" charset="0"/>
                      </a:endParaRPr>
                    </a:p>
                  </a:txBody>
                  <a:tcPr marL="36047" marR="36047" marT="0" marB="0">
                    <a:solidFill>
                      <a:srgbClr val="002060"/>
                    </a:solidFill>
                  </a:tcPr>
                </a:tc>
                <a:tc>
                  <a:txBody>
                    <a:bodyPr/>
                    <a:lstStyle/>
                    <a:p>
                      <a:pPr marL="0" marR="0">
                        <a:lnSpc>
                          <a:spcPct val="115000"/>
                        </a:lnSpc>
                        <a:spcBef>
                          <a:spcPts val="0"/>
                        </a:spcBef>
                        <a:spcAft>
                          <a:spcPts val="0"/>
                        </a:spcAft>
                      </a:pPr>
                      <a:r>
                        <a:rPr lang="en-US" sz="900" dirty="0">
                          <a:effectLst/>
                          <a:latin typeface="Arial" pitchFamily="34" charset="0"/>
                          <a:cs typeface="Arial" pitchFamily="34" charset="0"/>
                        </a:rPr>
                        <a:t>Gives formative assessments but doesn’t use results for decision making in instruction. May blame students for not learning. Assignments often not on grade level.</a:t>
                      </a:r>
                    </a:p>
                    <a:p>
                      <a:pPr marL="0" marR="0">
                        <a:lnSpc>
                          <a:spcPct val="115000"/>
                        </a:lnSpc>
                        <a:spcBef>
                          <a:spcPts val="0"/>
                        </a:spcBef>
                        <a:spcAft>
                          <a:spcPts val="0"/>
                        </a:spcAft>
                      </a:pPr>
                      <a:r>
                        <a:rPr lang="en-US" sz="900" dirty="0">
                          <a:effectLst/>
                          <a:latin typeface="Arial" pitchFamily="34" charset="0"/>
                          <a:cs typeface="Arial" pitchFamily="34" charset="0"/>
                        </a:rPr>
                        <a:t>Doesn’t know value of relationships in learning. Doesn’t know names of many of his/her students.</a:t>
                      </a:r>
                      <a:endParaRPr lang="en-US" sz="900" dirty="0">
                        <a:effectLst/>
                        <a:latin typeface="Arial" pitchFamily="34" charset="0"/>
                        <a:ea typeface="Calibri"/>
                        <a:cs typeface="Arial" pitchFamily="34" charset="0"/>
                      </a:endParaRPr>
                    </a:p>
                  </a:txBody>
                  <a:tcPr marL="36047" marR="36047"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cs typeface="Arial" pitchFamily="34" charset="0"/>
                        </a:rPr>
                        <a:t>Gives feedback and correctives on student work. Most assignments on grade level. Has relationships of respect with some students. May work with individual students to augment their instructional needs. Slow to pick up on needs of highly mobile students. Knows most students’ names.</a:t>
                      </a:r>
                      <a:endParaRPr lang="en-US" sz="900" dirty="0">
                        <a:effectLst/>
                        <a:latin typeface="Arial" pitchFamily="34" charset="0"/>
                        <a:ea typeface="Calibri"/>
                        <a:cs typeface="Arial" pitchFamily="34" charset="0"/>
                      </a:endParaRPr>
                    </a:p>
                  </a:txBody>
                  <a:tcPr marL="36047" marR="36047"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cs typeface="Arial" pitchFamily="34" charset="0"/>
                        </a:rPr>
                        <a:t>Knows where he/she wants each student by end of year. Can discuss each student with some accuracy by name and achievement characteristics. </a:t>
                      </a:r>
                    </a:p>
                    <a:p>
                      <a:pPr marL="0" marR="0">
                        <a:lnSpc>
                          <a:spcPct val="115000"/>
                        </a:lnSpc>
                        <a:spcBef>
                          <a:spcPts val="0"/>
                        </a:spcBef>
                        <a:spcAft>
                          <a:spcPts val="0"/>
                        </a:spcAft>
                      </a:pPr>
                      <a:r>
                        <a:rPr lang="en-US" sz="900" dirty="0">
                          <a:effectLst/>
                          <a:latin typeface="Arial" pitchFamily="34" charset="0"/>
                          <a:cs typeface="Arial" pitchFamily="34" charset="0"/>
                        </a:rPr>
                        <a:t>Welcomes questions from students and quickly assesses new students for achievement levels. </a:t>
                      </a:r>
                    </a:p>
                    <a:p>
                      <a:pPr marL="0" marR="0">
                        <a:lnSpc>
                          <a:spcPct val="115000"/>
                        </a:lnSpc>
                        <a:spcBef>
                          <a:spcPts val="0"/>
                        </a:spcBef>
                        <a:spcAft>
                          <a:spcPts val="0"/>
                        </a:spcAft>
                      </a:pPr>
                      <a:r>
                        <a:rPr lang="en-US" sz="900" dirty="0">
                          <a:effectLst/>
                          <a:latin typeface="Arial" pitchFamily="34" charset="0"/>
                          <a:cs typeface="Arial" pitchFamily="34" charset="0"/>
                        </a:rPr>
                        <a:t>Most students are in top two quartiles.</a:t>
                      </a:r>
                      <a:endParaRPr lang="en-US" sz="900" dirty="0">
                        <a:effectLst/>
                        <a:latin typeface="Arial" pitchFamily="34" charset="0"/>
                        <a:ea typeface="Calibri"/>
                        <a:cs typeface="Arial" pitchFamily="34" charset="0"/>
                      </a:endParaRPr>
                    </a:p>
                  </a:txBody>
                  <a:tcPr marL="36047" marR="36047"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cs typeface="Arial" pitchFamily="34" charset="0"/>
                        </a:rPr>
                        <a:t>By end of first month of school, has an accurate assessment of individual achievement needs of each student. Daily tailors group and individual instruction to get phenomenal growth from each student. Takes students to new levels of competence and promotes their growth.</a:t>
                      </a:r>
                      <a:endParaRPr lang="en-US" sz="900" dirty="0">
                        <a:effectLst/>
                        <a:latin typeface="Arial" pitchFamily="34" charset="0"/>
                        <a:ea typeface="Calibri"/>
                        <a:cs typeface="Arial" pitchFamily="34" charset="0"/>
                      </a:endParaRPr>
                    </a:p>
                  </a:txBody>
                  <a:tcPr marL="36047" marR="36047"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023175">
                <a:tc>
                  <a:txBody>
                    <a:bodyPr/>
                    <a:lstStyle/>
                    <a:p>
                      <a:pPr marL="0" marR="0">
                        <a:lnSpc>
                          <a:spcPct val="115000"/>
                        </a:lnSpc>
                        <a:spcBef>
                          <a:spcPts val="0"/>
                        </a:spcBef>
                        <a:spcAft>
                          <a:spcPts val="0"/>
                        </a:spcAft>
                      </a:pPr>
                      <a:r>
                        <a:rPr lang="en-US" sz="1050" dirty="0">
                          <a:effectLst/>
                          <a:latin typeface="Arial" pitchFamily="34" charset="0"/>
                          <a:cs typeface="Arial" pitchFamily="34" charset="0"/>
                        </a:rPr>
                        <a:t>Content expertise </a:t>
                      </a:r>
                    </a:p>
                    <a:p>
                      <a:pPr marL="0" marR="0">
                        <a:lnSpc>
                          <a:spcPct val="115000"/>
                        </a:lnSpc>
                        <a:spcBef>
                          <a:spcPts val="0"/>
                        </a:spcBef>
                        <a:spcAft>
                          <a:spcPts val="0"/>
                        </a:spcAft>
                      </a:pPr>
                      <a:r>
                        <a:rPr lang="en-US" sz="1050" dirty="0">
                          <a:effectLst/>
                          <a:latin typeface="Arial" pitchFamily="34" charset="0"/>
                          <a:cs typeface="Arial" pitchFamily="34" charset="0"/>
                        </a:rPr>
                        <a:t>(purpose, structure, patterns, processes)</a:t>
                      </a:r>
                      <a:endParaRPr lang="en-US" sz="1050" dirty="0">
                        <a:effectLst/>
                        <a:latin typeface="Arial" pitchFamily="34" charset="0"/>
                        <a:ea typeface="Calibri"/>
                        <a:cs typeface="Arial" pitchFamily="34" charset="0"/>
                      </a:endParaRPr>
                    </a:p>
                  </a:txBody>
                  <a:tcPr marL="36047" marR="36047" marT="0" marB="0">
                    <a:solidFill>
                      <a:srgbClr val="002060"/>
                    </a:solidFill>
                  </a:tcPr>
                </a:tc>
                <a:tc>
                  <a:txBody>
                    <a:bodyPr/>
                    <a:lstStyle/>
                    <a:p>
                      <a:pPr marL="0" marR="0">
                        <a:lnSpc>
                          <a:spcPct val="115000"/>
                        </a:lnSpc>
                        <a:spcBef>
                          <a:spcPts val="0"/>
                        </a:spcBef>
                        <a:spcAft>
                          <a:spcPts val="0"/>
                        </a:spcAft>
                      </a:pPr>
                      <a:r>
                        <a:rPr lang="en-US" sz="900" dirty="0">
                          <a:effectLst/>
                          <a:latin typeface="Arial" pitchFamily="34" charset="0"/>
                          <a:cs typeface="Arial" pitchFamily="34" charset="0"/>
                        </a:rPr>
                        <a:t>Limited understanding of content. Cannot sort important from unimportant. </a:t>
                      </a:r>
                      <a:endParaRPr lang="en-US" sz="900" dirty="0">
                        <a:effectLst/>
                        <a:latin typeface="Arial" pitchFamily="34" charset="0"/>
                        <a:ea typeface="Calibri"/>
                        <a:cs typeface="Arial" pitchFamily="34" charset="0"/>
                      </a:endParaRPr>
                    </a:p>
                  </a:txBody>
                  <a:tcPr marL="36047" marR="36047"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cs typeface="Arial" pitchFamily="34" charset="0"/>
                        </a:rPr>
                        <a:t>Heavily dependent on textbooks, curriculum assists, etc. Unable to clearly explain content and translate to students’ understandings. </a:t>
                      </a:r>
                      <a:endParaRPr lang="en-US" sz="900" dirty="0">
                        <a:effectLst/>
                        <a:latin typeface="Arial" pitchFamily="34" charset="0"/>
                        <a:ea typeface="Calibri"/>
                        <a:cs typeface="Arial" pitchFamily="34" charset="0"/>
                      </a:endParaRPr>
                    </a:p>
                  </a:txBody>
                  <a:tcPr marL="36047" marR="36047"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cs typeface="Arial" pitchFamily="34" charset="0"/>
                        </a:rPr>
                        <a:t>Good understanding of content. Clearly explains it with stories, examples, drawings, mental models. Processes clearly taught. Knows when students are confused versus totally wrong.</a:t>
                      </a:r>
                      <a:endParaRPr lang="en-US" sz="900" dirty="0">
                        <a:effectLst/>
                        <a:latin typeface="Arial" pitchFamily="34" charset="0"/>
                        <a:ea typeface="Calibri"/>
                        <a:cs typeface="Arial" pitchFamily="34" charset="0"/>
                      </a:endParaRPr>
                    </a:p>
                  </a:txBody>
                  <a:tcPr marL="36047" marR="36047"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cs typeface="Arial" pitchFamily="34" charset="0"/>
                        </a:rPr>
                        <a:t>Extraordinary understanding of content. Frames it so students can understand quickly. Teaches both conceptually and in great detail. Students often develop additional interest in content.</a:t>
                      </a:r>
                      <a:endParaRPr lang="en-US" sz="900" dirty="0">
                        <a:effectLst/>
                        <a:latin typeface="Arial" pitchFamily="34" charset="0"/>
                        <a:ea typeface="Calibri"/>
                        <a:cs typeface="Arial" pitchFamily="34" charset="0"/>
                      </a:endParaRPr>
                    </a:p>
                  </a:txBody>
                  <a:tcPr marL="36047" marR="36047"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023175">
                <a:tc>
                  <a:txBody>
                    <a:bodyPr/>
                    <a:lstStyle/>
                    <a:p>
                      <a:pPr marL="0" marR="0">
                        <a:lnSpc>
                          <a:spcPct val="115000"/>
                        </a:lnSpc>
                        <a:spcBef>
                          <a:spcPts val="0"/>
                        </a:spcBef>
                        <a:spcAft>
                          <a:spcPts val="0"/>
                        </a:spcAft>
                      </a:pPr>
                      <a:r>
                        <a:rPr lang="en-US" sz="1200" dirty="0">
                          <a:effectLst/>
                          <a:latin typeface="Arial" pitchFamily="34" charset="0"/>
                          <a:cs typeface="Arial" pitchFamily="34" charset="0"/>
                        </a:rPr>
                        <a:t>Student intervention and diagnosis</a:t>
                      </a:r>
                      <a:endParaRPr lang="en-US" sz="1200" dirty="0">
                        <a:effectLst/>
                        <a:latin typeface="Arial" pitchFamily="34" charset="0"/>
                        <a:ea typeface="Calibri"/>
                        <a:cs typeface="Arial" pitchFamily="34" charset="0"/>
                      </a:endParaRPr>
                    </a:p>
                  </a:txBody>
                  <a:tcPr marL="36047" marR="36047" marT="0" marB="0">
                    <a:solidFill>
                      <a:srgbClr val="002060"/>
                    </a:solidFill>
                  </a:tcPr>
                </a:tc>
                <a:tc>
                  <a:txBody>
                    <a:bodyPr/>
                    <a:lstStyle/>
                    <a:p>
                      <a:pPr marL="0" marR="0">
                        <a:lnSpc>
                          <a:spcPct val="115000"/>
                        </a:lnSpc>
                        <a:spcBef>
                          <a:spcPts val="0"/>
                        </a:spcBef>
                        <a:spcAft>
                          <a:spcPts val="0"/>
                        </a:spcAft>
                      </a:pPr>
                      <a:r>
                        <a:rPr lang="en-US" sz="1000" dirty="0">
                          <a:effectLst/>
                          <a:latin typeface="Arial" pitchFamily="34" charset="0"/>
                          <a:cs typeface="Arial" pitchFamily="34" charset="0"/>
                        </a:rPr>
                        <a:t>Says, “I treat them all the same.” Makes few adjustments for individual students. Unable to assess what would work with individual students. Many failures. </a:t>
                      </a:r>
                      <a:endParaRPr lang="en-US" sz="1000" dirty="0">
                        <a:effectLst/>
                        <a:latin typeface="Arial" pitchFamily="34" charset="0"/>
                        <a:ea typeface="Calibri"/>
                        <a:cs typeface="Arial" pitchFamily="34" charset="0"/>
                      </a:endParaRPr>
                    </a:p>
                  </a:txBody>
                  <a:tcPr marL="36047" marR="36047"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000" dirty="0">
                          <a:effectLst/>
                          <a:latin typeface="Arial" pitchFamily="34" charset="0"/>
                          <a:cs typeface="Arial" pitchFamily="34" charset="0"/>
                        </a:rPr>
                        <a:t>Interventions used but not necessarily successful. Accuracy of student performance limited. Often will say, “I don’t know what to do.” Tends to be surprised by student failures.</a:t>
                      </a:r>
                      <a:endParaRPr lang="en-US" sz="1000" dirty="0">
                        <a:effectLst/>
                        <a:latin typeface="Arial" pitchFamily="34" charset="0"/>
                        <a:ea typeface="Calibri"/>
                        <a:cs typeface="Arial" pitchFamily="34" charset="0"/>
                      </a:endParaRPr>
                    </a:p>
                  </a:txBody>
                  <a:tcPr marL="36047" marR="36047"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000" dirty="0">
                          <a:effectLst/>
                          <a:latin typeface="Arial" pitchFamily="34" charset="0"/>
                          <a:cs typeface="Arial" pitchFamily="34" charset="0"/>
                        </a:rPr>
                        <a:t>Quick, accurate intervention and diagnosis. Doesn’t wait for students to fail. Will seek support for students from multiple sources. Some failures.</a:t>
                      </a:r>
                      <a:endParaRPr lang="en-US" sz="1000" dirty="0">
                        <a:effectLst/>
                        <a:latin typeface="Arial" pitchFamily="34" charset="0"/>
                        <a:ea typeface="Calibri"/>
                        <a:cs typeface="Arial" pitchFamily="34" charset="0"/>
                      </a:endParaRPr>
                    </a:p>
                  </a:txBody>
                  <a:tcPr marL="36047" marR="36047"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000" dirty="0">
                          <a:effectLst/>
                          <a:latin typeface="Arial" pitchFamily="34" charset="0"/>
                          <a:cs typeface="Arial" pitchFamily="34" charset="0"/>
                        </a:rPr>
                        <a:t>Often uses preventive interventions before students can falter or become discouraged. Almost always intervenes accurately. Few failures.</a:t>
                      </a:r>
                      <a:endParaRPr lang="en-US" sz="1000" dirty="0">
                        <a:effectLst/>
                        <a:latin typeface="Arial" pitchFamily="34" charset="0"/>
                        <a:ea typeface="Calibri"/>
                        <a:cs typeface="Arial" pitchFamily="34" charset="0"/>
                      </a:endParaRPr>
                    </a:p>
                  </a:txBody>
                  <a:tcPr marL="36047" marR="36047"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6" name="Slide Number Placeholder 5"/>
          <p:cNvSpPr>
            <a:spLocks noGrp="1"/>
          </p:cNvSpPr>
          <p:nvPr>
            <p:ph type="sldNum" sz="quarter" idx="12"/>
          </p:nvPr>
        </p:nvSpPr>
        <p:spPr/>
        <p:txBody>
          <a:bodyPr/>
          <a:lstStyle/>
          <a:p>
            <a:fld id="{080F2F0D-5307-4956-87E0-E66C4E6650A6}" type="slidenum">
              <a:rPr lang="en-US" smtClean="0"/>
              <a:pPr/>
              <a:t>1</a:t>
            </a:fld>
            <a:endParaRPr lang="en-US"/>
          </a:p>
        </p:txBody>
      </p:sp>
    </p:spTree>
    <p:extLst>
      <p:ext uri="{BB962C8B-B14F-4D97-AF65-F5344CB8AC3E}">
        <p14:creationId xmlns:p14="http://schemas.microsoft.com/office/powerpoint/2010/main" xmlns="" val="1328947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1564079176"/>
              </p:ext>
            </p:extLst>
          </p:nvPr>
        </p:nvGraphicFramePr>
        <p:xfrm>
          <a:off x="304800" y="1053973"/>
          <a:ext cx="8382000" cy="3979926"/>
        </p:xfrm>
        <a:graphic>
          <a:graphicData uri="http://schemas.openxmlformats.org/drawingml/2006/table">
            <a:tbl>
              <a:tblPr firstRow="1" firstCol="1" bandRow="1" bandCol="1">
                <a:tableStyleId>{5C22544A-7EE6-4342-B048-85BDC9FD1C3A}</a:tableStyleId>
              </a:tblPr>
              <a:tblGrid>
                <a:gridCol w="1752600"/>
                <a:gridCol w="1657350"/>
                <a:gridCol w="1657350"/>
                <a:gridCol w="1409700"/>
                <a:gridCol w="1905000"/>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CC0000"/>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rgbClr val="CC0000"/>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rgbClr val="CC0000"/>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rgbClr val="CC0000"/>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rgbClr val="CC0000"/>
                    </a:solidFill>
                  </a:tcPr>
                </a:tc>
              </a:tr>
              <a:tr h="645731">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Analysis of creator’s bias</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dirty="0">
                          <a:effectLst/>
                          <a:latin typeface="Arial" pitchFamily="34" charset="0"/>
                          <a:ea typeface="Calibri"/>
                          <a:cs typeface="Arial" pitchFamily="34" charset="0"/>
                        </a:rPr>
                        <a:t>(voice, omission, use of influencers, information selection)</a:t>
                      </a:r>
                    </a:p>
                  </a:txBody>
                  <a:tcPr marL="68580" marR="68580" marT="0" marB="0">
                    <a:solidFill>
                      <a:srgbClr val="CC0000"/>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Believes what creator has delivered. No understanding of own bias or biases of others.</a:t>
                      </a:r>
                    </a:p>
                  </a:txBody>
                  <a:tcPr marL="68580" marR="68580" marT="0" marB="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Knows that all creators/authors have biases but cannot articulate or identify the bias. </a:t>
                      </a:r>
                      <a:endParaRPr lang="en-US" sz="900" dirty="0" smtClean="0">
                        <a:effectLst/>
                        <a:latin typeface="Arial" pitchFamily="34" charset="0"/>
                        <a:ea typeface="Calibri"/>
                        <a:cs typeface="Arial" pitchFamily="34" charset="0"/>
                      </a:endParaRPr>
                    </a:p>
                    <a:p>
                      <a:pPr marL="0" marR="0">
                        <a:lnSpc>
                          <a:spcPct val="115000"/>
                        </a:lnSpc>
                        <a:spcBef>
                          <a:spcPts val="0"/>
                        </a:spcBef>
                        <a:spcAft>
                          <a:spcPts val="0"/>
                        </a:spcAft>
                      </a:pPr>
                      <a:r>
                        <a:rPr lang="en-US" sz="900" dirty="0" smtClean="0">
                          <a:effectLst/>
                          <a:latin typeface="Arial" pitchFamily="34" charset="0"/>
                          <a:ea typeface="Calibri"/>
                          <a:cs typeface="Arial" pitchFamily="34" charset="0"/>
                        </a:rPr>
                        <a:t>Does </a:t>
                      </a:r>
                      <a:r>
                        <a:rPr lang="en-US" sz="900" dirty="0">
                          <a:effectLst/>
                          <a:latin typeface="Arial" pitchFamily="34" charset="0"/>
                          <a:ea typeface="Calibri"/>
                          <a:cs typeface="Arial" pitchFamily="34" charset="0"/>
                        </a:rPr>
                        <a:t>not recognize his/her own bias in communication.</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Can use some of the tools in his/her work or creations. May not always be able to recognize it in other creations.</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Uses the tools of bias in his/her own creations with awareness and intent. Identifies bias in creations of others.</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811530">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Processes</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dirty="0">
                          <a:effectLst/>
                          <a:latin typeface="Arial" pitchFamily="34" charset="0"/>
                          <a:ea typeface="Calibri"/>
                          <a:cs typeface="Arial" pitchFamily="34" charset="0"/>
                        </a:rPr>
                        <a:t>(reading, writing, speaking, listening, viewing)</a:t>
                      </a:r>
                    </a:p>
                    <a:p>
                      <a:pPr marL="0" marR="0">
                        <a:lnSpc>
                          <a:spcPct val="115000"/>
                        </a:lnSpc>
                        <a:spcBef>
                          <a:spcPts val="0"/>
                        </a:spcBef>
                        <a:spcAft>
                          <a:spcPts val="0"/>
                        </a:spcAft>
                      </a:pPr>
                      <a:r>
                        <a:rPr lang="en-US" sz="1050" b="1" dirty="0">
                          <a:effectLst/>
                          <a:latin typeface="Arial" pitchFamily="34" charset="0"/>
                          <a:ea typeface="Calibri"/>
                          <a:cs typeface="Arial" pitchFamily="34" charset="0"/>
                        </a:rPr>
                        <a:t>and conventions </a:t>
                      </a:r>
                      <a:r>
                        <a:rPr lang="en-US" sz="1050" dirty="0">
                          <a:effectLst/>
                          <a:latin typeface="Arial" pitchFamily="34" charset="0"/>
                          <a:ea typeface="Calibri"/>
                          <a:cs typeface="Arial" pitchFamily="34" charset="0"/>
                        </a:rPr>
                        <a:t>(spelling, punctuation, etc.)</a:t>
                      </a:r>
                    </a:p>
                  </a:txBody>
                  <a:tcPr marL="68580" marR="68580" marT="0" marB="0">
                    <a:solidFill>
                      <a:srgbClr val="CC0000"/>
                    </a:solid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Can barely use any of the processes. Lack of processes seriously interferes with all work. Very little use of conventions.</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Has some of the processes appropriate for the required work but not all. Performance uneven. Conventions uneven.</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Can use the processes appropriately for all assigned tasks. </a:t>
                      </a:r>
                    </a:p>
                    <a:p>
                      <a:pPr marL="0" marR="0">
                        <a:lnSpc>
                          <a:spcPct val="115000"/>
                        </a:lnSpc>
                        <a:spcBef>
                          <a:spcPts val="0"/>
                        </a:spcBef>
                        <a:spcAft>
                          <a:spcPts val="0"/>
                        </a:spcAft>
                      </a:pPr>
                      <a:r>
                        <a:rPr lang="en-US" sz="900" dirty="0">
                          <a:effectLst/>
                          <a:latin typeface="Arial" pitchFamily="34" charset="0"/>
                          <a:ea typeface="Calibri"/>
                          <a:cs typeface="Arial" pitchFamily="34" charset="0"/>
                        </a:rPr>
                        <a:t>Can analyze where/when processes need to be improved.</a:t>
                      </a:r>
                    </a:p>
                    <a:p>
                      <a:pPr marL="0" marR="0">
                        <a:lnSpc>
                          <a:spcPct val="115000"/>
                        </a:lnSpc>
                        <a:spcBef>
                          <a:spcPts val="0"/>
                        </a:spcBef>
                        <a:spcAft>
                          <a:spcPts val="0"/>
                        </a:spcAft>
                      </a:pPr>
                      <a:r>
                        <a:rPr lang="en-US" sz="900" dirty="0">
                          <a:effectLst/>
                          <a:latin typeface="Arial" pitchFamily="34" charset="0"/>
                          <a:ea typeface="Calibri"/>
                          <a:cs typeface="Arial" pitchFamily="34" charset="0"/>
                        </a:rPr>
                        <a:t>Uses standard conventions.</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Excels at the use of processes. Can combine processes for even more impact on audiences and assigned tasks.</a:t>
                      </a:r>
                    </a:p>
                    <a:p>
                      <a:pPr marL="0" marR="0">
                        <a:lnSpc>
                          <a:spcPct val="115000"/>
                        </a:lnSpc>
                        <a:spcBef>
                          <a:spcPts val="0"/>
                        </a:spcBef>
                        <a:spcAft>
                          <a:spcPts val="0"/>
                        </a:spcAft>
                      </a:pPr>
                      <a:r>
                        <a:rPr lang="en-US" sz="900" dirty="0">
                          <a:effectLst/>
                          <a:latin typeface="Arial" pitchFamily="34" charset="0"/>
                          <a:ea typeface="Calibri"/>
                          <a:cs typeface="Arial" pitchFamily="34" charset="0"/>
                        </a:rPr>
                        <a:t>Uses standard conventions.</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914400">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Patterns</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dirty="0">
                          <a:effectLst/>
                          <a:latin typeface="Arial" pitchFamily="34" charset="0"/>
                          <a:ea typeface="Calibri"/>
                          <a:cs typeface="Arial" pitchFamily="34" charset="0"/>
                        </a:rPr>
                        <a:t>(characterization, themes, story lines, advertising tools, visual representations, arguments/logic, text organization) </a:t>
                      </a:r>
                    </a:p>
                  </a:txBody>
                  <a:tcPr marL="68580" marR="68580" marT="0" marB="0">
                    <a:solidFill>
                      <a:srgbClr val="CC0000"/>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Has no recognition of patterns. Has not had enough exposure to different patterns to recognize them.</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Can use and recognize a few of the patterns. Does not understand the impact on the VRL.</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Can analyze and use two or three of the patterns well. Can articulate the impact on the VRL.</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Can use most with skill and intention. </a:t>
                      </a:r>
                    </a:p>
                    <a:p>
                      <a:pPr marL="0" marR="0">
                        <a:lnSpc>
                          <a:spcPct val="115000"/>
                        </a:lnSpc>
                        <a:spcBef>
                          <a:spcPts val="0"/>
                        </a:spcBef>
                        <a:spcAft>
                          <a:spcPts val="0"/>
                        </a:spcAft>
                      </a:pPr>
                      <a:r>
                        <a:rPr lang="en-US" sz="900" dirty="0">
                          <a:effectLst/>
                          <a:latin typeface="Arial" pitchFamily="34" charset="0"/>
                          <a:ea typeface="Calibri"/>
                          <a:cs typeface="Arial" pitchFamily="34" charset="0"/>
                        </a:rPr>
                        <a:t>Adept at combining patterns for added impact on the VRL.</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4" name="Rectangle 3"/>
          <p:cNvSpPr/>
          <p:nvPr/>
        </p:nvSpPr>
        <p:spPr>
          <a:xfrm>
            <a:off x="228600" y="152400"/>
            <a:ext cx="8077200" cy="646331"/>
          </a:xfrm>
          <a:prstGeom prst="rect">
            <a:avLst/>
          </a:prstGeom>
        </p:spPr>
        <p:txBody>
          <a:bodyPr wrap="square">
            <a:spAutoFit/>
          </a:bodyPr>
          <a:lstStyle/>
          <a:p>
            <a:r>
              <a:rPr lang="en-US" b="1" dirty="0" smtClean="0">
                <a:latin typeface="Arial" pitchFamily="34" charset="0"/>
                <a:cs typeface="Arial" pitchFamily="34" charset="0"/>
              </a:rPr>
              <a:t>COMMUNICATION EXPERT RUBRIC: LANGUAGE ARTS </a:t>
            </a:r>
            <a:r>
              <a:rPr lang="en-US" dirty="0" smtClean="0">
                <a:latin typeface="Arial" pitchFamily="34" charset="0"/>
                <a:cs typeface="Arial" pitchFamily="34" charset="0"/>
              </a:rPr>
              <a:t>(continued) </a:t>
            </a:r>
          </a:p>
          <a:p>
            <a:r>
              <a:rPr lang="en-US" dirty="0" smtClean="0">
                <a:latin typeface="Arial" pitchFamily="34" charset="0"/>
                <a:cs typeface="Arial" pitchFamily="34" charset="0"/>
              </a:rPr>
              <a:t>(Viewer/Reader/Listener = VRL or Audience)</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80F2F0D-5307-4956-87E0-E66C4E6650A6}" type="slidenum">
              <a:rPr lang="en-US" smtClean="0"/>
              <a:pPr/>
              <a:t>10</a:t>
            </a:fld>
            <a:endParaRPr lang="en-US"/>
          </a:p>
        </p:txBody>
      </p:sp>
    </p:spTree>
    <p:extLst>
      <p:ext uri="{BB962C8B-B14F-4D97-AF65-F5344CB8AC3E}">
        <p14:creationId xmlns:p14="http://schemas.microsoft.com/office/powerpoint/2010/main" xmlns="" val="12134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7086600" cy="646331"/>
          </a:xfrm>
          <a:prstGeom prst="rect">
            <a:avLst/>
          </a:prstGeom>
        </p:spPr>
        <p:txBody>
          <a:bodyPr wrap="square">
            <a:spAutoFit/>
          </a:bodyPr>
          <a:lstStyle/>
          <a:p>
            <a:r>
              <a:rPr lang="en-US" b="1" dirty="0" smtClean="0">
                <a:latin typeface="Arial" pitchFamily="34" charset="0"/>
                <a:cs typeface="Arial" pitchFamily="34" charset="0"/>
              </a:rPr>
              <a:t>SKILLED MATHEMATICIAN RUBRIC</a:t>
            </a:r>
          </a:p>
          <a:p>
            <a:r>
              <a:rPr lang="en-US" b="1" dirty="0" smtClean="0">
                <a:latin typeface="Arial" pitchFamily="34" charset="0"/>
                <a:cs typeface="Arial" pitchFamily="34" charset="0"/>
              </a:rPr>
              <a:t>(focus is on expertise of student)</a:t>
            </a:r>
          </a:p>
        </p:txBody>
      </p:sp>
      <p:graphicFrame>
        <p:nvGraphicFramePr>
          <p:cNvPr id="5" name="Table 4"/>
          <p:cNvGraphicFramePr>
            <a:graphicFrameLocks noGrp="1"/>
          </p:cNvGraphicFramePr>
          <p:nvPr>
            <p:extLst>
              <p:ext uri="{D42A27DB-BD31-4B8C-83A1-F6EECF244321}">
                <p14:modId xmlns:p14="http://schemas.microsoft.com/office/powerpoint/2010/main" xmlns="" val="1788469119"/>
              </p:ext>
            </p:extLst>
          </p:nvPr>
        </p:nvGraphicFramePr>
        <p:xfrm>
          <a:off x="381000" y="1143000"/>
          <a:ext cx="8382000" cy="5084064"/>
        </p:xfrm>
        <a:graphic>
          <a:graphicData uri="http://schemas.openxmlformats.org/drawingml/2006/table">
            <a:tbl>
              <a:tblPr firstRow="1" firstCol="1" bandRow="1" bandCol="1">
                <a:tableStyleId>{5C22544A-7EE6-4342-B048-85BDC9FD1C3A}</a:tableStyleId>
              </a:tblPr>
              <a:tblGrid>
                <a:gridCol w="1035728"/>
                <a:gridCol w="1836568"/>
                <a:gridCol w="1836568"/>
                <a:gridCol w="1836568"/>
                <a:gridCol w="1836568"/>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339933"/>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rgbClr val="339933"/>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rgbClr val="339933"/>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rgbClr val="339933"/>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rgbClr val="339933"/>
                    </a:solidFill>
                  </a:tcPr>
                </a:tc>
              </a:tr>
              <a:tr h="645731">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Numbers and operations</a:t>
                      </a:r>
                      <a:endParaRPr lang="en-US" sz="1050" dirty="0">
                        <a:effectLst/>
                        <a:latin typeface="Arial" pitchFamily="34" charset="0"/>
                        <a:ea typeface="Calibri"/>
                        <a:cs typeface="Arial" pitchFamily="34" charset="0"/>
                      </a:endParaRPr>
                    </a:p>
                  </a:txBody>
                  <a:tcPr marL="68580" marR="68580" marT="0" marB="0">
                    <a:solidFill>
                      <a:srgbClr val="339933"/>
                    </a:solidFill>
                  </a:tcPr>
                </a:tc>
                <a:tc>
                  <a:txBody>
                    <a:bodyPr/>
                    <a:lstStyle/>
                    <a:p>
                      <a:pPr marL="0" marR="0">
                        <a:lnSpc>
                          <a:spcPct val="115000"/>
                        </a:lnSpc>
                        <a:spcBef>
                          <a:spcPts val="0"/>
                        </a:spcBef>
                        <a:spcAft>
                          <a:spcPts val="0"/>
                        </a:spcAft>
                      </a:pPr>
                      <a:r>
                        <a:rPr lang="en-US" sz="900" dirty="0">
                          <a:effectLst/>
                          <a:latin typeface="Arial"/>
                          <a:ea typeface="Calibri"/>
                          <a:cs typeface="Times New Roman"/>
                        </a:rPr>
                        <a:t>Can use whole numbers. </a:t>
                      </a:r>
                      <a:endParaRPr lang="en-US" sz="900" dirty="0" smtClean="0">
                        <a:effectLst/>
                        <a:latin typeface="Arial"/>
                        <a:ea typeface="Calibri"/>
                        <a:cs typeface="Times New Roman"/>
                      </a:endParaRPr>
                    </a:p>
                    <a:p>
                      <a:pPr marL="0" marR="0">
                        <a:lnSpc>
                          <a:spcPct val="115000"/>
                        </a:lnSpc>
                        <a:spcBef>
                          <a:spcPts val="0"/>
                        </a:spcBef>
                        <a:spcAft>
                          <a:spcPts val="0"/>
                        </a:spcAft>
                      </a:pPr>
                      <a:r>
                        <a:rPr lang="en-US" sz="900" dirty="0" smtClean="0">
                          <a:effectLst/>
                          <a:latin typeface="Arial"/>
                          <a:ea typeface="Calibri"/>
                          <a:cs typeface="Times New Roman"/>
                        </a:rPr>
                        <a:t>Can </a:t>
                      </a:r>
                      <a:r>
                        <a:rPr lang="en-US" sz="900" dirty="0">
                          <a:effectLst/>
                          <a:latin typeface="Arial"/>
                          <a:ea typeface="Calibri"/>
                          <a:cs typeface="Times New Roman"/>
                        </a:rPr>
                        <a:t>compare quantities. Confuses use of operations. Accuracy inconsistent.</a:t>
                      </a:r>
                      <a:endParaRPr lang="en-US" sz="110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a:ea typeface="Calibri"/>
                          <a:cs typeface="Times New Roman"/>
                        </a:rPr>
                        <a:t>Can use procedures and algorithms. Uses decimals, integers, fractions. Can estimate answers.</a:t>
                      </a:r>
                      <a:endParaRPr lang="en-US" sz="1100" dirty="0">
                        <a:effectLst/>
                        <a:latin typeface="Calibri"/>
                        <a:ea typeface="Calibri"/>
                        <a:cs typeface="Times New Roman"/>
                      </a:endParaRPr>
                    </a:p>
                    <a:p>
                      <a:pPr marL="0" marR="0">
                        <a:lnSpc>
                          <a:spcPct val="115000"/>
                        </a:lnSpc>
                        <a:spcBef>
                          <a:spcPts val="0"/>
                        </a:spcBef>
                        <a:spcAft>
                          <a:spcPts val="0"/>
                        </a:spcAft>
                      </a:pPr>
                      <a:r>
                        <a:rPr lang="en-US" sz="900" dirty="0">
                          <a:effectLst/>
                          <a:latin typeface="Arial"/>
                          <a:ea typeface="Calibri"/>
                          <a:cs typeface="Times New Roman"/>
                        </a:rPr>
                        <a:t>Selects correct operation. Often accurate.</a:t>
                      </a:r>
                      <a:endParaRPr lang="en-US" sz="11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a:ea typeface="Calibri"/>
                          <a:cs typeface="Times New Roman"/>
                        </a:rPr>
                        <a:t>Can use paper/pencil for numbers and operations. Translation between/among</a:t>
                      </a:r>
                      <a:endParaRPr lang="en-US" sz="1100" dirty="0">
                        <a:effectLst/>
                        <a:latin typeface="Calibri"/>
                        <a:ea typeface="Calibri"/>
                        <a:cs typeface="Times New Roman"/>
                      </a:endParaRPr>
                    </a:p>
                    <a:p>
                      <a:pPr marL="0" marR="0">
                        <a:lnSpc>
                          <a:spcPct val="115000"/>
                        </a:lnSpc>
                        <a:spcBef>
                          <a:spcPts val="0"/>
                        </a:spcBef>
                        <a:spcAft>
                          <a:spcPts val="0"/>
                        </a:spcAft>
                      </a:pPr>
                      <a:r>
                        <a:rPr lang="en-US" sz="900" dirty="0">
                          <a:effectLst/>
                          <a:latin typeface="Arial"/>
                          <a:ea typeface="Calibri"/>
                          <a:cs typeface="Times New Roman"/>
                        </a:rPr>
                        <a:t>numbers, fractions, decimals sometimes unclear. Often limited to one method of computation.</a:t>
                      </a:r>
                      <a:endParaRPr lang="en-US" sz="11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a:ea typeface="Calibri"/>
                          <a:cs typeface="Times New Roman"/>
                        </a:rPr>
                        <a:t>Is fluent in computation and operations. High level of mental automaticity. Always accurate. </a:t>
                      </a:r>
                      <a:endParaRPr lang="en-US" sz="1100">
                        <a:effectLst/>
                        <a:latin typeface="Calibri"/>
                        <a:ea typeface="Calibri"/>
                        <a:cs typeface="Times New Roman"/>
                      </a:endParaRPr>
                    </a:p>
                    <a:p>
                      <a:pPr marL="0" marR="0">
                        <a:lnSpc>
                          <a:spcPct val="115000"/>
                        </a:lnSpc>
                        <a:spcBef>
                          <a:spcPts val="0"/>
                        </a:spcBef>
                        <a:spcAft>
                          <a:spcPts val="0"/>
                        </a:spcAft>
                      </a:pPr>
                      <a:r>
                        <a:rPr lang="en-US" sz="900">
                          <a:effectLst/>
                          <a:latin typeface="Arial"/>
                          <a:ea typeface="Calibri"/>
                          <a:cs typeface="Times New Roman"/>
                        </a:rPr>
                        <a:t>Can use multiple computational methods as well as mental models.</a:t>
                      </a:r>
                      <a:endParaRPr lang="en-US" sz="110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811530">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Algebra</a:t>
                      </a:r>
                      <a:endParaRPr lang="en-US" sz="1050" dirty="0">
                        <a:effectLst/>
                        <a:latin typeface="Arial" pitchFamily="34" charset="0"/>
                        <a:ea typeface="Calibri"/>
                        <a:cs typeface="Arial" pitchFamily="34" charset="0"/>
                      </a:endParaRPr>
                    </a:p>
                  </a:txBody>
                  <a:tcPr marL="68580" marR="68580" marT="0" marB="0">
                    <a:solidFill>
                      <a:srgbClr val="339933"/>
                    </a:solidFill>
                  </a:tcPr>
                </a:tc>
                <a:tc>
                  <a:txBody>
                    <a:bodyPr/>
                    <a:lstStyle/>
                    <a:p>
                      <a:pPr marL="0" marR="0">
                        <a:lnSpc>
                          <a:spcPct val="115000"/>
                        </a:lnSpc>
                        <a:spcBef>
                          <a:spcPts val="0"/>
                        </a:spcBef>
                        <a:spcAft>
                          <a:spcPts val="0"/>
                        </a:spcAft>
                      </a:pPr>
                      <a:r>
                        <a:rPr lang="en-US" sz="900" dirty="0">
                          <a:effectLst/>
                          <a:latin typeface="Arial"/>
                          <a:ea typeface="Calibri"/>
                          <a:cs typeface="Times New Roman"/>
                        </a:rPr>
                        <a:t>Has no idea that algebra helps to solve for the unknown. </a:t>
                      </a:r>
                      <a:endParaRPr lang="en-US" sz="900" dirty="0" smtClean="0">
                        <a:effectLst/>
                        <a:latin typeface="Arial"/>
                        <a:ea typeface="Calibri"/>
                        <a:cs typeface="Times New Roman"/>
                      </a:endParaRPr>
                    </a:p>
                    <a:p>
                      <a:pPr marL="0" marR="0">
                        <a:lnSpc>
                          <a:spcPct val="115000"/>
                        </a:lnSpc>
                        <a:spcBef>
                          <a:spcPts val="0"/>
                        </a:spcBef>
                        <a:spcAft>
                          <a:spcPts val="0"/>
                        </a:spcAft>
                      </a:pPr>
                      <a:r>
                        <a:rPr lang="en-US" sz="900" dirty="0" smtClean="0">
                          <a:effectLst/>
                          <a:latin typeface="Arial"/>
                          <a:ea typeface="Calibri"/>
                          <a:cs typeface="Times New Roman"/>
                        </a:rPr>
                        <a:t>Can </a:t>
                      </a:r>
                      <a:r>
                        <a:rPr lang="en-US" sz="900" dirty="0">
                          <a:effectLst/>
                          <a:latin typeface="Arial"/>
                          <a:ea typeface="Calibri"/>
                          <a:cs typeface="Times New Roman"/>
                        </a:rPr>
                        <a:t>identify a few of the symbols and procedures. Basic equations are a challenge, and articulation of the problem is limited.</a:t>
                      </a:r>
                      <a:endParaRPr lang="en-US" sz="110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a:ea typeface="Calibri"/>
                          <a:cs typeface="Times New Roman"/>
                        </a:rPr>
                        <a:t>Uses the symbols and procedures. Can use some of the patterns and functions. Can verbalize some of the generalizations of algebra. Can articulate what the problem is trying to solve/find. </a:t>
                      </a:r>
                      <a:endParaRPr lang="en-US" sz="110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a:ea typeface="Calibri"/>
                          <a:cs typeface="Times New Roman"/>
                        </a:rPr>
                        <a:t>Uses the formalized patterns, functions and generalizations of algebra. Can verbalize the thinking but is limited to the replication of what has been taught. </a:t>
                      </a:r>
                      <a:endParaRPr lang="en-US" sz="11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a:ea typeface="Calibri"/>
                          <a:cs typeface="Times New Roman"/>
                        </a:rPr>
                        <a:t>Can manipulate and evaluate the formalized patterns, functions, and generalizations of mathematical thinking. Can manipulate, evaluate, and develop equations and representational systems.</a:t>
                      </a:r>
                      <a:endParaRPr lang="en-US" sz="11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914400">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Geometry</a:t>
                      </a:r>
                      <a:endParaRPr lang="en-US" sz="1050" dirty="0">
                        <a:effectLst/>
                        <a:latin typeface="Arial" pitchFamily="34" charset="0"/>
                        <a:ea typeface="Calibri"/>
                        <a:cs typeface="Arial" pitchFamily="34" charset="0"/>
                      </a:endParaRPr>
                    </a:p>
                  </a:txBody>
                  <a:tcPr marL="68580" marR="68580" marT="0" marB="0">
                    <a:solidFill>
                      <a:srgbClr val="339933"/>
                    </a:solidFill>
                  </a:tcPr>
                </a:tc>
                <a:tc>
                  <a:txBody>
                    <a:bodyPr/>
                    <a:lstStyle/>
                    <a:p>
                      <a:pPr marL="0" marR="0">
                        <a:lnSpc>
                          <a:spcPct val="115000"/>
                        </a:lnSpc>
                        <a:spcBef>
                          <a:spcPts val="0"/>
                        </a:spcBef>
                        <a:spcAft>
                          <a:spcPts val="0"/>
                        </a:spcAft>
                      </a:pPr>
                      <a:r>
                        <a:rPr lang="en-US" sz="900">
                          <a:effectLst/>
                          <a:latin typeface="Arial"/>
                          <a:ea typeface="Calibri"/>
                          <a:cs typeface="Times New Roman"/>
                        </a:rPr>
                        <a:t>Concept of proof is vague. Knows the name of some geometric shapes. </a:t>
                      </a:r>
                      <a:endParaRPr lang="en-US" sz="1100">
                        <a:effectLst/>
                        <a:latin typeface="Calibri"/>
                        <a:ea typeface="Calibri"/>
                        <a:cs typeface="Times New Roman"/>
                      </a:endParaRPr>
                    </a:p>
                    <a:p>
                      <a:pPr marL="0" marR="0">
                        <a:lnSpc>
                          <a:spcPct val="115000"/>
                        </a:lnSpc>
                        <a:spcBef>
                          <a:spcPts val="0"/>
                        </a:spcBef>
                        <a:spcAft>
                          <a:spcPts val="0"/>
                        </a:spcAft>
                      </a:pPr>
                      <a:r>
                        <a:rPr lang="en-US" sz="900">
                          <a:effectLst/>
                          <a:latin typeface="Arial"/>
                          <a:ea typeface="Calibri"/>
                          <a:cs typeface="Times New Roman"/>
                        </a:rPr>
                        <a:t>Geometric modeling, visualization of shape movement is limited, spatial reasoning not understood.</a:t>
                      </a:r>
                      <a:endParaRPr lang="en-US" sz="110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a:ea typeface="Calibri"/>
                          <a:cs typeface="Times New Roman"/>
                        </a:rPr>
                        <a:t>Knows procedurally how to do proofs. Names shapes. Can measure shapes and compare measurement of various shapes. Some visualization of shape movement. </a:t>
                      </a:r>
                      <a:endParaRPr lang="en-US" sz="110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a:ea typeface="Calibri"/>
                          <a:cs typeface="Times New Roman"/>
                        </a:rPr>
                        <a:t>Can do proofs and justification. Can do geometric modeling, visualization, and spatial reasoning. </a:t>
                      </a:r>
                      <a:endParaRPr lang="en-US" sz="1100">
                        <a:effectLst/>
                        <a:latin typeface="Calibri"/>
                        <a:ea typeface="Calibri"/>
                        <a:cs typeface="Times New Roman"/>
                      </a:endParaRPr>
                    </a:p>
                    <a:p>
                      <a:pPr marL="0" marR="0">
                        <a:lnSpc>
                          <a:spcPct val="115000"/>
                        </a:lnSpc>
                        <a:spcBef>
                          <a:spcPts val="0"/>
                        </a:spcBef>
                        <a:spcAft>
                          <a:spcPts val="0"/>
                        </a:spcAft>
                      </a:pPr>
                      <a:r>
                        <a:rPr lang="en-US" sz="900">
                          <a:effectLst/>
                          <a:latin typeface="Arial"/>
                          <a:ea typeface="Calibri"/>
                          <a:cs typeface="Times New Roman"/>
                        </a:rPr>
                        <a:t>Mathematical arguments limited. Difficulty expressing real-world applications. </a:t>
                      </a:r>
                      <a:endParaRPr lang="en-US" sz="110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a:ea typeface="Calibri"/>
                          <a:cs typeface="Times New Roman"/>
                        </a:rPr>
                        <a:t>Proof and justification inherent. Uses and manipulates visualization, spatial reasoning, geometric modeling along with mathematical arguments. Articulates real-world applications of each.</a:t>
                      </a:r>
                      <a:endParaRPr lang="en-US" sz="11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341120">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Measurement</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dirty="0">
                          <a:effectLst/>
                          <a:latin typeface="Arial" pitchFamily="34" charset="0"/>
                          <a:ea typeface="Calibri"/>
                          <a:cs typeface="Arial" pitchFamily="34" charset="0"/>
                        </a:rPr>
                        <a:t> </a:t>
                      </a:r>
                    </a:p>
                    <a:p>
                      <a:pPr marL="0" marR="0">
                        <a:lnSpc>
                          <a:spcPct val="115000"/>
                        </a:lnSpc>
                        <a:spcBef>
                          <a:spcPts val="0"/>
                        </a:spcBef>
                        <a:spcAft>
                          <a:spcPts val="0"/>
                        </a:spcAft>
                      </a:pPr>
                      <a:r>
                        <a:rPr lang="en-US" sz="1050" dirty="0">
                          <a:effectLst/>
                          <a:latin typeface="Arial" pitchFamily="34" charset="0"/>
                          <a:ea typeface="Calibri"/>
                          <a:cs typeface="Arial" pitchFamily="34" charset="0"/>
                        </a:rPr>
                        <a:t> </a:t>
                      </a:r>
                    </a:p>
                    <a:p>
                      <a:pPr marL="0" marR="0">
                        <a:lnSpc>
                          <a:spcPct val="115000"/>
                        </a:lnSpc>
                        <a:spcBef>
                          <a:spcPts val="0"/>
                        </a:spcBef>
                        <a:spcAft>
                          <a:spcPts val="0"/>
                        </a:spcAft>
                      </a:pPr>
                      <a:r>
                        <a:rPr lang="en-US" sz="1050" dirty="0">
                          <a:effectLst/>
                          <a:latin typeface="Arial" pitchFamily="34" charset="0"/>
                          <a:ea typeface="Calibri"/>
                          <a:cs typeface="Arial" pitchFamily="34" charset="0"/>
                        </a:rPr>
                        <a:t> </a:t>
                      </a:r>
                    </a:p>
                    <a:p>
                      <a:pPr marL="0" marR="0">
                        <a:lnSpc>
                          <a:spcPct val="115000"/>
                        </a:lnSpc>
                        <a:spcBef>
                          <a:spcPts val="0"/>
                        </a:spcBef>
                        <a:spcAft>
                          <a:spcPts val="0"/>
                        </a:spcAft>
                      </a:pPr>
                      <a:r>
                        <a:rPr lang="en-US" sz="1050" dirty="0">
                          <a:effectLst/>
                          <a:latin typeface="Arial" pitchFamily="34" charset="0"/>
                          <a:ea typeface="Calibri"/>
                          <a:cs typeface="Arial" pitchFamily="34" charset="0"/>
                        </a:rPr>
                        <a:t> </a:t>
                      </a:r>
                    </a:p>
                    <a:p>
                      <a:pPr marL="0" marR="0">
                        <a:lnSpc>
                          <a:spcPct val="115000"/>
                        </a:lnSpc>
                        <a:spcBef>
                          <a:spcPts val="0"/>
                        </a:spcBef>
                        <a:spcAft>
                          <a:spcPts val="0"/>
                        </a:spcAft>
                      </a:pPr>
                      <a:r>
                        <a:rPr lang="en-US" sz="1050" dirty="0">
                          <a:effectLst/>
                          <a:latin typeface="Arial" pitchFamily="34" charset="0"/>
                          <a:ea typeface="Calibri"/>
                          <a:cs typeface="Arial" pitchFamily="34" charset="0"/>
                        </a:rPr>
                        <a:t> </a:t>
                      </a:r>
                    </a:p>
                    <a:p>
                      <a:pPr marL="0" marR="0">
                        <a:lnSpc>
                          <a:spcPct val="115000"/>
                        </a:lnSpc>
                        <a:spcBef>
                          <a:spcPts val="0"/>
                        </a:spcBef>
                        <a:spcAft>
                          <a:spcPts val="0"/>
                        </a:spcAft>
                      </a:pPr>
                      <a:r>
                        <a:rPr lang="en-US" sz="1050" dirty="0">
                          <a:effectLst/>
                          <a:latin typeface="Arial" pitchFamily="34" charset="0"/>
                          <a:ea typeface="Calibri"/>
                          <a:cs typeface="Arial" pitchFamily="34" charset="0"/>
                        </a:rPr>
                        <a:t> </a:t>
                      </a:r>
                    </a:p>
                    <a:p>
                      <a:pPr marL="0" marR="0">
                        <a:lnSpc>
                          <a:spcPct val="115000"/>
                        </a:lnSpc>
                        <a:spcBef>
                          <a:spcPts val="0"/>
                        </a:spcBef>
                        <a:spcAft>
                          <a:spcPts val="0"/>
                        </a:spcAft>
                      </a:pPr>
                      <a:r>
                        <a:rPr lang="en-US" sz="1050" dirty="0">
                          <a:effectLst/>
                          <a:latin typeface="Arial" pitchFamily="34" charset="0"/>
                          <a:ea typeface="Calibri"/>
                          <a:cs typeface="Arial" pitchFamily="34" charset="0"/>
                        </a:rPr>
                        <a:t> </a:t>
                      </a:r>
                    </a:p>
                  </a:txBody>
                  <a:tcPr marL="68580" marR="68580" marT="0" marB="0">
                    <a:solidFill>
                      <a:srgbClr val="339933"/>
                    </a:solidFill>
                  </a:tcPr>
                </a:tc>
                <a:tc>
                  <a:txBody>
                    <a:bodyPr/>
                    <a:lstStyle/>
                    <a:p>
                      <a:pPr marL="0" marR="0">
                        <a:lnSpc>
                          <a:spcPct val="115000"/>
                        </a:lnSpc>
                        <a:spcBef>
                          <a:spcPts val="0"/>
                        </a:spcBef>
                        <a:spcAft>
                          <a:spcPts val="0"/>
                        </a:spcAft>
                      </a:pPr>
                      <a:r>
                        <a:rPr lang="en-US" sz="900" dirty="0">
                          <a:effectLst/>
                          <a:latin typeface="Arial"/>
                          <a:ea typeface="Calibri"/>
                          <a:cs typeface="Times New Roman"/>
                        </a:rPr>
                        <a:t>Knows why measurement is important. Some units and systems are understood. Tools, formulas, techniques, attributes not understood.</a:t>
                      </a:r>
                      <a:endParaRPr lang="en-US" sz="1100" dirty="0">
                        <a:effectLst/>
                        <a:latin typeface="Calibri"/>
                        <a:ea typeface="Calibri"/>
                        <a:cs typeface="Times New Roman"/>
                      </a:endParaRPr>
                    </a:p>
                    <a:p>
                      <a:pPr marL="0" marR="0">
                        <a:lnSpc>
                          <a:spcPct val="115000"/>
                        </a:lnSpc>
                        <a:spcBef>
                          <a:spcPts val="0"/>
                        </a:spcBef>
                        <a:spcAft>
                          <a:spcPts val="0"/>
                        </a:spcAft>
                      </a:pPr>
                      <a:r>
                        <a:rPr lang="en-US" sz="900" dirty="0">
                          <a:effectLst/>
                          <a:latin typeface="Arial"/>
                          <a:ea typeface="Calibri"/>
                          <a:cs typeface="Times New Roman"/>
                        </a:rPr>
                        <a:t> </a:t>
                      </a:r>
                      <a:endParaRPr lang="en-US" sz="110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a:ea typeface="Calibri"/>
                          <a:cs typeface="Times New Roman"/>
                        </a:rPr>
                        <a:t>Uses units, systems, and processes of measurement. Can translate between and among measurement systems. Can use some of the tools, formulas, and techniques.</a:t>
                      </a:r>
                      <a:endParaRPr lang="en-US" sz="110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a:ea typeface="Calibri"/>
                          <a:cs typeface="Times New Roman"/>
                        </a:rPr>
                        <a:t>Articulates how attributes contribute to measurement and why certain tools and techniques are better than others for a given situation. Uses what has been taught. </a:t>
                      </a:r>
                      <a:endParaRPr lang="en-US" sz="110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a:ea typeface="Calibri"/>
                          <a:cs typeface="Times New Roman"/>
                        </a:rPr>
                        <a:t>Articulates how measurement is integral to mathematics. Manipulates and uses tools, formulas, techniques, attributes to most accurately solve and address problems. Articulates limitations of measurement tools and identifies needed developments.</a:t>
                      </a:r>
                      <a:endParaRPr lang="en-US" sz="11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6" name="Slide Number Placeholder 5"/>
          <p:cNvSpPr>
            <a:spLocks noGrp="1"/>
          </p:cNvSpPr>
          <p:nvPr>
            <p:ph type="sldNum" sz="quarter" idx="12"/>
          </p:nvPr>
        </p:nvSpPr>
        <p:spPr/>
        <p:txBody>
          <a:bodyPr/>
          <a:lstStyle/>
          <a:p>
            <a:fld id="{080F2F0D-5307-4956-87E0-E66C4E6650A6}" type="slidenum">
              <a:rPr lang="en-US" smtClean="0"/>
              <a:pPr/>
              <a:t>11</a:t>
            </a:fld>
            <a:endParaRPr lang="en-US"/>
          </a:p>
        </p:txBody>
      </p:sp>
    </p:spTree>
    <p:extLst>
      <p:ext uri="{BB962C8B-B14F-4D97-AF65-F5344CB8AC3E}">
        <p14:creationId xmlns:p14="http://schemas.microsoft.com/office/powerpoint/2010/main" xmlns="" val="277013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7086600" cy="646331"/>
          </a:xfrm>
          <a:prstGeom prst="rect">
            <a:avLst/>
          </a:prstGeom>
        </p:spPr>
        <p:txBody>
          <a:bodyPr wrap="square">
            <a:spAutoFit/>
          </a:bodyPr>
          <a:lstStyle/>
          <a:p>
            <a:r>
              <a:rPr lang="en-US" b="1" dirty="0" smtClean="0">
                <a:latin typeface="Arial" pitchFamily="34" charset="0"/>
                <a:cs typeface="Arial" pitchFamily="34" charset="0"/>
              </a:rPr>
              <a:t>SKILLED MATHEMATICIAN RUBRIC </a:t>
            </a:r>
            <a:r>
              <a:rPr lang="en-US" dirty="0" smtClean="0">
                <a:latin typeface="Arial" pitchFamily="34" charset="0"/>
                <a:cs typeface="Arial" pitchFamily="34" charset="0"/>
              </a:rPr>
              <a:t>(continued)</a:t>
            </a:r>
          </a:p>
          <a:p>
            <a:r>
              <a:rPr lang="en-US" b="1" dirty="0" smtClean="0">
                <a:latin typeface="Arial" pitchFamily="34" charset="0"/>
                <a:cs typeface="Arial" pitchFamily="34" charset="0"/>
              </a:rPr>
              <a:t>(focus is on expertise of student)</a:t>
            </a:r>
          </a:p>
        </p:txBody>
      </p:sp>
      <p:graphicFrame>
        <p:nvGraphicFramePr>
          <p:cNvPr id="4" name="Table 3"/>
          <p:cNvGraphicFramePr>
            <a:graphicFrameLocks noGrp="1"/>
          </p:cNvGraphicFramePr>
          <p:nvPr>
            <p:extLst>
              <p:ext uri="{D42A27DB-BD31-4B8C-83A1-F6EECF244321}">
                <p14:modId xmlns:p14="http://schemas.microsoft.com/office/powerpoint/2010/main" xmlns="" val="1500480520"/>
              </p:ext>
            </p:extLst>
          </p:nvPr>
        </p:nvGraphicFramePr>
        <p:xfrm>
          <a:off x="330693" y="1143000"/>
          <a:ext cx="8382000" cy="4419600"/>
        </p:xfrm>
        <a:graphic>
          <a:graphicData uri="http://schemas.openxmlformats.org/drawingml/2006/table">
            <a:tbl>
              <a:tblPr firstRow="1" firstCol="1" bandRow="1" bandCol="1">
                <a:tableStyleId>{5C22544A-7EE6-4342-B048-85BDC9FD1C3A}</a:tableStyleId>
              </a:tblPr>
              <a:tblGrid>
                <a:gridCol w="1269507"/>
                <a:gridCol w="1602789"/>
                <a:gridCol w="1836568"/>
                <a:gridCol w="1836568"/>
                <a:gridCol w="1836568"/>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339933"/>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rgbClr val="339933"/>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rgbClr val="339933"/>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rgbClr val="339933"/>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rgbClr val="339933"/>
                    </a:solidFill>
                  </a:tcPr>
                </a:tc>
              </a:tr>
              <a:tr h="645731">
                <a:tc>
                  <a:txBody>
                    <a:bodyPr/>
                    <a:lstStyle/>
                    <a:p>
                      <a:pPr marL="0" marR="0">
                        <a:lnSpc>
                          <a:spcPct val="115000"/>
                        </a:lnSpc>
                        <a:spcBef>
                          <a:spcPts val="0"/>
                        </a:spcBef>
                        <a:spcAft>
                          <a:spcPts val="0"/>
                        </a:spcAft>
                      </a:pPr>
                      <a:r>
                        <a:rPr lang="en-US" sz="1050" b="1" dirty="0">
                          <a:effectLst/>
                          <a:latin typeface="Arial"/>
                          <a:ea typeface="Calibri"/>
                          <a:cs typeface="Times New Roman"/>
                        </a:rPr>
                        <a:t>Data analysis and probability</a:t>
                      </a:r>
                      <a:endParaRPr lang="en-US" sz="1050" dirty="0">
                        <a:effectLst/>
                        <a:latin typeface="Calibri"/>
                        <a:ea typeface="Calibri"/>
                        <a:cs typeface="Times New Roman"/>
                      </a:endParaRPr>
                    </a:p>
                  </a:txBody>
                  <a:tcPr marL="68580" marR="68580" marT="0" marB="0">
                    <a:solidFill>
                      <a:srgbClr val="339933"/>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Can barely formulate a question. Data collection, display, organization fragmented. Has no concept of how data analysis impacts personal life. </a:t>
                      </a:r>
                    </a:p>
                  </a:txBody>
                  <a:tcPr marL="68580" marR="68580" marT="0" marB="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Understands the relationship between the question and data collected. Can organize data. Has difficulty with inference and prediction of data. Limited use of probabilities.</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Uses good questions and data collection. Uses statistics to analyze data, infer, and predict more than one way. Can identify basic probabilities from the data. Articulates the limitations of the data.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Questions, data collection, and analysis insightful and accurate. Uses multiple statistical methods. Blends probability in with predictive tools and infers likelihood of anomalies in data.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811530">
                <a:tc>
                  <a:txBody>
                    <a:bodyPr/>
                    <a:lstStyle/>
                    <a:p>
                      <a:pPr marL="0" marR="0">
                        <a:lnSpc>
                          <a:spcPct val="115000"/>
                        </a:lnSpc>
                        <a:spcBef>
                          <a:spcPts val="0"/>
                        </a:spcBef>
                        <a:spcAft>
                          <a:spcPts val="0"/>
                        </a:spcAft>
                      </a:pPr>
                      <a:r>
                        <a:rPr lang="en-US" sz="1050" b="1" dirty="0">
                          <a:effectLst/>
                          <a:latin typeface="Arial"/>
                          <a:ea typeface="Calibri"/>
                          <a:cs typeface="Times New Roman"/>
                        </a:rPr>
                        <a:t>Problem solving</a:t>
                      </a:r>
                      <a:endParaRPr lang="en-US" sz="1050" dirty="0">
                        <a:effectLst/>
                        <a:latin typeface="Calibri"/>
                        <a:ea typeface="Calibri"/>
                        <a:cs typeface="Times New Roman"/>
                      </a:endParaRPr>
                    </a:p>
                  </a:txBody>
                  <a:tcPr marL="68580" marR="68580" marT="0" marB="0">
                    <a:solidFill>
                      <a:srgbClr val="339933"/>
                    </a:solid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Has no strategies to use to solve problems. No persistence. Does not understand what is being solved. </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Has one strategy to use but gives up if that one does not work. Can identify what needs to be solved.</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Has two or three strategies to use. Can set up the problem a couple of different ways. Can verbalize conceptually what the problem is seeking to know.</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Can verbalize the questions around the problem. Can use multiple strategies. Can solve the problem more than one way. Extrapolates on additional possibilities.</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914400">
                <a:tc>
                  <a:txBody>
                    <a:bodyPr/>
                    <a:lstStyle/>
                    <a:p>
                      <a:pPr marL="0" marR="0">
                        <a:lnSpc>
                          <a:spcPct val="115000"/>
                        </a:lnSpc>
                        <a:spcBef>
                          <a:spcPts val="0"/>
                        </a:spcBef>
                        <a:spcAft>
                          <a:spcPts val="0"/>
                        </a:spcAft>
                      </a:pPr>
                      <a:r>
                        <a:rPr lang="en-US" sz="1050" b="1" dirty="0">
                          <a:effectLst/>
                          <a:latin typeface="Arial"/>
                          <a:ea typeface="Calibri"/>
                          <a:cs typeface="Times New Roman"/>
                        </a:rPr>
                        <a:t>Reasoning and proof</a:t>
                      </a:r>
                      <a:endParaRPr lang="en-US" sz="1050" dirty="0">
                        <a:effectLst/>
                        <a:latin typeface="Calibri"/>
                        <a:ea typeface="Calibri"/>
                        <a:cs typeface="Times New Roman"/>
                      </a:endParaRPr>
                    </a:p>
                  </a:txBody>
                  <a:tcPr marL="68580" marR="68580" marT="0" marB="0">
                    <a:solidFill>
                      <a:srgbClr val="339933"/>
                    </a:solid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Math makes no sense. Does not understand why it is needed. Can count and order things, particularly money. </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Can use the proofs and reasoning but cannot explain why the reasoning works. Identifies patterns, structures, and regularities. Mathematical conjectures are vague.</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Can use mathematical reasoning and proofs and explain them. Understands the concept of mathematical conjectures. Can identify the patterns and regularities.</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Can evaluate mathematical reasoning and proofs for viability and develop mathematical conjectures. Can identify irregularities in real-world and abstract representations.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965454">
                <a:tc>
                  <a:txBody>
                    <a:bodyPr/>
                    <a:lstStyle/>
                    <a:p>
                      <a:pPr marL="0" marR="0">
                        <a:lnSpc>
                          <a:spcPct val="115000"/>
                        </a:lnSpc>
                        <a:spcBef>
                          <a:spcPts val="0"/>
                        </a:spcBef>
                        <a:spcAft>
                          <a:spcPts val="0"/>
                        </a:spcAft>
                      </a:pPr>
                      <a:r>
                        <a:rPr lang="en-US" sz="1050" b="1" dirty="0">
                          <a:effectLst/>
                          <a:latin typeface="Arial"/>
                          <a:ea typeface="Calibri"/>
                          <a:cs typeface="Times New Roman"/>
                        </a:rPr>
                        <a:t>Communication</a:t>
                      </a:r>
                      <a:endParaRPr lang="en-US" sz="1050" dirty="0">
                        <a:effectLst/>
                        <a:latin typeface="Calibri"/>
                        <a:ea typeface="Calibri"/>
                        <a:cs typeface="Times New Roman"/>
                      </a:endParaRPr>
                    </a:p>
                  </a:txBody>
                  <a:tcPr marL="68580" marR="68580" marT="0" marB="0">
                    <a:solidFill>
                      <a:srgbClr val="339933"/>
                    </a:solid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Limited use of mathematical vocabulary. Little conceptual language. Unable to explain in writing.</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Uses the vocabulary correctly as well as procedurally. Can amend an explanation in writing or orally. </a:t>
                      </a:r>
                    </a:p>
                    <a:p>
                      <a:pPr marL="0" marR="0">
                        <a:lnSpc>
                          <a:spcPct val="115000"/>
                        </a:lnSpc>
                        <a:spcBef>
                          <a:spcPts val="0"/>
                        </a:spcBef>
                        <a:spcAft>
                          <a:spcPts val="0"/>
                        </a:spcAft>
                      </a:pPr>
                      <a:r>
                        <a:rPr lang="en-US" sz="900">
                          <a:effectLst/>
                          <a:latin typeface="Arial" pitchFamily="34" charset="0"/>
                          <a:ea typeface="Calibri"/>
                          <a:cs typeface="Arial" pitchFamily="34" charset="0"/>
                        </a:rPr>
                        <a:t>Difficulty explaining the rationale.</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Uses the language correctly both procedurally and conceptually. Can make an argument with appropriate rationale. Can refine the argument. Some use of rationale.</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Can use mathematical arguments and rationales with precise mathematical language. Can explore arguments from theoretical frames.</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5" name="Slide Number Placeholder 4"/>
          <p:cNvSpPr>
            <a:spLocks noGrp="1"/>
          </p:cNvSpPr>
          <p:nvPr>
            <p:ph type="sldNum" sz="quarter" idx="12"/>
          </p:nvPr>
        </p:nvSpPr>
        <p:spPr/>
        <p:txBody>
          <a:bodyPr/>
          <a:lstStyle/>
          <a:p>
            <a:fld id="{080F2F0D-5307-4956-87E0-E66C4E6650A6}" type="slidenum">
              <a:rPr lang="en-US" smtClean="0"/>
              <a:pPr/>
              <a:t>12</a:t>
            </a:fld>
            <a:endParaRPr lang="en-US"/>
          </a:p>
        </p:txBody>
      </p:sp>
    </p:spTree>
    <p:extLst>
      <p:ext uri="{BB962C8B-B14F-4D97-AF65-F5344CB8AC3E}">
        <p14:creationId xmlns:p14="http://schemas.microsoft.com/office/powerpoint/2010/main" xmlns="" val="3334790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7086600" cy="646331"/>
          </a:xfrm>
          <a:prstGeom prst="rect">
            <a:avLst/>
          </a:prstGeom>
        </p:spPr>
        <p:txBody>
          <a:bodyPr wrap="square">
            <a:spAutoFit/>
          </a:bodyPr>
          <a:lstStyle/>
          <a:p>
            <a:r>
              <a:rPr lang="en-US" b="1" dirty="0" smtClean="0">
                <a:latin typeface="Arial" pitchFamily="34" charset="0"/>
                <a:cs typeface="Arial" pitchFamily="34" charset="0"/>
              </a:rPr>
              <a:t>SKILLED MATHEMATICIAN RUBRIC </a:t>
            </a:r>
            <a:r>
              <a:rPr lang="en-US" dirty="0" smtClean="0">
                <a:latin typeface="Arial" pitchFamily="34" charset="0"/>
                <a:cs typeface="Arial" pitchFamily="34" charset="0"/>
              </a:rPr>
              <a:t>(continued)</a:t>
            </a:r>
          </a:p>
          <a:p>
            <a:r>
              <a:rPr lang="en-US" b="1" dirty="0" smtClean="0">
                <a:latin typeface="Arial" pitchFamily="34" charset="0"/>
                <a:cs typeface="Arial" pitchFamily="34" charset="0"/>
              </a:rPr>
              <a:t>(focus is on expertise of student)</a:t>
            </a:r>
          </a:p>
        </p:txBody>
      </p:sp>
      <p:graphicFrame>
        <p:nvGraphicFramePr>
          <p:cNvPr id="4" name="Table 3"/>
          <p:cNvGraphicFramePr>
            <a:graphicFrameLocks noGrp="1"/>
          </p:cNvGraphicFramePr>
          <p:nvPr>
            <p:extLst>
              <p:ext uri="{D42A27DB-BD31-4B8C-83A1-F6EECF244321}">
                <p14:modId xmlns:p14="http://schemas.microsoft.com/office/powerpoint/2010/main" xmlns="" val="1722000380"/>
              </p:ext>
            </p:extLst>
          </p:nvPr>
        </p:nvGraphicFramePr>
        <p:xfrm>
          <a:off x="330693" y="1143000"/>
          <a:ext cx="8382000" cy="4221099"/>
        </p:xfrm>
        <a:graphic>
          <a:graphicData uri="http://schemas.openxmlformats.org/drawingml/2006/table">
            <a:tbl>
              <a:tblPr firstRow="1" firstCol="1" bandRow="1" bandCol="1">
                <a:tableStyleId>{5C22544A-7EE6-4342-B048-85BDC9FD1C3A}</a:tableStyleId>
              </a:tblPr>
              <a:tblGrid>
                <a:gridCol w="1269507"/>
                <a:gridCol w="1602789"/>
                <a:gridCol w="1836568"/>
                <a:gridCol w="1836568"/>
                <a:gridCol w="1836568"/>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339933"/>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rgbClr val="339933"/>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rgbClr val="339933"/>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rgbClr val="339933"/>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rgbClr val="339933"/>
                    </a:solidFill>
                  </a:tcPr>
                </a:tc>
              </a:tr>
              <a:tr h="1371600">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Connections</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txBody>
                  <a:tcPr marL="68580" marR="68580" marT="0" marB="0">
                    <a:solidFill>
                      <a:srgbClr val="339933"/>
                    </a:solidFill>
                  </a:tcPr>
                </a:tc>
                <a:tc>
                  <a:txBody>
                    <a:bodyPr/>
                    <a:lstStyle/>
                    <a:p>
                      <a:pPr marL="0" marR="0">
                        <a:lnSpc>
                          <a:spcPct val="115000"/>
                        </a:lnSpc>
                        <a:spcBef>
                          <a:spcPts val="0"/>
                        </a:spcBef>
                        <a:spcAft>
                          <a:spcPts val="0"/>
                        </a:spcAft>
                      </a:pPr>
                      <a:r>
                        <a:rPr lang="en-US" sz="900">
                          <a:effectLst/>
                          <a:latin typeface="Arial"/>
                          <a:ea typeface="Calibri"/>
                          <a:cs typeface="Times New Roman"/>
                        </a:rPr>
                        <a:t>Sees each math lesson as unrelated to anything else in math. No practical application of math in personal life. </a:t>
                      </a:r>
                      <a:endParaRPr lang="en-US" sz="1100">
                        <a:effectLst/>
                        <a:latin typeface="Calibri"/>
                        <a:ea typeface="Calibri"/>
                        <a:cs typeface="Times New Roman"/>
                      </a:endParaRPr>
                    </a:p>
                    <a:p>
                      <a:pPr marL="0" marR="0">
                        <a:lnSpc>
                          <a:spcPct val="115000"/>
                        </a:lnSpc>
                        <a:spcBef>
                          <a:spcPts val="0"/>
                        </a:spcBef>
                        <a:spcAft>
                          <a:spcPts val="0"/>
                        </a:spcAft>
                      </a:pPr>
                      <a:r>
                        <a:rPr lang="en-US" sz="900">
                          <a:effectLst/>
                          <a:latin typeface="Arial"/>
                          <a:ea typeface="Calibri"/>
                          <a:cs typeface="Times New Roman"/>
                        </a:rPr>
                        <a:t> </a:t>
                      </a:r>
                      <a:endParaRPr lang="en-US" sz="1100">
                        <a:effectLst/>
                        <a:latin typeface="Calibri"/>
                        <a:ea typeface="Calibri"/>
                        <a:cs typeface="Times New Roman"/>
                      </a:endParaRPr>
                    </a:p>
                    <a:p>
                      <a:pPr marL="0" marR="0">
                        <a:lnSpc>
                          <a:spcPct val="115000"/>
                        </a:lnSpc>
                        <a:spcBef>
                          <a:spcPts val="0"/>
                        </a:spcBef>
                        <a:spcAft>
                          <a:spcPts val="0"/>
                        </a:spcAft>
                      </a:pPr>
                      <a:r>
                        <a:rPr lang="en-US" sz="900">
                          <a:effectLst/>
                          <a:latin typeface="Arial"/>
                          <a:ea typeface="Calibri"/>
                          <a:cs typeface="Times New Roman"/>
                        </a:rPr>
                        <a:t> </a:t>
                      </a:r>
                      <a:endParaRPr lang="en-US" sz="110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a:ea typeface="Calibri"/>
                          <a:cs typeface="Times New Roman"/>
                        </a:rPr>
                        <a:t>Sees personal application(s). </a:t>
                      </a:r>
                      <a:endParaRPr lang="en-US" sz="1100">
                        <a:effectLst/>
                        <a:latin typeface="Calibri"/>
                        <a:ea typeface="Calibri"/>
                        <a:cs typeface="Times New Roman"/>
                      </a:endParaRPr>
                    </a:p>
                    <a:p>
                      <a:pPr marL="0" marR="0">
                        <a:lnSpc>
                          <a:spcPct val="115000"/>
                        </a:lnSpc>
                        <a:spcBef>
                          <a:spcPts val="0"/>
                        </a:spcBef>
                        <a:spcAft>
                          <a:spcPts val="0"/>
                        </a:spcAft>
                      </a:pPr>
                      <a:r>
                        <a:rPr lang="en-US" sz="900">
                          <a:effectLst/>
                          <a:latin typeface="Arial"/>
                          <a:ea typeface="Calibri"/>
                          <a:cs typeface="Times New Roman"/>
                        </a:rPr>
                        <a:t>Articulates in a limited way how the math disciplines are interrelated (algebra, geometry, etc.). </a:t>
                      </a:r>
                      <a:endParaRPr lang="en-US" sz="110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a:ea typeface="Calibri"/>
                          <a:cs typeface="Times New Roman"/>
                        </a:rPr>
                        <a:t>Articulates the contribution of mathematics to every way of life and its utility there. Articulates its impact on their future life. </a:t>
                      </a:r>
                      <a:endParaRPr lang="en-US" sz="110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a:ea typeface="Calibri"/>
                          <a:cs typeface="Times New Roman"/>
                        </a:rPr>
                        <a:t>Explains inter- relatedness of math at the personal, professional, and global levels. Articulates the contribution of mathematics over time and extrapolates into the future. Identifies possible new tools that would enhance the field.</a:t>
                      </a:r>
                      <a:endParaRPr lang="en-US" sz="11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811530">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Representations</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0" dirty="0">
                          <a:effectLst/>
                          <a:latin typeface="Arial" pitchFamily="34" charset="0"/>
                          <a:ea typeface="Calibri"/>
                          <a:cs typeface="Arial" pitchFamily="34" charset="0"/>
                        </a:rPr>
                        <a:t>(charts, drawings, pictures, concrete materials, tables, graphs, number and letter symbols, spreadsheets, music, time, symbols, equations, architecture, drafting, cooking, etc.).</a:t>
                      </a:r>
                    </a:p>
                  </a:txBody>
                  <a:tcPr marL="68580" marR="68580" marT="0" marB="0">
                    <a:solidFill>
                      <a:srgbClr val="339933"/>
                    </a:solidFill>
                  </a:tcPr>
                </a:tc>
                <a:tc>
                  <a:txBody>
                    <a:bodyPr/>
                    <a:lstStyle/>
                    <a:p>
                      <a:pPr marL="0" marR="0">
                        <a:lnSpc>
                          <a:spcPct val="115000"/>
                        </a:lnSpc>
                        <a:spcBef>
                          <a:spcPts val="0"/>
                        </a:spcBef>
                        <a:spcAft>
                          <a:spcPts val="0"/>
                        </a:spcAft>
                      </a:pPr>
                      <a:r>
                        <a:rPr lang="en-US" sz="900" dirty="0">
                          <a:effectLst/>
                          <a:latin typeface="Arial"/>
                          <a:ea typeface="Calibri"/>
                          <a:cs typeface="Times New Roman"/>
                        </a:rPr>
                        <a:t>Does not understand that math is a representational system of thinking. Uses numbers to count things, time to get to work/school, and space to live in but does not see these as related to math.</a:t>
                      </a:r>
                      <a:endParaRPr lang="en-US" sz="110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a:ea typeface="Calibri"/>
                          <a:cs typeface="Times New Roman"/>
                        </a:rPr>
                        <a:t>Knows a couple of representational systems but has limited ability to verbally explain them or manipulate the data another way. Does know that math is representational.</a:t>
                      </a:r>
                      <a:endParaRPr lang="en-US" sz="110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a:ea typeface="Calibri"/>
                          <a:cs typeface="Times New Roman"/>
                        </a:rPr>
                        <a:t>Can use multiple representational systems but does not use them in an integrated way to express multiple findings—concepts, relationships, concrete realities, etc. Can articulate the representational nature of math and multiple applications.</a:t>
                      </a:r>
                      <a:endParaRPr lang="en-US" sz="110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a:ea typeface="Calibri"/>
                          <a:cs typeface="Times New Roman"/>
                        </a:rPr>
                        <a:t>Uses multiple representational systems to model and interpret physical, social, and mathematical issues. Can represent at the conceptual, relationship, and concrete level. Can verbally explain the representation as well. </a:t>
                      </a:r>
                      <a:endParaRPr lang="en-US" sz="11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2" name="Slide Number Placeholder 1"/>
          <p:cNvSpPr>
            <a:spLocks noGrp="1"/>
          </p:cNvSpPr>
          <p:nvPr>
            <p:ph type="sldNum" sz="quarter" idx="12"/>
          </p:nvPr>
        </p:nvSpPr>
        <p:spPr/>
        <p:txBody>
          <a:bodyPr/>
          <a:lstStyle/>
          <a:p>
            <a:fld id="{080F2F0D-5307-4956-87E0-E66C4E6650A6}" type="slidenum">
              <a:rPr lang="en-US" smtClean="0"/>
              <a:pPr/>
              <a:t>13</a:t>
            </a:fld>
            <a:endParaRPr lang="en-US"/>
          </a:p>
        </p:txBody>
      </p:sp>
    </p:spTree>
    <p:extLst>
      <p:ext uri="{BB962C8B-B14F-4D97-AF65-F5344CB8AC3E}">
        <p14:creationId xmlns:p14="http://schemas.microsoft.com/office/powerpoint/2010/main" xmlns="" val="1940280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7086600" cy="800219"/>
          </a:xfrm>
          <a:prstGeom prst="rect">
            <a:avLst/>
          </a:prstGeom>
        </p:spPr>
        <p:txBody>
          <a:bodyPr wrap="square">
            <a:spAutoFit/>
          </a:bodyPr>
          <a:lstStyle/>
          <a:p>
            <a:pPr fontAlgn="ctr"/>
            <a:r>
              <a:rPr lang="en-US" b="1" dirty="0" smtClean="0">
                <a:latin typeface="Arial" pitchFamily="34" charset="0"/>
                <a:cs typeface="Arial" pitchFamily="34" charset="0"/>
              </a:rPr>
              <a:t>Reading Rubric: Grade 1</a:t>
            </a:r>
            <a:endParaRPr lang="en-US" dirty="0" smtClean="0">
              <a:latin typeface="Arial" pitchFamily="34" charset="0"/>
              <a:cs typeface="Arial" pitchFamily="34" charset="0"/>
            </a:endParaRPr>
          </a:p>
          <a:p>
            <a:pPr fontAlgn="ctr"/>
            <a:r>
              <a:rPr lang="en-US" sz="1400" dirty="0" smtClean="0">
                <a:latin typeface="Arial" pitchFamily="34" charset="0"/>
                <a:cs typeface="Arial" pitchFamily="34" charset="0"/>
              </a:rPr>
              <a:t>Student </a:t>
            </a:r>
            <a:r>
              <a:rPr lang="en-US" sz="1400" dirty="0">
                <a:latin typeface="Arial" pitchFamily="34" charset="0"/>
                <a:cs typeface="Arial" pitchFamily="34" charset="0"/>
              </a:rPr>
              <a:t>name:_______________________	School year:_______</a:t>
            </a:r>
          </a:p>
          <a:p>
            <a:pPr fontAlgn="ctr"/>
            <a:r>
              <a:rPr lang="en-US" sz="1400" dirty="0" smtClean="0">
                <a:latin typeface="Arial" pitchFamily="34" charset="0"/>
                <a:cs typeface="Arial" pitchFamily="34" charset="0"/>
              </a:rPr>
              <a:t>Campus</a:t>
            </a:r>
            <a:r>
              <a:rPr lang="en-US" sz="1400" dirty="0">
                <a:latin typeface="Arial" pitchFamily="34" charset="0"/>
                <a:cs typeface="Arial" pitchFamily="34" charset="0"/>
              </a:rPr>
              <a:t>:____________________________	Grade:___________</a:t>
            </a:r>
          </a:p>
        </p:txBody>
      </p:sp>
      <p:graphicFrame>
        <p:nvGraphicFramePr>
          <p:cNvPr id="4" name="Table 3"/>
          <p:cNvGraphicFramePr>
            <a:graphicFrameLocks noGrp="1"/>
          </p:cNvGraphicFramePr>
          <p:nvPr>
            <p:extLst>
              <p:ext uri="{D42A27DB-BD31-4B8C-83A1-F6EECF244321}">
                <p14:modId xmlns:p14="http://schemas.microsoft.com/office/powerpoint/2010/main" xmlns="" val="1500749079"/>
              </p:ext>
            </p:extLst>
          </p:nvPr>
        </p:nvGraphicFramePr>
        <p:xfrm>
          <a:off x="304800" y="1062110"/>
          <a:ext cx="8382002" cy="5097898"/>
        </p:xfrm>
        <a:graphic>
          <a:graphicData uri="http://schemas.openxmlformats.org/drawingml/2006/table">
            <a:tbl>
              <a:tblPr firstRow="1" firstCol="1" bandRow="1" bandCol="1">
                <a:tableStyleId>{5C22544A-7EE6-4342-B048-85BDC9FD1C3A}</a:tableStyleId>
              </a:tblPr>
              <a:tblGrid>
                <a:gridCol w="990600"/>
                <a:gridCol w="1772390"/>
                <a:gridCol w="1873004"/>
                <a:gridCol w="1873004"/>
                <a:gridCol w="1873004"/>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FF9900"/>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rgbClr val="FF9900"/>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rgbClr val="FF9900"/>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rgbClr val="FF9900"/>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rgbClr val="FF9900"/>
                    </a:solidFill>
                  </a:tcPr>
                </a:tc>
              </a:tr>
              <a:tr h="645731">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Fluent</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FF9900"/>
                    </a:solid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Decodes words haltingly</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smtClean="0">
                          <a:solidFill>
                            <a:srgbClr val="000000"/>
                          </a:solidFill>
                          <a:effectLst/>
                          <a:latin typeface="Arial" pitchFamily="34" charset="0"/>
                          <a:ea typeface="Calibri"/>
                          <a:cs typeface="Arial" pitchFamily="34" charset="0"/>
                        </a:rPr>
                        <a:t>Misses </a:t>
                      </a:r>
                      <a:r>
                        <a:rPr lang="en-US" sz="900" dirty="0">
                          <a:solidFill>
                            <a:srgbClr val="000000"/>
                          </a:solidFill>
                          <a:effectLst/>
                          <a:latin typeface="Arial" pitchFamily="34" charset="0"/>
                          <a:ea typeface="Calibri"/>
                          <a:cs typeface="Arial" pitchFamily="34" charset="0"/>
                        </a:rPr>
                        <a:t>key sounds</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smtClean="0">
                          <a:solidFill>
                            <a:srgbClr val="000000"/>
                          </a:solidFill>
                          <a:effectLst/>
                          <a:latin typeface="Arial" pitchFamily="34" charset="0"/>
                          <a:ea typeface="Calibri"/>
                          <a:cs typeface="Arial" pitchFamily="34" charset="0"/>
                        </a:rPr>
                        <a:t>Identifies </a:t>
                      </a:r>
                      <a:r>
                        <a:rPr lang="en-US" sz="900" dirty="0">
                          <a:solidFill>
                            <a:srgbClr val="000000"/>
                          </a:solidFill>
                          <a:effectLst/>
                          <a:latin typeface="Arial" pitchFamily="34" charset="0"/>
                          <a:ea typeface="Calibri"/>
                          <a:cs typeface="Arial" pitchFamily="34" charset="0"/>
                        </a:rPr>
                        <a:t>most letter sounds</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smtClean="0">
                          <a:solidFill>
                            <a:srgbClr val="000000"/>
                          </a:solidFill>
                          <a:effectLst/>
                          <a:latin typeface="Arial" pitchFamily="34" charset="0"/>
                          <a:ea typeface="Calibri"/>
                          <a:cs typeface="Arial" pitchFamily="34" charset="0"/>
                        </a:rPr>
                        <a:t>Identifies </a:t>
                      </a:r>
                      <a:r>
                        <a:rPr lang="en-US" sz="900" dirty="0">
                          <a:solidFill>
                            <a:srgbClr val="000000"/>
                          </a:solidFill>
                          <a:effectLst/>
                          <a:latin typeface="Arial" pitchFamily="34" charset="0"/>
                          <a:ea typeface="Calibri"/>
                          <a:cs typeface="Arial" pitchFamily="34" charset="0"/>
                        </a:rPr>
                        <a:t>short vowels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smtClean="0">
                          <a:solidFill>
                            <a:srgbClr val="000000"/>
                          </a:solidFill>
                          <a:effectLst/>
                          <a:latin typeface="Arial" pitchFamily="34" charset="0"/>
                          <a:ea typeface="Calibri"/>
                          <a:cs typeface="Arial" pitchFamily="34" charset="0"/>
                        </a:rPr>
                        <a:t>Says/recognizes </a:t>
                      </a:r>
                      <a:r>
                        <a:rPr lang="en-US" sz="900" dirty="0">
                          <a:solidFill>
                            <a:srgbClr val="000000"/>
                          </a:solidFill>
                          <a:effectLst/>
                          <a:latin typeface="Arial" pitchFamily="34" charset="0"/>
                          <a:ea typeface="Calibri"/>
                          <a:cs typeface="Arial" pitchFamily="34" charset="0"/>
                        </a:rPr>
                        <a:t>individual words</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Decodes sentences </a:t>
                      </a:r>
                      <a:r>
                        <a:rPr lang="en-US" sz="900" dirty="0" smtClean="0">
                          <a:solidFill>
                            <a:srgbClr val="000000"/>
                          </a:solidFill>
                          <a:effectLst/>
                          <a:latin typeface="Arial" pitchFamily="34" charset="0"/>
                          <a:ea typeface="Calibri"/>
                          <a:cs typeface="Arial" pitchFamily="34" charset="0"/>
                        </a:rPr>
                        <a:t>haltingly</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Knows conditions for long vowels (vowel at end of syllable, e.g., </a:t>
                      </a:r>
                      <a:r>
                        <a:rPr lang="en-US" sz="900" i="1" dirty="0">
                          <a:solidFill>
                            <a:srgbClr val="000000"/>
                          </a:solidFill>
                          <a:effectLst/>
                          <a:latin typeface="Arial" pitchFamily="34" charset="0"/>
                          <a:ea typeface="Calibri"/>
                          <a:cs typeface="Arial" pitchFamily="34" charset="0"/>
                        </a:rPr>
                        <a:t>me, he</a:t>
                      </a:r>
                      <a:r>
                        <a:rPr lang="en-US" sz="900" dirty="0" smtClean="0">
                          <a:solidFill>
                            <a:srgbClr val="000000"/>
                          </a:solidFill>
                          <a:effectLst/>
                          <a:latin typeface="Arial" pitchFamily="34" charset="0"/>
                          <a:ea typeface="Calibri"/>
                          <a:cs typeface="Arial" pitchFamily="34" charset="0"/>
                        </a:rPr>
                        <a:t>)</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Identifies blends and </a:t>
                      </a:r>
                      <a:r>
                        <a:rPr lang="en-US" sz="900" dirty="0" smtClean="0">
                          <a:solidFill>
                            <a:srgbClr val="000000"/>
                          </a:solidFill>
                          <a:effectLst/>
                          <a:latin typeface="Arial" pitchFamily="34" charset="0"/>
                          <a:ea typeface="Calibri"/>
                          <a:cs typeface="Arial" pitchFamily="34" charset="0"/>
                        </a:rPr>
                        <a:t>consonants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Decodes digraphs and </a:t>
                      </a:r>
                      <a:r>
                        <a:rPr lang="en-US" sz="900" i="1" dirty="0">
                          <a:solidFill>
                            <a:srgbClr val="000000"/>
                          </a:solidFill>
                          <a:effectLst/>
                          <a:latin typeface="Arial" pitchFamily="34" charset="0"/>
                          <a:ea typeface="Calibri"/>
                          <a:cs typeface="Arial" pitchFamily="34" charset="0"/>
                        </a:rPr>
                        <a:t>r</a:t>
                      </a:r>
                      <a:r>
                        <a:rPr lang="en-US" sz="900" dirty="0">
                          <a:solidFill>
                            <a:srgbClr val="000000"/>
                          </a:solidFill>
                          <a:effectLst/>
                          <a:latin typeface="Arial" pitchFamily="34" charset="0"/>
                          <a:ea typeface="Calibri"/>
                          <a:cs typeface="Arial" pitchFamily="34" charset="0"/>
                        </a:rPr>
                        <a:t>-control vowels (</a:t>
                      </a:r>
                      <a:r>
                        <a:rPr lang="en-US" sz="900" i="1" dirty="0">
                          <a:solidFill>
                            <a:srgbClr val="000000"/>
                          </a:solidFill>
                          <a:effectLst/>
                          <a:latin typeface="Arial" pitchFamily="34" charset="0"/>
                          <a:ea typeface="Calibri"/>
                          <a:cs typeface="Arial" pitchFamily="34" charset="0"/>
                        </a:rPr>
                        <a:t>or, </a:t>
                      </a:r>
                      <a:r>
                        <a:rPr lang="en-US" sz="900" i="1" dirty="0" err="1">
                          <a:solidFill>
                            <a:srgbClr val="000000"/>
                          </a:solidFill>
                          <a:effectLst/>
                          <a:latin typeface="Arial" pitchFamily="34" charset="0"/>
                          <a:ea typeface="Calibri"/>
                          <a:cs typeface="Arial" pitchFamily="34" charset="0"/>
                        </a:rPr>
                        <a:t>ar</a:t>
                      </a:r>
                      <a:r>
                        <a:rPr lang="en-US" sz="900" i="1" dirty="0">
                          <a:solidFill>
                            <a:srgbClr val="000000"/>
                          </a:solidFill>
                          <a:effectLst/>
                          <a:latin typeface="Arial" pitchFamily="34" charset="0"/>
                          <a:ea typeface="Calibri"/>
                          <a:cs typeface="Arial" pitchFamily="34" charset="0"/>
                        </a:rPr>
                        <a:t>, </a:t>
                      </a:r>
                      <a:r>
                        <a:rPr lang="en-US" sz="900" i="1" dirty="0" err="1">
                          <a:solidFill>
                            <a:srgbClr val="000000"/>
                          </a:solidFill>
                          <a:effectLst/>
                          <a:latin typeface="Arial" pitchFamily="34" charset="0"/>
                          <a:ea typeface="Calibri"/>
                          <a:cs typeface="Arial" pitchFamily="34" charset="0"/>
                        </a:rPr>
                        <a:t>er</a:t>
                      </a:r>
                      <a:r>
                        <a:rPr lang="en-US" sz="900" i="1" dirty="0">
                          <a:solidFill>
                            <a:srgbClr val="000000"/>
                          </a:solidFill>
                          <a:effectLst/>
                          <a:latin typeface="Arial" pitchFamily="34" charset="0"/>
                          <a:ea typeface="Calibri"/>
                          <a:cs typeface="Arial" pitchFamily="34" charset="0"/>
                        </a:rPr>
                        <a:t>,</a:t>
                      </a:r>
                      <a:r>
                        <a:rPr lang="en-US" sz="900" dirty="0">
                          <a:solidFill>
                            <a:srgbClr val="000000"/>
                          </a:solidFill>
                          <a:effectLst/>
                          <a:latin typeface="Arial" pitchFamily="34" charset="0"/>
                          <a:ea typeface="Calibri"/>
                          <a:cs typeface="Arial" pitchFamily="34" charset="0"/>
                        </a:rPr>
                        <a:t> etc</a:t>
                      </a:r>
                      <a:r>
                        <a:rPr lang="en-US" sz="900" dirty="0" smtClean="0">
                          <a:solidFill>
                            <a:srgbClr val="000000"/>
                          </a:solidFill>
                          <a:effectLst/>
                          <a:latin typeface="Arial" pitchFamily="34" charset="0"/>
                          <a:ea typeface="Calibri"/>
                          <a:cs typeface="Arial" pitchFamily="34" charset="0"/>
                        </a:rPr>
                        <a:t>.)</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at rate that does not interfere with meaning</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Knows vowel teams (</a:t>
                      </a:r>
                      <a:r>
                        <a:rPr lang="en-US" sz="900" i="1" dirty="0" err="1">
                          <a:solidFill>
                            <a:srgbClr val="000000"/>
                          </a:solidFill>
                          <a:effectLst/>
                          <a:latin typeface="Arial" pitchFamily="34" charset="0"/>
                          <a:ea typeface="Calibri"/>
                          <a:cs typeface="Arial" pitchFamily="34" charset="0"/>
                        </a:rPr>
                        <a:t>ea</a:t>
                      </a:r>
                      <a:r>
                        <a:rPr lang="en-US" sz="900" i="1" dirty="0">
                          <a:solidFill>
                            <a:srgbClr val="000000"/>
                          </a:solidFill>
                          <a:effectLst/>
                          <a:latin typeface="Arial" pitchFamily="34" charset="0"/>
                          <a:ea typeface="Calibri"/>
                          <a:cs typeface="Arial" pitchFamily="34" charset="0"/>
                        </a:rPr>
                        <a:t>, </a:t>
                      </a:r>
                      <a:r>
                        <a:rPr lang="en-US" sz="900" i="1" dirty="0" err="1">
                          <a:solidFill>
                            <a:srgbClr val="000000"/>
                          </a:solidFill>
                          <a:effectLst/>
                          <a:latin typeface="Arial" pitchFamily="34" charset="0"/>
                          <a:ea typeface="Calibri"/>
                          <a:cs typeface="Arial" pitchFamily="34" charset="0"/>
                        </a:rPr>
                        <a:t>ee</a:t>
                      </a:r>
                      <a:r>
                        <a:rPr lang="en-US" sz="900" i="1" dirty="0">
                          <a:solidFill>
                            <a:srgbClr val="000000"/>
                          </a:solidFill>
                          <a:effectLst/>
                          <a:latin typeface="Arial" pitchFamily="34" charset="0"/>
                          <a:ea typeface="Calibri"/>
                          <a:cs typeface="Arial" pitchFamily="34" charset="0"/>
                        </a:rPr>
                        <a:t>, </a:t>
                      </a:r>
                      <a:r>
                        <a:rPr lang="en-US" sz="900" i="1" dirty="0" err="1">
                          <a:solidFill>
                            <a:srgbClr val="000000"/>
                          </a:solidFill>
                          <a:effectLst/>
                          <a:latin typeface="Arial" pitchFamily="34" charset="0"/>
                          <a:ea typeface="Calibri"/>
                          <a:cs typeface="Arial" pitchFamily="34" charset="0"/>
                        </a:rPr>
                        <a:t>oa</a:t>
                      </a:r>
                      <a:r>
                        <a:rPr lang="en-US" sz="900" i="1" dirty="0">
                          <a:solidFill>
                            <a:srgbClr val="000000"/>
                          </a:solidFill>
                          <a:effectLst/>
                          <a:latin typeface="Arial" pitchFamily="34" charset="0"/>
                          <a:ea typeface="Calibri"/>
                          <a:cs typeface="Arial" pitchFamily="34" charset="0"/>
                        </a:rPr>
                        <a:t>, </a:t>
                      </a:r>
                      <a:r>
                        <a:rPr lang="en-US" sz="900" dirty="0">
                          <a:solidFill>
                            <a:srgbClr val="000000"/>
                          </a:solidFill>
                          <a:effectLst/>
                          <a:latin typeface="Arial" pitchFamily="34" charset="0"/>
                          <a:ea typeface="Calibri"/>
                          <a:cs typeface="Arial" pitchFamily="34" charset="0"/>
                        </a:rPr>
                        <a:t>etc</a:t>
                      </a:r>
                      <a:r>
                        <a:rPr lang="en-US" sz="900" dirty="0" smtClean="0">
                          <a:solidFill>
                            <a:srgbClr val="000000"/>
                          </a:solidFill>
                          <a:effectLst/>
                          <a:latin typeface="Arial" pitchFamily="34" charset="0"/>
                          <a:ea typeface="Calibri"/>
                          <a:cs typeface="Arial" pitchFamily="34" charset="0"/>
                        </a:rPr>
                        <a:t>.)</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Identifies common spelling </a:t>
                      </a:r>
                      <a:r>
                        <a:rPr lang="en-US" sz="900" dirty="0" smtClean="0">
                          <a:solidFill>
                            <a:srgbClr val="000000"/>
                          </a:solidFill>
                          <a:effectLst/>
                          <a:latin typeface="Arial" pitchFamily="34" charset="0"/>
                          <a:ea typeface="Calibri"/>
                          <a:cs typeface="Arial" pitchFamily="34" charset="0"/>
                        </a:rPr>
                        <a:t>patterns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word-attack skills to identify new </a:t>
                      </a:r>
                      <a:r>
                        <a:rPr lang="en-US" sz="900" dirty="0" smtClean="0">
                          <a:solidFill>
                            <a:srgbClr val="000000"/>
                          </a:solidFill>
                          <a:effectLst/>
                          <a:latin typeface="Arial" pitchFamily="34" charset="0"/>
                          <a:ea typeface="Calibri"/>
                          <a:cs typeface="Arial" pitchFamily="34" charset="0"/>
                        </a:rPr>
                        <a:t>words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sentences in meaningful </a:t>
                      </a:r>
                      <a:r>
                        <a:rPr lang="en-US" sz="900" dirty="0" smtClean="0">
                          <a:solidFill>
                            <a:srgbClr val="000000"/>
                          </a:solidFill>
                          <a:effectLst/>
                          <a:latin typeface="Arial" pitchFamily="34" charset="0"/>
                          <a:ea typeface="Calibri"/>
                          <a:cs typeface="Arial" pitchFamily="34" charset="0"/>
                        </a:rPr>
                        <a:t>sequence</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with expression</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Decodes polysyllabic </a:t>
                      </a:r>
                      <a:r>
                        <a:rPr lang="en-US" sz="900" dirty="0" smtClean="0">
                          <a:solidFill>
                            <a:srgbClr val="000000"/>
                          </a:solidFill>
                          <a:effectLst/>
                          <a:latin typeface="Arial" pitchFamily="34" charset="0"/>
                          <a:ea typeface="Calibri"/>
                          <a:cs typeface="Arial" pitchFamily="34" charset="0"/>
                        </a:rPr>
                        <a:t>words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Decodes words in context of </a:t>
                      </a:r>
                      <a:r>
                        <a:rPr lang="en-US" sz="900" dirty="0" smtClean="0">
                          <a:solidFill>
                            <a:srgbClr val="000000"/>
                          </a:solidFill>
                          <a:effectLst/>
                          <a:latin typeface="Arial" pitchFamily="34" charset="0"/>
                          <a:ea typeface="Calibri"/>
                          <a:cs typeface="Arial" pitchFamily="34" charset="0"/>
                        </a:rPr>
                        <a:t>paragraph</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Decodes words accurately and </a:t>
                      </a:r>
                      <a:r>
                        <a:rPr lang="en-US" sz="900" dirty="0" smtClean="0">
                          <a:solidFill>
                            <a:srgbClr val="000000"/>
                          </a:solidFill>
                          <a:effectLst/>
                          <a:latin typeface="Arial" pitchFamily="34" charset="0"/>
                          <a:ea typeface="Calibri"/>
                          <a:cs typeface="Arial" pitchFamily="34" charset="0"/>
                        </a:rPr>
                        <a:t>automatically</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paragraphs in meaningful </a:t>
                      </a:r>
                      <a:r>
                        <a:rPr lang="en-US" sz="900" dirty="0" smtClean="0">
                          <a:solidFill>
                            <a:srgbClr val="000000"/>
                          </a:solidFill>
                          <a:effectLst/>
                          <a:latin typeface="Arial" pitchFamily="34" charset="0"/>
                          <a:ea typeface="Calibri"/>
                          <a:cs typeface="Arial" pitchFamily="34" charset="0"/>
                        </a:rPr>
                        <a:t>sequence</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with expression, fluency, appropriate tone, and pronunciation</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764150">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Constructive</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FF9900"/>
                    </a:solid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Predictions are incomplete, partial, and </a:t>
                      </a:r>
                      <a:r>
                        <a:rPr lang="en-US" sz="900" dirty="0" smtClean="0">
                          <a:solidFill>
                            <a:srgbClr val="000000"/>
                          </a:solidFill>
                          <a:effectLst/>
                          <a:latin typeface="Arial" pitchFamily="34" charset="0"/>
                          <a:ea typeface="Calibri"/>
                          <a:cs typeface="Arial" pitchFamily="34" charset="0"/>
                        </a:rPr>
                        <a:t>unrelated</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Predictions indicate no or inappropriate prior knowledge</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Predicts what might happen </a:t>
                      </a:r>
                      <a:r>
                        <a:rPr lang="en-US" sz="900" dirty="0" smtClean="0">
                          <a:solidFill>
                            <a:srgbClr val="000000"/>
                          </a:solidFill>
                          <a:effectLst/>
                          <a:latin typeface="Arial" pitchFamily="34" charset="0"/>
                          <a:ea typeface="Calibri"/>
                          <a:cs typeface="Arial" pitchFamily="34" charset="0"/>
                        </a:rPr>
                        <a:t>next</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Makes minimal links to personal experience/prior knowledge</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Predicts story based on pictures and other </a:t>
                      </a:r>
                      <a:r>
                        <a:rPr lang="en-US" sz="900" dirty="0" smtClean="0">
                          <a:solidFill>
                            <a:srgbClr val="000000"/>
                          </a:solidFill>
                          <a:effectLst/>
                          <a:latin typeface="Arial" pitchFamily="34" charset="0"/>
                          <a:ea typeface="Calibri"/>
                          <a:cs typeface="Arial" pitchFamily="34" charset="0"/>
                        </a:rPr>
                        <a:t>clues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Relates story to personal experience/prior knowledge</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predict possible endings to story with some </a:t>
                      </a:r>
                      <a:r>
                        <a:rPr lang="en-US" sz="900" dirty="0" smtClean="0">
                          <a:solidFill>
                            <a:srgbClr val="000000"/>
                          </a:solidFill>
                          <a:effectLst/>
                          <a:latin typeface="Arial" pitchFamily="34" charset="0"/>
                          <a:ea typeface="Calibri"/>
                          <a:cs typeface="Arial" pitchFamily="34" charset="0"/>
                        </a:rPr>
                        <a:t>accuracy</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compare/contrast story with personal experience</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538988">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Motivated</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FF9900"/>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Does not read </a:t>
                      </a:r>
                      <a:r>
                        <a:rPr lang="en-US" sz="900" dirty="0" smtClean="0">
                          <a:solidFill>
                            <a:srgbClr val="000000"/>
                          </a:solidFill>
                          <a:effectLst/>
                          <a:latin typeface="Arial" pitchFamily="34" charset="0"/>
                          <a:ea typeface="Calibri"/>
                          <a:cs typeface="Arial" pitchFamily="34" charset="0"/>
                        </a:rPr>
                        <a:t>independently</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Concentrates on decoding</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when teacher or parent </a:t>
                      </a:r>
                      <a:r>
                        <a:rPr lang="en-US" sz="900" dirty="0" smtClean="0">
                          <a:solidFill>
                            <a:srgbClr val="000000"/>
                          </a:solidFill>
                          <a:effectLst/>
                          <a:latin typeface="Arial" pitchFamily="34" charset="0"/>
                          <a:ea typeface="Calibri"/>
                          <a:cs typeface="Arial" pitchFamily="34" charset="0"/>
                        </a:rPr>
                        <a:t>requests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Eager to utilize acquired skills (words and </a:t>
                      </a:r>
                      <a:r>
                        <a:rPr lang="en-US" sz="900" dirty="0" smtClean="0">
                          <a:solidFill>
                            <a:srgbClr val="000000"/>
                          </a:solidFill>
                          <a:effectLst/>
                          <a:latin typeface="Arial" pitchFamily="34" charset="0"/>
                          <a:ea typeface="Calibri"/>
                          <a:cs typeface="Arial" pitchFamily="34" charset="0"/>
                        </a:rPr>
                        <a:t>phrases)</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Will read for specific </a:t>
                      </a:r>
                      <a:r>
                        <a:rPr lang="en-US" sz="900" dirty="0" smtClean="0">
                          <a:solidFill>
                            <a:srgbClr val="000000"/>
                          </a:solidFill>
                          <a:effectLst/>
                          <a:latin typeface="Arial" pitchFamily="34" charset="0"/>
                          <a:ea typeface="Calibri"/>
                          <a:cs typeface="Arial" pitchFamily="34" charset="0"/>
                        </a:rPr>
                        <a:t>purpose</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new skills frequently in self-selected reading</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Self-initiates </a:t>
                      </a:r>
                      <a:r>
                        <a:rPr lang="en-US" sz="900" dirty="0" smtClean="0">
                          <a:solidFill>
                            <a:srgbClr val="000000"/>
                          </a:solidFill>
                          <a:effectLst/>
                          <a:latin typeface="Arial" pitchFamily="34" charset="0"/>
                          <a:ea typeface="Calibri"/>
                          <a:cs typeface="Arial" pitchFamily="34" charset="0"/>
                        </a:rPr>
                        <a:t>reading</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for </a:t>
                      </a:r>
                      <a:r>
                        <a:rPr lang="en-US" sz="900" dirty="0" smtClean="0">
                          <a:solidFill>
                            <a:srgbClr val="000000"/>
                          </a:solidFill>
                          <a:effectLst/>
                          <a:latin typeface="Arial" pitchFamily="34" charset="0"/>
                          <a:ea typeface="Calibri"/>
                          <a:cs typeface="Arial" pitchFamily="34" charset="0"/>
                        </a:rPr>
                        <a:t>pleasure</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867664">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Strategic</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FF9900"/>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Does not </a:t>
                      </a:r>
                      <a:r>
                        <a:rPr lang="en-US" sz="900" dirty="0" smtClean="0">
                          <a:solidFill>
                            <a:srgbClr val="000000"/>
                          </a:solidFill>
                          <a:effectLst/>
                          <a:latin typeface="Arial" pitchFamily="34" charset="0"/>
                          <a:ea typeface="Calibri"/>
                          <a:cs typeface="Arial" pitchFamily="34" charset="0"/>
                        </a:rPr>
                        <a:t>self-correct</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Uncertain as to how parts of story fit together</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Recognizes mistakes but has difficulty in </a:t>
                      </a:r>
                      <a:r>
                        <a:rPr lang="en-US" sz="900" dirty="0" smtClean="0">
                          <a:solidFill>
                            <a:srgbClr val="000000"/>
                          </a:solidFill>
                          <a:effectLst/>
                          <a:latin typeface="Arial" pitchFamily="34" charset="0"/>
                          <a:ea typeface="Calibri"/>
                          <a:cs typeface="Arial" pitchFamily="34" charset="0"/>
                        </a:rPr>
                        <a:t>self-correcting</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identify characters and setting in story</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strategies for self-correction (reread, read ahead, ask questions, etc</a:t>
                      </a:r>
                      <a:r>
                        <a:rPr lang="en-US" sz="900" dirty="0" smtClean="0">
                          <a:solidFill>
                            <a:srgbClr val="000000"/>
                          </a:solidFill>
                          <a:effectLst/>
                          <a:latin typeface="Arial" pitchFamily="34" charset="0"/>
                          <a:ea typeface="Calibri"/>
                          <a:cs typeface="Arial" pitchFamily="34" charset="0"/>
                        </a:rPr>
                        <a:t>.)</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identify characters, settings, and events of story</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Analyzes self-correction strategies as to best </a:t>
                      </a:r>
                      <a:r>
                        <a:rPr lang="en-US" sz="900" dirty="0" smtClean="0">
                          <a:solidFill>
                            <a:srgbClr val="000000"/>
                          </a:solidFill>
                          <a:effectLst/>
                          <a:latin typeface="Arial" pitchFamily="34" charset="0"/>
                          <a:ea typeface="Calibri"/>
                          <a:cs typeface="Arial" pitchFamily="34" charset="0"/>
                        </a:rPr>
                        <a:t>strategy</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talk about story in terms of problem and/or </a:t>
                      </a:r>
                      <a:r>
                        <a:rPr lang="en-US" sz="900" dirty="0" smtClean="0">
                          <a:solidFill>
                            <a:srgbClr val="000000"/>
                          </a:solidFill>
                          <a:effectLst/>
                          <a:latin typeface="Arial" pitchFamily="34" charset="0"/>
                          <a:ea typeface="Calibri"/>
                          <a:cs typeface="Arial" pitchFamily="34" charset="0"/>
                        </a:rPr>
                        <a:t>goal</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311912">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Process</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FF9900"/>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Cannot tell what has been read</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Does not sort important from unimportant </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determine with assistance what is important and unimportant</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Organizes reading by sorting important from unimportant</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2" name="Rectangle 1"/>
          <p:cNvSpPr/>
          <p:nvPr/>
        </p:nvSpPr>
        <p:spPr>
          <a:xfrm>
            <a:off x="228600" y="6248400"/>
            <a:ext cx="4572000" cy="246221"/>
          </a:xfrm>
          <a:prstGeom prst="rect">
            <a:avLst/>
          </a:prstGeom>
        </p:spPr>
        <p:txBody>
          <a:bodyPr>
            <a:spAutoFit/>
          </a:bodyPr>
          <a:lstStyle/>
          <a:p>
            <a:r>
              <a:rPr lang="en-US" sz="1000" dirty="0"/>
              <a:t>Excerpted from </a:t>
            </a:r>
            <a:r>
              <a:rPr lang="en-US" sz="1000" i="1" dirty="0"/>
              <a:t>Removing the Mask</a:t>
            </a:r>
            <a:r>
              <a:rPr lang="en-US" sz="1000" dirty="0"/>
              <a:t> by Paul D. </a:t>
            </a:r>
            <a:r>
              <a:rPr lang="en-US" sz="1000" dirty="0" err="1"/>
              <a:t>Slocumb</a:t>
            </a:r>
            <a:r>
              <a:rPr lang="en-US" sz="1000" dirty="0"/>
              <a:t> and Ruby K. Payne.</a:t>
            </a:r>
          </a:p>
        </p:txBody>
      </p:sp>
      <p:sp>
        <p:nvSpPr>
          <p:cNvPr id="5" name="Slide Number Placeholder 4"/>
          <p:cNvSpPr>
            <a:spLocks noGrp="1"/>
          </p:cNvSpPr>
          <p:nvPr>
            <p:ph type="sldNum" sz="quarter" idx="12"/>
          </p:nvPr>
        </p:nvSpPr>
        <p:spPr/>
        <p:txBody>
          <a:bodyPr/>
          <a:lstStyle/>
          <a:p>
            <a:fld id="{080F2F0D-5307-4956-87E0-E66C4E6650A6}" type="slidenum">
              <a:rPr lang="en-US" smtClean="0"/>
              <a:pPr/>
              <a:t>14</a:t>
            </a:fld>
            <a:endParaRPr lang="en-US"/>
          </a:p>
        </p:txBody>
      </p:sp>
    </p:spTree>
    <p:extLst>
      <p:ext uri="{BB962C8B-B14F-4D97-AF65-F5344CB8AC3E}">
        <p14:creationId xmlns:p14="http://schemas.microsoft.com/office/powerpoint/2010/main" xmlns="" val="151153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7086600" cy="800219"/>
          </a:xfrm>
          <a:prstGeom prst="rect">
            <a:avLst/>
          </a:prstGeom>
        </p:spPr>
        <p:txBody>
          <a:bodyPr wrap="square">
            <a:spAutoFit/>
          </a:bodyPr>
          <a:lstStyle/>
          <a:p>
            <a:pPr fontAlgn="ctr"/>
            <a:r>
              <a:rPr lang="en-US" b="1" dirty="0"/>
              <a:t>Reading Rubric: Grade 2</a:t>
            </a:r>
            <a:endParaRPr lang="en-US" dirty="0"/>
          </a:p>
          <a:p>
            <a:pPr fontAlgn="ctr"/>
            <a:r>
              <a:rPr lang="en-US" sz="1400" dirty="0" smtClean="0">
                <a:latin typeface="Arial" pitchFamily="34" charset="0"/>
                <a:cs typeface="Arial" pitchFamily="34" charset="0"/>
              </a:rPr>
              <a:t>Student </a:t>
            </a:r>
            <a:r>
              <a:rPr lang="en-US" sz="1400" dirty="0">
                <a:latin typeface="Arial" pitchFamily="34" charset="0"/>
                <a:cs typeface="Arial" pitchFamily="34" charset="0"/>
              </a:rPr>
              <a:t>name:_______________________	School year:_______</a:t>
            </a:r>
          </a:p>
          <a:p>
            <a:pPr fontAlgn="ctr"/>
            <a:r>
              <a:rPr lang="en-US" sz="1400" dirty="0" smtClean="0">
                <a:latin typeface="Arial" pitchFamily="34" charset="0"/>
                <a:cs typeface="Arial" pitchFamily="34" charset="0"/>
              </a:rPr>
              <a:t>Campus</a:t>
            </a:r>
            <a:r>
              <a:rPr lang="en-US" sz="1400" dirty="0">
                <a:latin typeface="Arial" pitchFamily="34" charset="0"/>
                <a:cs typeface="Arial" pitchFamily="34" charset="0"/>
              </a:rPr>
              <a:t>:____________________________	Grade:___________</a:t>
            </a:r>
          </a:p>
        </p:txBody>
      </p:sp>
      <p:graphicFrame>
        <p:nvGraphicFramePr>
          <p:cNvPr id="4" name="Table 3"/>
          <p:cNvGraphicFramePr>
            <a:graphicFrameLocks noGrp="1"/>
          </p:cNvGraphicFramePr>
          <p:nvPr>
            <p:extLst>
              <p:ext uri="{D42A27DB-BD31-4B8C-83A1-F6EECF244321}">
                <p14:modId xmlns:p14="http://schemas.microsoft.com/office/powerpoint/2010/main" xmlns="" val="1853225318"/>
              </p:ext>
            </p:extLst>
          </p:nvPr>
        </p:nvGraphicFramePr>
        <p:xfrm>
          <a:off x="304800" y="1371600"/>
          <a:ext cx="8382002" cy="4176014"/>
        </p:xfrm>
        <a:graphic>
          <a:graphicData uri="http://schemas.openxmlformats.org/drawingml/2006/table">
            <a:tbl>
              <a:tblPr firstRow="1" firstCol="1" bandRow="1" bandCol="1">
                <a:tableStyleId>{5C22544A-7EE6-4342-B048-85BDC9FD1C3A}</a:tableStyleId>
              </a:tblPr>
              <a:tblGrid>
                <a:gridCol w="990600"/>
                <a:gridCol w="1772390"/>
                <a:gridCol w="1873004"/>
                <a:gridCol w="1873004"/>
                <a:gridCol w="1873004"/>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chemeClr val="accent6">
                        <a:lumMod val="75000"/>
                      </a:schemeClr>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chemeClr val="accent6">
                        <a:lumMod val="75000"/>
                      </a:schemeClr>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chemeClr val="accent6">
                        <a:lumMod val="75000"/>
                      </a:schemeClr>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chemeClr val="accent6">
                        <a:lumMod val="75000"/>
                      </a:schemeClr>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chemeClr val="accent6">
                        <a:lumMod val="75000"/>
                      </a:schemeClr>
                    </a:solidFill>
                  </a:tcPr>
                </a:tc>
              </a:tr>
              <a:tr h="842890">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Fluent</a:t>
                      </a:r>
                      <a:endParaRPr lang="en-US" sz="1050" dirty="0">
                        <a:solidFill>
                          <a:schemeClr val="bg1"/>
                        </a:solidFill>
                        <a:effectLst/>
                        <a:latin typeface="Arial" pitchFamily="34" charset="0"/>
                        <a:ea typeface="Calibri"/>
                        <a:cs typeface="Arial" pitchFamily="34" charset="0"/>
                      </a:endParaRPr>
                    </a:p>
                  </a:txBody>
                  <a:tcPr marL="50800" marR="50800" marT="50800" marB="50800">
                    <a:solidFill>
                      <a:schemeClr val="accent6">
                        <a:lumMod val="75000"/>
                      </a:schemeClr>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Misses key phonemic </a:t>
                      </a:r>
                      <a:r>
                        <a:rPr lang="en-US" sz="900" dirty="0" smtClean="0">
                          <a:solidFill>
                            <a:srgbClr val="000000"/>
                          </a:solidFill>
                          <a:effectLst/>
                          <a:latin typeface="Arial" pitchFamily="34" charset="0"/>
                          <a:ea typeface="Calibri"/>
                          <a:cs typeface="Arial" pitchFamily="34" charset="0"/>
                        </a:rPr>
                        <a:t>elements</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Rate of reading interferes with </a:t>
                      </a:r>
                      <a:r>
                        <a:rPr lang="en-US" sz="900" dirty="0" smtClean="0">
                          <a:solidFill>
                            <a:srgbClr val="000000"/>
                          </a:solidFill>
                          <a:effectLst/>
                          <a:latin typeface="Arial" pitchFamily="34" charset="0"/>
                          <a:ea typeface="Calibri"/>
                          <a:cs typeface="Arial" pitchFamily="34" charset="0"/>
                        </a:rPr>
                        <a:t>meaning</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New vocabulary impairs understanding</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Knows basic phonetic structure of vowels: short, long, </a:t>
                      </a:r>
                      <a:r>
                        <a:rPr lang="en-US" sz="900" i="1" dirty="0">
                          <a:solidFill>
                            <a:srgbClr val="000000"/>
                          </a:solidFill>
                          <a:effectLst/>
                          <a:latin typeface="Arial" pitchFamily="34" charset="0"/>
                          <a:ea typeface="Calibri"/>
                          <a:cs typeface="Arial" pitchFamily="34" charset="0"/>
                        </a:rPr>
                        <a:t>r</a:t>
                      </a:r>
                      <a:r>
                        <a:rPr lang="en-US" sz="900" dirty="0">
                          <a:solidFill>
                            <a:srgbClr val="000000"/>
                          </a:solidFill>
                          <a:effectLst/>
                          <a:latin typeface="Arial" pitchFamily="34" charset="0"/>
                          <a:ea typeface="Calibri"/>
                          <a:cs typeface="Arial" pitchFamily="34" charset="0"/>
                        </a:rPr>
                        <a:t>-control, vowel </a:t>
                      </a:r>
                      <a:r>
                        <a:rPr lang="en-US" sz="900" dirty="0" smtClean="0">
                          <a:solidFill>
                            <a:srgbClr val="000000"/>
                          </a:solidFill>
                          <a:effectLst/>
                          <a:latin typeface="Arial" pitchFamily="34" charset="0"/>
                          <a:ea typeface="Calibri"/>
                          <a:cs typeface="Arial" pitchFamily="34" charset="0"/>
                        </a:rPr>
                        <a:t>teams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Occasionally rate of reading interferes with </a:t>
                      </a:r>
                      <a:r>
                        <a:rPr lang="en-US" sz="900" dirty="0" smtClean="0">
                          <a:solidFill>
                            <a:srgbClr val="000000"/>
                          </a:solidFill>
                          <a:effectLst/>
                          <a:latin typeface="Arial" pitchFamily="34" charset="0"/>
                          <a:ea typeface="Calibri"/>
                          <a:cs typeface="Arial" pitchFamily="34" charset="0"/>
                        </a:rPr>
                        <a:t>meaning</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Mispronounces unfamiliar words</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word-attack skills to identify new words in </a:t>
                      </a:r>
                      <a:r>
                        <a:rPr lang="en-US" sz="900" dirty="0" smtClean="0">
                          <a:solidFill>
                            <a:srgbClr val="000000"/>
                          </a:solidFill>
                          <a:effectLst/>
                          <a:latin typeface="Arial" pitchFamily="34" charset="0"/>
                          <a:ea typeface="Calibri"/>
                          <a:cs typeface="Arial" pitchFamily="34" charset="0"/>
                        </a:rPr>
                        <a:t>section</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Says sentences in meaningful </a:t>
                      </a:r>
                      <a:r>
                        <a:rPr lang="en-US" sz="900" dirty="0" smtClean="0">
                          <a:solidFill>
                            <a:srgbClr val="000000"/>
                          </a:solidFill>
                          <a:effectLst/>
                          <a:latin typeface="Arial" pitchFamily="34" charset="0"/>
                          <a:ea typeface="Calibri"/>
                          <a:cs typeface="Arial" pitchFamily="34" charset="0"/>
                        </a:rPr>
                        <a:t>sequence</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contextual clues to determine pronunciation of new words</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Decoding not an issue; it is taken for </a:t>
                      </a:r>
                      <a:r>
                        <a:rPr lang="en-US" sz="900" dirty="0" smtClean="0">
                          <a:solidFill>
                            <a:srgbClr val="000000"/>
                          </a:solidFill>
                          <a:effectLst/>
                          <a:latin typeface="Arial" pitchFamily="34" charset="0"/>
                          <a:ea typeface="Calibri"/>
                          <a:cs typeface="Arial" pitchFamily="34" charset="0"/>
                        </a:rPr>
                        <a:t>granted</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Analyzes selection and uses most effective reading </a:t>
                      </a:r>
                      <a:r>
                        <a:rPr lang="en-US" sz="900" dirty="0" smtClean="0">
                          <a:solidFill>
                            <a:srgbClr val="000000"/>
                          </a:solidFill>
                          <a:effectLst/>
                          <a:latin typeface="Arial" pitchFamily="34" charset="0"/>
                          <a:ea typeface="Calibri"/>
                          <a:cs typeface="Arial" pitchFamily="34" charset="0"/>
                        </a:rPr>
                        <a:t>rate</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Enjoys new words and practices using them in his/her vocabulary</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1014086">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Constructive</a:t>
                      </a:r>
                      <a:endParaRPr lang="en-US" sz="1050" dirty="0">
                        <a:solidFill>
                          <a:schemeClr val="bg1"/>
                        </a:solidFill>
                        <a:effectLst/>
                        <a:latin typeface="Arial" pitchFamily="34" charset="0"/>
                        <a:ea typeface="Calibri"/>
                        <a:cs typeface="Arial" pitchFamily="34" charset="0"/>
                      </a:endParaRPr>
                    </a:p>
                  </a:txBody>
                  <a:tcPr marL="50800" marR="50800" marT="50800" marB="50800">
                    <a:solidFill>
                      <a:schemeClr val="accent6">
                        <a:lumMod val="75000"/>
                      </a:schemeClr>
                    </a:solid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Makes some use of clues to determine what text will be </a:t>
                      </a:r>
                      <a:r>
                        <a:rPr lang="en-US" sz="900" dirty="0" smtClean="0">
                          <a:solidFill>
                            <a:srgbClr val="000000"/>
                          </a:solidFill>
                          <a:effectLst/>
                          <a:latin typeface="Arial" pitchFamily="34" charset="0"/>
                          <a:ea typeface="Calibri"/>
                          <a:cs typeface="Arial" pitchFamily="34" charset="0"/>
                        </a:rPr>
                        <a:t>about</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May mention character he/she read about </a:t>
                      </a:r>
                      <a:r>
                        <a:rPr lang="en-US" sz="900" dirty="0" smtClean="0">
                          <a:solidFill>
                            <a:srgbClr val="000000"/>
                          </a:solidFill>
                          <a:effectLst/>
                          <a:latin typeface="Arial" pitchFamily="34" charset="0"/>
                          <a:ea typeface="Calibri"/>
                          <a:cs typeface="Arial" pitchFamily="34" charset="0"/>
                        </a:rPr>
                        <a:t>previously</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Skips over new words</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predict what character might do </a:t>
                      </a:r>
                      <a:r>
                        <a:rPr lang="en-US" sz="900" dirty="0" smtClean="0">
                          <a:solidFill>
                            <a:srgbClr val="000000"/>
                          </a:solidFill>
                          <a:effectLst/>
                          <a:latin typeface="Arial" pitchFamily="34" charset="0"/>
                          <a:ea typeface="Calibri"/>
                          <a:cs typeface="Arial" pitchFamily="34" charset="0"/>
                        </a:rPr>
                        <a:t>next</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Remembers general characters but not </a:t>
                      </a:r>
                      <a:r>
                        <a:rPr lang="en-US" sz="900" dirty="0" smtClean="0">
                          <a:solidFill>
                            <a:srgbClr val="000000"/>
                          </a:solidFill>
                          <a:effectLst/>
                          <a:latin typeface="Arial" pitchFamily="34" charset="0"/>
                          <a:ea typeface="Calibri"/>
                          <a:cs typeface="Arial" pitchFamily="34" charset="0"/>
                        </a:rPr>
                        <a:t>detail</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New vocabulary impairs understanding</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predict possible outcomes from </a:t>
                      </a:r>
                      <a:r>
                        <a:rPr lang="en-US" sz="900" dirty="0" smtClean="0">
                          <a:solidFill>
                            <a:srgbClr val="000000"/>
                          </a:solidFill>
                          <a:effectLst/>
                          <a:latin typeface="Arial" pitchFamily="34" charset="0"/>
                          <a:ea typeface="Calibri"/>
                          <a:cs typeface="Arial" pitchFamily="34" charset="0"/>
                        </a:rPr>
                        <a:t>selection</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identify main </a:t>
                      </a:r>
                      <a:r>
                        <a:rPr lang="en-US" sz="900" dirty="0" smtClean="0">
                          <a:solidFill>
                            <a:srgbClr val="000000"/>
                          </a:solidFill>
                          <a:effectLst/>
                          <a:latin typeface="Arial" pitchFamily="34" charset="0"/>
                          <a:ea typeface="Calibri"/>
                          <a:cs typeface="Arial" pitchFamily="34" charset="0"/>
                        </a:rPr>
                        <a:t>character</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For new word, can give example but not definition</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Connects personal experience to predict </a:t>
                      </a:r>
                      <a:r>
                        <a:rPr lang="en-US" sz="900" dirty="0" smtClean="0">
                          <a:solidFill>
                            <a:srgbClr val="000000"/>
                          </a:solidFill>
                          <a:effectLst/>
                          <a:latin typeface="Arial" pitchFamily="34" charset="0"/>
                          <a:ea typeface="Calibri"/>
                          <a:cs typeface="Arial" pitchFamily="34" charset="0"/>
                        </a:rPr>
                        <a:t>outcomes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give detailed accounting of character </a:t>
                      </a:r>
                      <a:r>
                        <a:rPr lang="en-US" sz="900" dirty="0" smtClean="0">
                          <a:solidFill>
                            <a:srgbClr val="000000"/>
                          </a:solidFill>
                          <a:effectLst/>
                          <a:latin typeface="Arial" pitchFamily="34" charset="0"/>
                          <a:ea typeface="Calibri"/>
                          <a:cs typeface="Arial" pitchFamily="34" charset="0"/>
                        </a:rPr>
                        <a:t>and motive</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generate definition or synonym for new word</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423282">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Motivated</a:t>
                      </a:r>
                      <a:endParaRPr lang="en-US" sz="1050" dirty="0">
                        <a:solidFill>
                          <a:schemeClr val="bg1"/>
                        </a:solidFill>
                        <a:effectLst/>
                        <a:latin typeface="Arial" pitchFamily="34" charset="0"/>
                        <a:ea typeface="Calibri"/>
                        <a:cs typeface="Arial" pitchFamily="34" charset="0"/>
                      </a:endParaRPr>
                    </a:p>
                  </a:txBody>
                  <a:tcPr marL="50800" marR="50800" marT="50800" marB="50800">
                    <a:solidFill>
                      <a:schemeClr val="accent6">
                        <a:lumMod val="75000"/>
                      </a:schemeClr>
                    </a:solid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limited interaction with or response to </a:t>
                      </a:r>
                      <a:r>
                        <a:rPr lang="en-US" sz="900" dirty="0" smtClean="0">
                          <a:solidFill>
                            <a:srgbClr val="000000"/>
                          </a:solidFill>
                          <a:effectLst/>
                          <a:latin typeface="Arial" pitchFamily="34" charset="0"/>
                          <a:ea typeface="Calibri"/>
                          <a:cs typeface="Arial" pitchFamily="34" charset="0"/>
                        </a:rPr>
                        <a:t>reading</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only when </a:t>
                      </a:r>
                      <a:r>
                        <a:rPr lang="en-US" sz="900" dirty="0" smtClean="0">
                          <a:solidFill>
                            <a:srgbClr val="000000"/>
                          </a:solidFill>
                          <a:effectLst/>
                          <a:latin typeface="Arial" pitchFamily="34" charset="0"/>
                          <a:ea typeface="Calibri"/>
                          <a:cs typeface="Arial" pitchFamily="34" charset="0"/>
                        </a:rPr>
                        <a:t>asked</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May be involved in or identify with portion of </a:t>
                      </a:r>
                      <a:r>
                        <a:rPr lang="en-US" sz="900" dirty="0" smtClean="0">
                          <a:solidFill>
                            <a:srgbClr val="000000"/>
                          </a:solidFill>
                          <a:effectLst/>
                          <a:latin typeface="Arial" pitchFamily="34" charset="0"/>
                          <a:ea typeface="Calibri"/>
                          <a:cs typeface="Arial" pitchFamily="34" charset="0"/>
                        </a:rPr>
                        <a:t>story</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Self-initiates </a:t>
                      </a:r>
                      <a:r>
                        <a:rPr lang="en-US" sz="900" dirty="0" smtClean="0">
                          <a:solidFill>
                            <a:srgbClr val="000000"/>
                          </a:solidFill>
                          <a:effectLst/>
                          <a:latin typeface="Arial" pitchFamily="34" charset="0"/>
                          <a:ea typeface="Calibri"/>
                          <a:cs typeface="Arial" pitchFamily="34" charset="0"/>
                        </a:rPr>
                        <a:t>reading</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Responds on personal basis to </a:t>
                      </a:r>
                      <a:r>
                        <a:rPr lang="en-US" sz="900" dirty="0" smtClean="0">
                          <a:solidFill>
                            <a:srgbClr val="000000"/>
                          </a:solidFill>
                          <a:effectLst/>
                          <a:latin typeface="Arial" pitchFamily="34" charset="0"/>
                          <a:ea typeface="Calibri"/>
                          <a:cs typeface="Arial" pitchFamily="34" charset="0"/>
                        </a:rPr>
                        <a:t>selection</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criteria for selecting reading materials</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Tells others about what he/she has </a:t>
                      </a:r>
                      <a:r>
                        <a:rPr lang="en-US" sz="900" dirty="0" smtClean="0">
                          <a:solidFill>
                            <a:srgbClr val="000000"/>
                          </a:solidFill>
                          <a:effectLst/>
                          <a:latin typeface="Arial" pitchFamily="34" charset="0"/>
                          <a:ea typeface="Calibri"/>
                          <a:cs typeface="Arial" pitchFamily="34" charset="0"/>
                        </a:rPr>
                        <a:t>read</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Analyzes personal choices and determines new selections to explore</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429260">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Strategic</a:t>
                      </a:r>
                      <a:endParaRPr lang="en-US" sz="1050" dirty="0">
                        <a:solidFill>
                          <a:schemeClr val="bg1"/>
                        </a:solidFill>
                        <a:effectLst/>
                        <a:latin typeface="Arial" pitchFamily="34" charset="0"/>
                        <a:ea typeface="Calibri"/>
                        <a:cs typeface="Arial" pitchFamily="34" charset="0"/>
                      </a:endParaRPr>
                    </a:p>
                  </a:txBody>
                  <a:tcPr marL="50800" marR="50800" marT="50800" marB="50800">
                    <a:solidFill>
                      <a:schemeClr val="accent6">
                        <a:lumMod val="75000"/>
                      </a:schemeClr>
                    </a:solid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Is uncertain as to how all parts fit together but can identify parts of selections</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a:solidFill>
                            <a:srgbClr val="000000"/>
                          </a:solidFill>
                          <a:effectLst/>
                          <a:latin typeface="Arial" pitchFamily="34" charset="0"/>
                          <a:ea typeface="Calibri"/>
                          <a:cs typeface="Arial" pitchFamily="34" charset="0"/>
                        </a:rPr>
                        <a:t>Has structure for story reading</a:t>
                      </a:r>
                      <a:endParaRPr lang="en-US" sz="90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Understands criteria of expository piece</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Differentiates fiction from non-fiction by structure of piece</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2" name="Rectangle 1"/>
          <p:cNvSpPr/>
          <p:nvPr/>
        </p:nvSpPr>
        <p:spPr>
          <a:xfrm>
            <a:off x="228600" y="6248400"/>
            <a:ext cx="4572000" cy="246221"/>
          </a:xfrm>
          <a:prstGeom prst="rect">
            <a:avLst/>
          </a:prstGeom>
        </p:spPr>
        <p:txBody>
          <a:bodyPr>
            <a:spAutoFit/>
          </a:bodyPr>
          <a:lstStyle/>
          <a:p>
            <a:r>
              <a:rPr lang="en-US" sz="1000" dirty="0"/>
              <a:t>Excerpted from </a:t>
            </a:r>
            <a:r>
              <a:rPr lang="en-US" sz="1000" i="1" dirty="0"/>
              <a:t>Removing the Mask</a:t>
            </a:r>
            <a:r>
              <a:rPr lang="en-US" sz="1000" dirty="0"/>
              <a:t> by Paul D. </a:t>
            </a:r>
            <a:r>
              <a:rPr lang="en-US" sz="1000" dirty="0" err="1"/>
              <a:t>Slocumb</a:t>
            </a:r>
            <a:r>
              <a:rPr lang="en-US" sz="1000" dirty="0"/>
              <a:t> and Ruby K. Payne.</a:t>
            </a:r>
          </a:p>
        </p:txBody>
      </p:sp>
      <p:sp>
        <p:nvSpPr>
          <p:cNvPr id="5" name="Slide Number Placeholder 4"/>
          <p:cNvSpPr>
            <a:spLocks noGrp="1"/>
          </p:cNvSpPr>
          <p:nvPr>
            <p:ph type="sldNum" sz="quarter" idx="12"/>
          </p:nvPr>
        </p:nvSpPr>
        <p:spPr/>
        <p:txBody>
          <a:bodyPr/>
          <a:lstStyle/>
          <a:p>
            <a:fld id="{080F2F0D-5307-4956-87E0-E66C4E6650A6}" type="slidenum">
              <a:rPr lang="en-US" smtClean="0"/>
              <a:pPr/>
              <a:t>15</a:t>
            </a:fld>
            <a:endParaRPr lang="en-US"/>
          </a:p>
        </p:txBody>
      </p:sp>
    </p:spTree>
    <p:extLst>
      <p:ext uri="{BB962C8B-B14F-4D97-AF65-F5344CB8AC3E}">
        <p14:creationId xmlns:p14="http://schemas.microsoft.com/office/powerpoint/2010/main" xmlns="" val="411011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7086600" cy="800219"/>
          </a:xfrm>
          <a:prstGeom prst="rect">
            <a:avLst/>
          </a:prstGeom>
        </p:spPr>
        <p:txBody>
          <a:bodyPr wrap="square">
            <a:spAutoFit/>
          </a:bodyPr>
          <a:lstStyle/>
          <a:p>
            <a:pPr fontAlgn="ctr"/>
            <a:r>
              <a:rPr lang="en-US" b="1" dirty="0">
                <a:latin typeface="Arial" pitchFamily="34" charset="0"/>
                <a:cs typeface="Arial" pitchFamily="34" charset="0"/>
              </a:rPr>
              <a:t>Reading Rubric: Grade </a:t>
            </a:r>
            <a:r>
              <a:rPr lang="en-US" b="1" dirty="0" smtClean="0">
                <a:latin typeface="Arial" pitchFamily="34" charset="0"/>
                <a:cs typeface="Arial" pitchFamily="34" charset="0"/>
              </a:rPr>
              <a:t>2 </a:t>
            </a:r>
            <a:r>
              <a:rPr lang="en-US" dirty="0" smtClean="0">
                <a:latin typeface="Arial" pitchFamily="34" charset="0"/>
                <a:cs typeface="Arial" pitchFamily="34" charset="0"/>
              </a:rPr>
              <a:t>(continued)</a:t>
            </a:r>
            <a:endParaRPr lang="en-US" dirty="0">
              <a:latin typeface="Arial" pitchFamily="34" charset="0"/>
              <a:cs typeface="Arial" pitchFamily="34" charset="0"/>
            </a:endParaRPr>
          </a:p>
          <a:p>
            <a:pPr fontAlgn="ctr"/>
            <a:r>
              <a:rPr lang="en-US" sz="1400" dirty="0" smtClean="0">
                <a:latin typeface="Arial" pitchFamily="34" charset="0"/>
                <a:cs typeface="Arial" pitchFamily="34" charset="0"/>
              </a:rPr>
              <a:t>Student </a:t>
            </a:r>
            <a:r>
              <a:rPr lang="en-US" sz="1400" dirty="0">
                <a:latin typeface="Arial" pitchFamily="34" charset="0"/>
                <a:cs typeface="Arial" pitchFamily="34" charset="0"/>
              </a:rPr>
              <a:t>name:_______________________	School year:_______</a:t>
            </a:r>
          </a:p>
          <a:p>
            <a:pPr fontAlgn="ctr"/>
            <a:r>
              <a:rPr lang="en-US" sz="1400" dirty="0" smtClean="0">
                <a:latin typeface="Arial" pitchFamily="34" charset="0"/>
                <a:cs typeface="Arial" pitchFamily="34" charset="0"/>
              </a:rPr>
              <a:t>Campus</a:t>
            </a:r>
            <a:r>
              <a:rPr lang="en-US" sz="1400" dirty="0">
                <a:latin typeface="Arial" pitchFamily="34" charset="0"/>
                <a:cs typeface="Arial" pitchFamily="34" charset="0"/>
              </a:rPr>
              <a:t>:____________________________	Grade:___________</a:t>
            </a:r>
          </a:p>
        </p:txBody>
      </p:sp>
      <p:graphicFrame>
        <p:nvGraphicFramePr>
          <p:cNvPr id="4" name="Table 3"/>
          <p:cNvGraphicFramePr>
            <a:graphicFrameLocks noGrp="1"/>
          </p:cNvGraphicFramePr>
          <p:nvPr>
            <p:extLst>
              <p:ext uri="{D42A27DB-BD31-4B8C-83A1-F6EECF244321}">
                <p14:modId xmlns:p14="http://schemas.microsoft.com/office/powerpoint/2010/main" xmlns="" val="3258406257"/>
              </p:ext>
            </p:extLst>
          </p:nvPr>
        </p:nvGraphicFramePr>
        <p:xfrm>
          <a:off x="304800" y="1371600"/>
          <a:ext cx="8382002" cy="2512949"/>
        </p:xfrm>
        <a:graphic>
          <a:graphicData uri="http://schemas.openxmlformats.org/drawingml/2006/table">
            <a:tbl>
              <a:tblPr firstRow="1" firstCol="1" bandRow="1" bandCol="1">
                <a:tableStyleId>{5C22544A-7EE6-4342-B048-85BDC9FD1C3A}</a:tableStyleId>
              </a:tblPr>
              <a:tblGrid>
                <a:gridCol w="990600"/>
                <a:gridCol w="1772390"/>
                <a:gridCol w="1873004"/>
                <a:gridCol w="1873004"/>
                <a:gridCol w="1873004"/>
              </a:tblGrid>
              <a:tr h="457200">
                <a:tc>
                  <a:txBody>
                    <a:bodyPr/>
                    <a:lstStyle/>
                    <a:p>
                      <a:pPr marL="0" marR="0" algn="ctr">
                        <a:lnSpc>
                          <a:spcPct val="115000"/>
                        </a:lnSpc>
                        <a:spcBef>
                          <a:spcPts val="0"/>
                        </a:spcBef>
                        <a:spcAft>
                          <a:spcPts val="0"/>
                        </a:spcAft>
                      </a:pPr>
                      <a:r>
                        <a:rPr lang="en-US" sz="900" dirty="0">
                          <a:effectLst/>
                          <a:latin typeface="Arial" pitchFamily="34" charset="0"/>
                          <a:cs typeface="Arial" pitchFamily="34" charset="0"/>
                        </a:rPr>
                        <a:t> </a:t>
                      </a:r>
                      <a:endParaRPr lang="en-US" sz="900" dirty="0">
                        <a:effectLst/>
                        <a:latin typeface="Arial" pitchFamily="34" charset="0"/>
                        <a:ea typeface="Calibri"/>
                        <a:cs typeface="Arial" pitchFamily="34" charset="0"/>
                      </a:endParaRPr>
                    </a:p>
                  </a:txBody>
                  <a:tcPr marL="36047" marR="36047" marT="0" marB="0" anchor="ctr">
                    <a:solidFill>
                      <a:schemeClr val="accent6">
                        <a:lumMod val="75000"/>
                      </a:schemeClr>
                    </a:solidFill>
                  </a:tcPr>
                </a:tc>
                <a:tc>
                  <a:txBody>
                    <a:bodyPr/>
                    <a:lstStyle/>
                    <a:p>
                      <a:pPr marL="0" marR="0" algn="ctr">
                        <a:lnSpc>
                          <a:spcPct val="115000"/>
                        </a:lnSpc>
                        <a:spcBef>
                          <a:spcPts val="0"/>
                        </a:spcBef>
                        <a:spcAft>
                          <a:spcPts val="0"/>
                        </a:spcAft>
                      </a:pPr>
                      <a:r>
                        <a:rPr lang="en-US" sz="900" b="1" dirty="0">
                          <a:effectLst/>
                          <a:latin typeface="Arial" pitchFamily="34" charset="0"/>
                          <a:ea typeface="Calibri"/>
                          <a:cs typeface="Arial" pitchFamily="34" charset="0"/>
                        </a:rPr>
                        <a:t>BEGINNING</a:t>
                      </a:r>
                      <a:endParaRPr lang="en-US" sz="900" dirty="0">
                        <a:effectLst/>
                        <a:latin typeface="Arial" pitchFamily="34" charset="0"/>
                        <a:ea typeface="Calibri"/>
                        <a:cs typeface="Arial" pitchFamily="34" charset="0"/>
                      </a:endParaRPr>
                    </a:p>
                  </a:txBody>
                  <a:tcPr marL="68580" marR="68580" marT="0" marB="0" anchor="ctr">
                    <a:solidFill>
                      <a:schemeClr val="accent6">
                        <a:lumMod val="75000"/>
                      </a:schemeClr>
                    </a:solidFill>
                  </a:tcPr>
                </a:tc>
                <a:tc>
                  <a:txBody>
                    <a:bodyPr/>
                    <a:lstStyle/>
                    <a:p>
                      <a:pPr marL="0" marR="0" algn="ctr">
                        <a:lnSpc>
                          <a:spcPct val="115000"/>
                        </a:lnSpc>
                        <a:spcBef>
                          <a:spcPts val="0"/>
                        </a:spcBef>
                        <a:spcAft>
                          <a:spcPts val="0"/>
                        </a:spcAft>
                      </a:pPr>
                      <a:r>
                        <a:rPr lang="en-US" sz="900" b="1" dirty="0">
                          <a:effectLst/>
                          <a:latin typeface="Arial" pitchFamily="34" charset="0"/>
                          <a:ea typeface="Calibri"/>
                          <a:cs typeface="Arial" pitchFamily="34" charset="0"/>
                        </a:rPr>
                        <a:t>DEVELOPING</a:t>
                      </a:r>
                      <a:endParaRPr lang="en-US" sz="900" dirty="0">
                        <a:effectLst/>
                        <a:latin typeface="Arial" pitchFamily="34" charset="0"/>
                        <a:ea typeface="Calibri"/>
                        <a:cs typeface="Arial" pitchFamily="34" charset="0"/>
                      </a:endParaRPr>
                    </a:p>
                  </a:txBody>
                  <a:tcPr marL="68580" marR="68580" marT="0" marB="0" anchor="ctr">
                    <a:solidFill>
                      <a:schemeClr val="accent6">
                        <a:lumMod val="75000"/>
                      </a:schemeClr>
                    </a:solidFill>
                  </a:tcPr>
                </a:tc>
                <a:tc>
                  <a:txBody>
                    <a:bodyPr/>
                    <a:lstStyle/>
                    <a:p>
                      <a:pPr marL="0" marR="0" algn="ctr">
                        <a:lnSpc>
                          <a:spcPct val="115000"/>
                        </a:lnSpc>
                        <a:spcBef>
                          <a:spcPts val="0"/>
                        </a:spcBef>
                        <a:spcAft>
                          <a:spcPts val="0"/>
                        </a:spcAft>
                      </a:pPr>
                      <a:r>
                        <a:rPr lang="en-US" sz="900" b="1" dirty="0">
                          <a:effectLst/>
                          <a:latin typeface="Arial" pitchFamily="34" charset="0"/>
                          <a:ea typeface="Calibri"/>
                          <a:cs typeface="Arial" pitchFamily="34" charset="0"/>
                        </a:rPr>
                        <a:t>CAPABLE</a:t>
                      </a:r>
                      <a:endParaRPr lang="en-US" sz="900" dirty="0">
                        <a:effectLst/>
                        <a:latin typeface="Arial" pitchFamily="34" charset="0"/>
                        <a:ea typeface="Calibri"/>
                        <a:cs typeface="Arial" pitchFamily="34" charset="0"/>
                      </a:endParaRPr>
                    </a:p>
                  </a:txBody>
                  <a:tcPr marL="68580" marR="68580" marT="0" marB="0" anchor="ctr">
                    <a:solidFill>
                      <a:schemeClr val="accent6">
                        <a:lumMod val="75000"/>
                      </a:schemeClr>
                    </a:solidFill>
                  </a:tcPr>
                </a:tc>
                <a:tc>
                  <a:txBody>
                    <a:bodyPr/>
                    <a:lstStyle/>
                    <a:p>
                      <a:pPr marL="0" marR="0" algn="ctr">
                        <a:lnSpc>
                          <a:spcPct val="115000"/>
                        </a:lnSpc>
                        <a:spcBef>
                          <a:spcPts val="0"/>
                        </a:spcBef>
                        <a:spcAft>
                          <a:spcPts val="0"/>
                        </a:spcAft>
                      </a:pPr>
                      <a:r>
                        <a:rPr lang="en-US" sz="900" b="1" dirty="0">
                          <a:effectLst/>
                          <a:latin typeface="Arial" pitchFamily="34" charset="0"/>
                          <a:ea typeface="Calibri"/>
                          <a:cs typeface="Arial" pitchFamily="34" charset="0"/>
                        </a:rPr>
                        <a:t>EXPERT</a:t>
                      </a:r>
                      <a:endParaRPr lang="en-US" sz="900" dirty="0">
                        <a:effectLst/>
                        <a:latin typeface="Arial" pitchFamily="34" charset="0"/>
                        <a:ea typeface="Calibri"/>
                        <a:cs typeface="Arial" pitchFamily="34" charset="0"/>
                      </a:endParaRPr>
                    </a:p>
                  </a:txBody>
                  <a:tcPr marL="68580" marR="68580" marT="0" marB="0" anchor="ctr">
                    <a:solidFill>
                      <a:schemeClr val="accent6">
                        <a:lumMod val="75000"/>
                      </a:schemeClr>
                    </a:solidFill>
                  </a:tcPr>
                </a:tc>
              </a:tr>
              <a:tr h="842890">
                <a:tc>
                  <a:txBody>
                    <a:bodyPr/>
                    <a:lstStyle/>
                    <a:p>
                      <a:pPr marL="0" marR="0" fontAlgn="ctr">
                        <a:lnSpc>
                          <a:spcPct val="115000"/>
                        </a:lnSpc>
                        <a:spcBef>
                          <a:spcPts val="0"/>
                        </a:spcBef>
                        <a:spcAft>
                          <a:spcPts val="0"/>
                        </a:spcAft>
                      </a:pPr>
                      <a:r>
                        <a:rPr lang="en-US" sz="900" dirty="0">
                          <a:effectLst/>
                          <a:latin typeface="Arial" pitchFamily="34" charset="0"/>
                          <a:ea typeface="Calibri"/>
                          <a:cs typeface="Arial" pitchFamily="34" charset="0"/>
                        </a:rPr>
                        <a:t/>
                      </a:r>
                      <a:br>
                        <a:rPr lang="en-US" sz="900" dirty="0">
                          <a:effectLst/>
                          <a:latin typeface="Arial" pitchFamily="34" charset="0"/>
                          <a:ea typeface="Calibri"/>
                          <a:cs typeface="Arial" pitchFamily="34" charset="0"/>
                        </a:rPr>
                      </a:br>
                      <a:r>
                        <a:rPr lang="en-US" sz="1050" b="1" dirty="0">
                          <a:solidFill>
                            <a:schemeClr val="bg1"/>
                          </a:solidFill>
                          <a:effectLst/>
                          <a:latin typeface="Arial" pitchFamily="34" charset="0"/>
                          <a:ea typeface="Calibri"/>
                          <a:cs typeface="Arial" pitchFamily="34" charset="0"/>
                        </a:rPr>
                        <a:t>Process</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 </a:t>
                      </a:r>
                      <a:r>
                        <a:rPr lang="en-US" sz="1050" b="1" dirty="0" smtClean="0">
                          <a:solidFill>
                            <a:schemeClr val="bg1"/>
                          </a:solidFill>
                          <a:effectLst/>
                          <a:latin typeface="Arial" pitchFamily="34" charset="0"/>
                          <a:ea typeface="Calibri"/>
                          <a:cs typeface="Arial" pitchFamily="34" charset="0"/>
                        </a:rPr>
                        <a:t>Before</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 </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 </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 </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During</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2000" b="1" dirty="0">
                          <a:solidFill>
                            <a:schemeClr val="bg1"/>
                          </a:solidFill>
                          <a:effectLst/>
                          <a:latin typeface="Arial" pitchFamily="34" charset="0"/>
                          <a:ea typeface="Calibri"/>
                          <a:cs typeface="Arial" pitchFamily="34" charset="0"/>
                        </a:rPr>
                        <a:t> </a:t>
                      </a:r>
                      <a:endParaRPr lang="en-US" sz="200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smtClean="0">
                          <a:solidFill>
                            <a:schemeClr val="bg1"/>
                          </a:solidFill>
                          <a:effectLst/>
                          <a:latin typeface="Arial" pitchFamily="34" charset="0"/>
                          <a:ea typeface="Calibri"/>
                          <a:cs typeface="Arial" pitchFamily="34" charset="0"/>
                        </a:rPr>
                        <a:t>After</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solidFill>
                      <a:schemeClr val="accent6">
                        <a:lumMod val="75000"/>
                      </a:schemeClr>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1200" dirty="0">
                          <a:solidFill>
                            <a:srgbClr val="000000"/>
                          </a:solidFill>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Simply begins reading; does not know purpose</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Keeps reading if he/she does not understand</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smtClean="0">
                          <a:solidFill>
                            <a:srgbClr val="000000"/>
                          </a:solidFill>
                          <a:effectLst/>
                          <a:latin typeface="Arial" pitchFamily="34" charset="0"/>
                          <a:ea typeface="Calibri"/>
                          <a:cs typeface="Arial" pitchFamily="34" charset="0"/>
                        </a:rPr>
                        <a:t>Cannot </a:t>
                      </a:r>
                      <a:r>
                        <a:rPr lang="en-US" sz="900" dirty="0">
                          <a:solidFill>
                            <a:srgbClr val="000000"/>
                          </a:solidFill>
                          <a:effectLst/>
                          <a:latin typeface="Arial" pitchFamily="34" charset="0"/>
                          <a:ea typeface="Calibri"/>
                          <a:cs typeface="Arial" pitchFamily="34" charset="0"/>
                        </a:rPr>
                        <a:t>verbalize what he/she read</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1200" dirty="0">
                          <a:solidFill>
                            <a:srgbClr val="000000"/>
                          </a:solidFill>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purpose for reading but relies heavily on pictures</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r>
                        <a:rPr lang="en-US" sz="900" dirty="0" smtClean="0">
                          <a:solidFill>
                            <a:srgbClr val="000000"/>
                          </a:solidFill>
                          <a:effectLst/>
                          <a:latin typeface="Arial" pitchFamily="34" charset="0"/>
                          <a:ea typeface="Calibri"/>
                          <a:cs typeface="Arial" pitchFamily="34" charset="0"/>
                        </a:rPr>
                        <a:t>Has </a:t>
                      </a:r>
                      <a:r>
                        <a:rPr lang="en-US" sz="900" dirty="0">
                          <a:solidFill>
                            <a:srgbClr val="000000"/>
                          </a:solidFill>
                          <a:effectLst/>
                          <a:latin typeface="Arial" pitchFamily="34" charset="0"/>
                          <a:ea typeface="Calibri"/>
                          <a:cs typeface="Arial" pitchFamily="34" charset="0"/>
                        </a:rPr>
                        <a:t>only external strategies (will ask for help)</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r>
                        <a:rPr lang="en-US" sz="900" dirty="0" smtClean="0">
                          <a:solidFill>
                            <a:srgbClr val="000000"/>
                          </a:solidFill>
                          <a:effectLst/>
                          <a:latin typeface="Arial" pitchFamily="34" charset="0"/>
                          <a:ea typeface="Calibri"/>
                          <a:cs typeface="Arial" pitchFamily="34" charset="0"/>
                        </a:rPr>
                        <a:t>Can </a:t>
                      </a:r>
                      <a:r>
                        <a:rPr lang="en-US" sz="900" dirty="0">
                          <a:solidFill>
                            <a:srgbClr val="000000"/>
                          </a:solidFill>
                          <a:effectLst/>
                          <a:latin typeface="Arial" pitchFamily="34" charset="0"/>
                          <a:ea typeface="Calibri"/>
                          <a:cs typeface="Arial" pitchFamily="34" charset="0"/>
                        </a:rPr>
                        <a:t>identify which part he/she liked best</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1200" dirty="0">
                          <a:solidFill>
                            <a:srgbClr val="000000"/>
                          </a:solidFill>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Demonstrates some knowledge of clues to use before reading (looks at graphics, predicts, asks questions)</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some strategies during reading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summarize with assistance/direction</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1200" dirty="0">
                          <a:solidFill>
                            <a:srgbClr val="000000"/>
                          </a:solidFill>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Applies strategies before reading that help better understand what text will be about</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Applies appropriate strategies while reading; can self-correct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Summarizes accurately</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bl>
          </a:graphicData>
        </a:graphic>
      </p:graphicFrame>
      <p:sp>
        <p:nvSpPr>
          <p:cNvPr id="2" name="Rectangle 1"/>
          <p:cNvSpPr/>
          <p:nvPr/>
        </p:nvSpPr>
        <p:spPr>
          <a:xfrm>
            <a:off x="304800" y="4495800"/>
            <a:ext cx="4572000" cy="246221"/>
          </a:xfrm>
          <a:prstGeom prst="rect">
            <a:avLst/>
          </a:prstGeom>
        </p:spPr>
        <p:txBody>
          <a:bodyPr>
            <a:spAutoFit/>
          </a:bodyPr>
          <a:lstStyle/>
          <a:p>
            <a:r>
              <a:rPr lang="en-US" sz="1000" dirty="0"/>
              <a:t>Excerpted from </a:t>
            </a:r>
            <a:r>
              <a:rPr lang="en-US" sz="1000" i="1" dirty="0"/>
              <a:t>Removing the Mask</a:t>
            </a:r>
            <a:r>
              <a:rPr lang="en-US" sz="1000" dirty="0"/>
              <a:t> by Paul D. </a:t>
            </a:r>
            <a:r>
              <a:rPr lang="en-US" sz="1000" dirty="0" err="1"/>
              <a:t>Slocumb</a:t>
            </a:r>
            <a:r>
              <a:rPr lang="en-US" sz="1000" dirty="0"/>
              <a:t> and Ruby K. Payne.</a:t>
            </a:r>
          </a:p>
        </p:txBody>
      </p:sp>
      <p:sp>
        <p:nvSpPr>
          <p:cNvPr id="5" name="Rectangle 4"/>
          <p:cNvSpPr/>
          <p:nvPr/>
        </p:nvSpPr>
        <p:spPr>
          <a:xfrm>
            <a:off x="290004" y="3962400"/>
            <a:ext cx="8472996" cy="369332"/>
          </a:xfrm>
          <a:prstGeom prst="rect">
            <a:avLst/>
          </a:prstGeom>
        </p:spPr>
        <p:txBody>
          <a:bodyPr wrap="square">
            <a:spAutoFit/>
          </a:bodyPr>
          <a:lstStyle/>
          <a:p>
            <a:pPr fontAlgn="ctr"/>
            <a:r>
              <a:rPr lang="en-US" sz="900" dirty="0"/>
              <a:t>* Reading strategies: Summarizes, retells events; makes mental picture of what author says; predicts next event; alters predictions based on new information.</a:t>
            </a:r>
          </a:p>
          <a:p>
            <a:pPr fontAlgn="ctr"/>
            <a:r>
              <a:rPr lang="en-US" sz="900" dirty="0"/>
              <a:t>** Self-correction or “fix-up” strategies: Looks back, looks ahead, rereads, slows down, asks for help.</a:t>
            </a:r>
          </a:p>
        </p:txBody>
      </p:sp>
      <p:sp>
        <p:nvSpPr>
          <p:cNvPr id="6" name="Slide Number Placeholder 5"/>
          <p:cNvSpPr>
            <a:spLocks noGrp="1"/>
          </p:cNvSpPr>
          <p:nvPr>
            <p:ph type="sldNum" sz="quarter" idx="12"/>
          </p:nvPr>
        </p:nvSpPr>
        <p:spPr/>
        <p:txBody>
          <a:bodyPr/>
          <a:lstStyle/>
          <a:p>
            <a:fld id="{080F2F0D-5307-4956-87E0-E66C4E6650A6}" type="slidenum">
              <a:rPr lang="en-US" smtClean="0"/>
              <a:pPr/>
              <a:t>16</a:t>
            </a:fld>
            <a:endParaRPr lang="en-US"/>
          </a:p>
        </p:txBody>
      </p:sp>
    </p:spTree>
    <p:extLst>
      <p:ext uri="{BB962C8B-B14F-4D97-AF65-F5344CB8AC3E}">
        <p14:creationId xmlns:p14="http://schemas.microsoft.com/office/powerpoint/2010/main" xmlns="" val="776708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7086600" cy="800219"/>
          </a:xfrm>
          <a:prstGeom prst="rect">
            <a:avLst/>
          </a:prstGeom>
        </p:spPr>
        <p:txBody>
          <a:bodyPr wrap="square">
            <a:spAutoFit/>
          </a:bodyPr>
          <a:lstStyle/>
          <a:p>
            <a:pPr fontAlgn="ctr"/>
            <a:r>
              <a:rPr lang="en-US" b="1" dirty="0" smtClean="0">
                <a:latin typeface="Arial" pitchFamily="34" charset="0"/>
                <a:cs typeface="Arial" pitchFamily="34" charset="0"/>
              </a:rPr>
              <a:t>Reading Rubric: Grade 3</a:t>
            </a:r>
            <a:endParaRPr lang="en-US" dirty="0" smtClean="0">
              <a:latin typeface="Arial" pitchFamily="34" charset="0"/>
              <a:cs typeface="Arial" pitchFamily="34" charset="0"/>
            </a:endParaRPr>
          </a:p>
          <a:p>
            <a:pPr fontAlgn="ctr"/>
            <a:r>
              <a:rPr lang="en-US" sz="1400" dirty="0" smtClean="0">
                <a:latin typeface="Arial" pitchFamily="34" charset="0"/>
                <a:cs typeface="Arial" pitchFamily="34" charset="0"/>
              </a:rPr>
              <a:t>Student </a:t>
            </a:r>
            <a:r>
              <a:rPr lang="en-US" sz="1400" dirty="0">
                <a:latin typeface="Arial" pitchFamily="34" charset="0"/>
                <a:cs typeface="Arial" pitchFamily="34" charset="0"/>
              </a:rPr>
              <a:t>name:_______________________	School year:_______</a:t>
            </a:r>
          </a:p>
          <a:p>
            <a:pPr fontAlgn="ctr"/>
            <a:r>
              <a:rPr lang="en-US" sz="1400" dirty="0" smtClean="0">
                <a:latin typeface="Arial" pitchFamily="34" charset="0"/>
                <a:cs typeface="Arial" pitchFamily="34" charset="0"/>
              </a:rPr>
              <a:t>Campus</a:t>
            </a:r>
            <a:r>
              <a:rPr lang="en-US" sz="1400" dirty="0">
                <a:latin typeface="Arial" pitchFamily="34" charset="0"/>
                <a:cs typeface="Arial" pitchFamily="34" charset="0"/>
              </a:rPr>
              <a:t>:____________________________	Grade:___________</a:t>
            </a:r>
          </a:p>
        </p:txBody>
      </p:sp>
      <p:graphicFrame>
        <p:nvGraphicFramePr>
          <p:cNvPr id="4" name="Table 3"/>
          <p:cNvGraphicFramePr>
            <a:graphicFrameLocks noGrp="1"/>
          </p:cNvGraphicFramePr>
          <p:nvPr>
            <p:extLst>
              <p:ext uri="{D42A27DB-BD31-4B8C-83A1-F6EECF244321}">
                <p14:modId xmlns:p14="http://schemas.microsoft.com/office/powerpoint/2010/main" xmlns="" val="2926952360"/>
              </p:ext>
            </p:extLst>
          </p:nvPr>
        </p:nvGraphicFramePr>
        <p:xfrm>
          <a:off x="381000" y="1295400"/>
          <a:ext cx="8382002" cy="4408932"/>
        </p:xfrm>
        <a:graphic>
          <a:graphicData uri="http://schemas.openxmlformats.org/drawingml/2006/table">
            <a:tbl>
              <a:tblPr firstRow="1" firstCol="1" bandRow="1" bandCol="1">
                <a:tableStyleId>{5C22544A-7EE6-4342-B048-85BDC9FD1C3A}</a:tableStyleId>
              </a:tblPr>
              <a:tblGrid>
                <a:gridCol w="990600"/>
                <a:gridCol w="1772390"/>
                <a:gridCol w="1873004"/>
                <a:gridCol w="1873004"/>
                <a:gridCol w="1873004"/>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3366FF"/>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rgbClr val="3366FF"/>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rgbClr val="3366FF"/>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rgbClr val="3366FF"/>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rgbClr val="3366FF"/>
                    </a:solidFill>
                  </a:tcPr>
                </a:tc>
              </a:tr>
              <a:tr h="645731">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Fluent</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3366FF"/>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Mispronounces common </a:t>
                      </a:r>
                      <a:r>
                        <a:rPr lang="en-US" sz="900" dirty="0" smtClean="0">
                          <a:solidFill>
                            <a:srgbClr val="000000"/>
                          </a:solidFill>
                          <a:effectLst/>
                          <a:latin typeface="Arial" pitchFamily="34" charset="0"/>
                          <a:ea typeface="Calibri"/>
                          <a:cs typeface="Arial" pitchFamily="34" charset="0"/>
                        </a:rPr>
                        <a:t>words</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Decodes sentences haltingly</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Sees word root and endings </a:t>
                      </a:r>
                      <a:r>
                        <a:rPr lang="en-US" sz="900" dirty="0" smtClean="0">
                          <a:solidFill>
                            <a:srgbClr val="000000"/>
                          </a:solidFill>
                          <a:effectLst/>
                          <a:latin typeface="Arial" pitchFamily="34" charset="0"/>
                          <a:ea typeface="Calibri"/>
                          <a:cs typeface="Arial" pitchFamily="34" charset="0"/>
                        </a:rPr>
                        <a:t>separately</a:t>
                      </a: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Decodes words accurately and automatically</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Understands that prefixes, roots, and suffixes are “changeable parts</a:t>
                      </a:r>
                      <a:r>
                        <a:rPr lang="en-US" sz="900" dirty="0" smtClean="0">
                          <a:solidFill>
                            <a:srgbClr val="000000"/>
                          </a:solidFill>
                          <a:effectLst/>
                          <a:latin typeface="Arial" pitchFamily="34" charset="0"/>
                          <a:ea typeface="Calibri"/>
                          <a:cs typeface="Arial" pitchFamily="34" charset="0"/>
                        </a:rPr>
                        <a:t>”</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Decodes words in context of paragraph</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Analyzes pronunciation using analogy to known words and word </a:t>
                      </a:r>
                      <a:r>
                        <a:rPr lang="en-US" sz="900" dirty="0" smtClean="0">
                          <a:solidFill>
                            <a:srgbClr val="000000"/>
                          </a:solidFill>
                          <a:effectLst/>
                          <a:latin typeface="Arial" pitchFamily="34" charset="0"/>
                          <a:ea typeface="Calibri"/>
                          <a:cs typeface="Arial" pitchFamily="34" charset="0"/>
                        </a:rPr>
                        <a:t>parts</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with expression, fluency, and appropriate tone and pronunciation</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811530">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Constructive</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3366FF"/>
                    </a:solid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New vocabulary impairs </a:t>
                      </a:r>
                      <a:r>
                        <a:rPr lang="en-US" sz="900" dirty="0" smtClean="0">
                          <a:solidFill>
                            <a:srgbClr val="000000"/>
                          </a:solidFill>
                          <a:effectLst/>
                          <a:latin typeface="Arial" pitchFamily="34" charset="0"/>
                          <a:ea typeface="Calibri"/>
                          <a:cs typeface="Arial" pitchFamily="34" charset="0"/>
                        </a:rPr>
                        <a:t>understanding</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Predicts story based on pictures and other clues</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generate an example or synonym for new </a:t>
                      </a:r>
                      <a:r>
                        <a:rPr lang="en-US" sz="900" dirty="0" smtClean="0">
                          <a:solidFill>
                            <a:srgbClr val="000000"/>
                          </a:solidFill>
                          <a:effectLst/>
                          <a:latin typeface="Arial" pitchFamily="34" charset="0"/>
                          <a:ea typeface="Calibri"/>
                          <a:cs typeface="Arial" pitchFamily="34" charset="0"/>
                        </a:rPr>
                        <a:t>word</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Identifies parts of story in relation to his/her own experience</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generate synonyms, definition, or antonym for new </a:t>
                      </a:r>
                      <a:r>
                        <a:rPr lang="en-US" sz="900" dirty="0" smtClean="0">
                          <a:solidFill>
                            <a:srgbClr val="000000"/>
                          </a:solidFill>
                          <a:effectLst/>
                          <a:latin typeface="Arial" pitchFamily="34" charset="0"/>
                          <a:ea typeface="Calibri"/>
                          <a:cs typeface="Arial" pitchFamily="34" charset="0"/>
                        </a:rPr>
                        <a:t>word</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Connects personal experience to clues and text</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new and unusual words in writing or </a:t>
                      </a:r>
                      <a:r>
                        <a:rPr lang="en-US" sz="900" dirty="0" smtClean="0">
                          <a:solidFill>
                            <a:srgbClr val="000000"/>
                          </a:solidFill>
                          <a:effectLst/>
                          <a:latin typeface="Arial" pitchFamily="34" charset="0"/>
                          <a:ea typeface="Calibri"/>
                          <a:cs typeface="Arial" pitchFamily="34" charset="0"/>
                        </a:rPr>
                        <a:t>speaking</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compare and contrast previous personal experience to parts of story</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538988">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Motivated</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3366FF"/>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Reading is initiated by </a:t>
                      </a:r>
                      <a:r>
                        <a:rPr lang="en-US" sz="900" dirty="0" smtClean="0">
                          <a:solidFill>
                            <a:srgbClr val="000000"/>
                          </a:solidFill>
                          <a:effectLst/>
                          <a:latin typeface="Arial" pitchFamily="34" charset="0"/>
                          <a:ea typeface="Calibri"/>
                          <a:cs typeface="Arial" pitchFamily="34" charset="0"/>
                        </a:rPr>
                        <a:t>teacher</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Holds as much beginning information as possible and forgets </a:t>
                      </a:r>
                      <a:r>
                        <a:rPr lang="en-US" sz="900" dirty="0" smtClean="0">
                          <a:solidFill>
                            <a:srgbClr val="000000"/>
                          </a:solidFill>
                          <a:effectLst/>
                          <a:latin typeface="Arial" pitchFamily="34" charset="0"/>
                          <a:ea typeface="Calibri"/>
                          <a:cs typeface="Arial" pitchFamily="34" charset="0"/>
                        </a:rPr>
                        <a:t>rest</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Does not read for information</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Reading is initiated by </a:t>
                      </a:r>
                      <a:r>
                        <a:rPr lang="en-US" sz="900" dirty="0" smtClean="0">
                          <a:solidFill>
                            <a:srgbClr val="000000"/>
                          </a:solidFill>
                          <a:effectLst/>
                          <a:latin typeface="Arial" pitchFamily="34" charset="0"/>
                          <a:ea typeface="Calibri"/>
                          <a:cs typeface="Arial" pitchFamily="34" charset="0"/>
                        </a:rPr>
                        <a:t>student</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May describe what selection is about and provide some </a:t>
                      </a:r>
                      <a:r>
                        <a:rPr lang="en-US" sz="900" dirty="0" smtClean="0">
                          <a:solidFill>
                            <a:srgbClr val="000000"/>
                          </a:solidFill>
                          <a:effectLst/>
                          <a:latin typeface="Arial" pitchFamily="34" charset="0"/>
                          <a:ea typeface="Calibri"/>
                          <a:cs typeface="Arial" pitchFamily="34" charset="0"/>
                        </a:rPr>
                        <a:t>detail</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for information if teacher-initiated</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for </a:t>
                      </a:r>
                      <a:r>
                        <a:rPr lang="en-US" sz="900" dirty="0" smtClean="0">
                          <a:solidFill>
                            <a:srgbClr val="000000"/>
                          </a:solidFill>
                          <a:effectLst/>
                          <a:latin typeface="Arial" pitchFamily="34" charset="0"/>
                          <a:ea typeface="Calibri"/>
                          <a:cs typeface="Arial" pitchFamily="34" charset="0"/>
                        </a:rPr>
                        <a:t>pleasure</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Identifies main </a:t>
                      </a:r>
                      <a:r>
                        <a:rPr lang="en-US" sz="900" dirty="0" smtClean="0">
                          <a:solidFill>
                            <a:srgbClr val="000000"/>
                          </a:solidFill>
                          <a:effectLst/>
                          <a:latin typeface="Arial" pitchFamily="34" charset="0"/>
                          <a:ea typeface="Calibri"/>
                          <a:cs typeface="Arial" pitchFamily="34" charset="0"/>
                        </a:rPr>
                        <a:t>idea</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appropriate text for needed information</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for pleasure and information as </a:t>
                      </a:r>
                      <a:r>
                        <a:rPr lang="en-US" sz="900" dirty="0" smtClean="0">
                          <a:solidFill>
                            <a:srgbClr val="000000"/>
                          </a:solidFill>
                          <a:effectLst/>
                          <a:latin typeface="Arial" pitchFamily="34" charset="0"/>
                          <a:ea typeface="Calibri"/>
                          <a:cs typeface="Arial" pitchFamily="34" charset="0"/>
                        </a:rPr>
                        <a:t>needed</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Identifies main idea and supporting </a:t>
                      </a:r>
                      <a:r>
                        <a:rPr lang="en-US" sz="900" dirty="0" smtClean="0">
                          <a:solidFill>
                            <a:srgbClr val="000000"/>
                          </a:solidFill>
                          <a:effectLst/>
                          <a:latin typeface="Arial" pitchFamily="34" charset="0"/>
                          <a:ea typeface="Calibri"/>
                          <a:cs typeface="Arial" pitchFamily="34" charset="0"/>
                        </a:rPr>
                        <a:t>information</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Compares/contrasts one piece of reading with/to another</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965454">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Strategic</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3366FF"/>
                    </a:solid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difficulty differentiating important from </a:t>
                      </a:r>
                      <a:r>
                        <a:rPr lang="en-US" sz="900" dirty="0" smtClean="0">
                          <a:solidFill>
                            <a:srgbClr val="000000"/>
                          </a:solidFill>
                          <a:effectLst/>
                          <a:latin typeface="Arial" pitchFamily="34" charset="0"/>
                          <a:ea typeface="Calibri"/>
                          <a:cs typeface="Arial" pitchFamily="34" charset="0"/>
                        </a:rPr>
                        <a:t>unimportant</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Does not self-correct</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Knows important parts exist but cannot always </a:t>
                      </a:r>
                      <a:r>
                        <a:rPr lang="en-US" sz="900" dirty="0" smtClean="0">
                          <a:solidFill>
                            <a:srgbClr val="000000"/>
                          </a:solidFill>
                          <a:effectLst/>
                          <a:latin typeface="Arial" pitchFamily="34" charset="0"/>
                          <a:ea typeface="Calibri"/>
                          <a:cs typeface="Arial" pitchFamily="34" charset="0"/>
                        </a:rPr>
                        <a:t>identify</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Recognizes mistakes but has difficulty in self-correcting</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identify important </a:t>
                      </a:r>
                      <a:r>
                        <a:rPr lang="en-US" sz="900" dirty="0" smtClean="0">
                          <a:solidFill>
                            <a:srgbClr val="000000"/>
                          </a:solidFill>
                          <a:effectLst/>
                          <a:latin typeface="Arial" pitchFamily="34" charset="0"/>
                          <a:ea typeface="Calibri"/>
                          <a:cs typeface="Arial" pitchFamily="34" charset="0"/>
                        </a:rPr>
                        <a:t>information</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strategies for self-correction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identify and store important information and discard </a:t>
                      </a:r>
                      <a:r>
                        <a:rPr lang="en-US" sz="900" dirty="0" smtClean="0">
                          <a:solidFill>
                            <a:srgbClr val="000000"/>
                          </a:solidFill>
                          <a:effectLst/>
                          <a:latin typeface="Arial" pitchFamily="34" charset="0"/>
                          <a:ea typeface="Calibri"/>
                          <a:cs typeface="Arial" pitchFamily="34" charset="0"/>
                        </a:rPr>
                        <a:t>unimportant</a:t>
                      </a:r>
                      <a:endParaRPr lang="en-US" sz="11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Analyzes self-correction strategies as to best strategy</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2" name="Rectangle 1"/>
          <p:cNvSpPr/>
          <p:nvPr/>
        </p:nvSpPr>
        <p:spPr>
          <a:xfrm>
            <a:off x="381000" y="6238043"/>
            <a:ext cx="4572000" cy="246221"/>
          </a:xfrm>
          <a:prstGeom prst="rect">
            <a:avLst/>
          </a:prstGeom>
        </p:spPr>
        <p:txBody>
          <a:bodyPr>
            <a:spAutoFit/>
          </a:bodyPr>
          <a:lstStyle/>
          <a:p>
            <a:r>
              <a:rPr lang="en-US" sz="1000" dirty="0"/>
              <a:t>Excerpted from </a:t>
            </a:r>
            <a:r>
              <a:rPr lang="en-US" sz="1000" i="1" dirty="0"/>
              <a:t>Removing the Mask</a:t>
            </a:r>
            <a:r>
              <a:rPr lang="en-US" sz="1000" dirty="0"/>
              <a:t> by Paul D. </a:t>
            </a:r>
            <a:r>
              <a:rPr lang="en-US" sz="1000" dirty="0" err="1" smtClean="0"/>
              <a:t>Slocumb</a:t>
            </a:r>
            <a:r>
              <a:rPr lang="en-US" sz="1000" dirty="0" smtClean="0"/>
              <a:t> and </a:t>
            </a:r>
            <a:r>
              <a:rPr lang="en-US" sz="1000" dirty="0"/>
              <a:t>Ruby K. Payne.</a:t>
            </a:r>
          </a:p>
        </p:txBody>
      </p:sp>
      <p:sp>
        <p:nvSpPr>
          <p:cNvPr id="5" name="Slide Number Placeholder 4"/>
          <p:cNvSpPr>
            <a:spLocks noGrp="1"/>
          </p:cNvSpPr>
          <p:nvPr>
            <p:ph type="sldNum" sz="quarter" idx="12"/>
          </p:nvPr>
        </p:nvSpPr>
        <p:spPr/>
        <p:txBody>
          <a:bodyPr/>
          <a:lstStyle/>
          <a:p>
            <a:fld id="{080F2F0D-5307-4956-87E0-E66C4E6650A6}" type="slidenum">
              <a:rPr lang="en-US" smtClean="0"/>
              <a:pPr/>
              <a:t>17</a:t>
            </a:fld>
            <a:endParaRPr lang="en-US"/>
          </a:p>
        </p:txBody>
      </p:sp>
    </p:spTree>
    <p:extLst>
      <p:ext uri="{BB962C8B-B14F-4D97-AF65-F5344CB8AC3E}">
        <p14:creationId xmlns:p14="http://schemas.microsoft.com/office/powerpoint/2010/main" xmlns="" val="74471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7086600" cy="800219"/>
          </a:xfrm>
          <a:prstGeom prst="rect">
            <a:avLst/>
          </a:prstGeom>
        </p:spPr>
        <p:txBody>
          <a:bodyPr wrap="square">
            <a:spAutoFit/>
          </a:bodyPr>
          <a:lstStyle/>
          <a:p>
            <a:pPr fontAlgn="ctr"/>
            <a:r>
              <a:rPr lang="en-US" b="1" dirty="0" smtClean="0">
                <a:latin typeface="Arial" pitchFamily="34" charset="0"/>
                <a:cs typeface="Arial" pitchFamily="34" charset="0"/>
              </a:rPr>
              <a:t>Reading Rubric: Grade 3 </a:t>
            </a:r>
            <a:r>
              <a:rPr lang="en-US" dirty="0" smtClean="0">
                <a:latin typeface="Arial" pitchFamily="34" charset="0"/>
                <a:cs typeface="Arial" pitchFamily="34" charset="0"/>
              </a:rPr>
              <a:t>(continued)</a:t>
            </a:r>
          </a:p>
          <a:p>
            <a:pPr fontAlgn="ctr"/>
            <a:r>
              <a:rPr lang="en-US" sz="1400" dirty="0" smtClean="0">
                <a:latin typeface="Arial" pitchFamily="34" charset="0"/>
                <a:cs typeface="Arial" pitchFamily="34" charset="0"/>
              </a:rPr>
              <a:t>Student </a:t>
            </a:r>
            <a:r>
              <a:rPr lang="en-US" sz="1400" dirty="0">
                <a:latin typeface="Arial" pitchFamily="34" charset="0"/>
                <a:cs typeface="Arial" pitchFamily="34" charset="0"/>
              </a:rPr>
              <a:t>name:_______________________	School year:_______</a:t>
            </a:r>
          </a:p>
          <a:p>
            <a:pPr fontAlgn="ctr"/>
            <a:r>
              <a:rPr lang="en-US" sz="1400" dirty="0" smtClean="0">
                <a:latin typeface="Arial" pitchFamily="34" charset="0"/>
                <a:cs typeface="Arial" pitchFamily="34" charset="0"/>
              </a:rPr>
              <a:t>Campus</a:t>
            </a:r>
            <a:r>
              <a:rPr lang="en-US" sz="1400" dirty="0">
                <a:latin typeface="Arial" pitchFamily="34" charset="0"/>
                <a:cs typeface="Arial" pitchFamily="34" charset="0"/>
              </a:rPr>
              <a:t>:____________________________	Grade:___________</a:t>
            </a:r>
          </a:p>
        </p:txBody>
      </p:sp>
      <p:graphicFrame>
        <p:nvGraphicFramePr>
          <p:cNvPr id="3" name="Table 2"/>
          <p:cNvGraphicFramePr>
            <a:graphicFrameLocks noGrp="1"/>
          </p:cNvGraphicFramePr>
          <p:nvPr>
            <p:extLst>
              <p:ext uri="{D42A27DB-BD31-4B8C-83A1-F6EECF244321}">
                <p14:modId xmlns:p14="http://schemas.microsoft.com/office/powerpoint/2010/main" xmlns="" val="2253100200"/>
              </p:ext>
            </p:extLst>
          </p:nvPr>
        </p:nvGraphicFramePr>
        <p:xfrm>
          <a:off x="381000" y="1295400"/>
          <a:ext cx="8382002" cy="2977388"/>
        </p:xfrm>
        <a:graphic>
          <a:graphicData uri="http://schemas.openxmlformats.org/drawingml/2006/table">
            <a:tbl>
              <a:tblPr firstRow="1" firstCol="1" bandRow="1" bandCol="1">
                <a:tableStyleId>{5C22544A-7EE6-4342-B048-85BDC9FD1C3A}</a:tableStyleId>
              </a:tblPr>
              <a:tblGrid>
                <a:gridCol w="990600"/>
                <a:gridCol w="1772390"/>
                <a:gridCol w="1873004"/>
                <a:gridCol w="1873004"/>
                <a:gridCol w="1873004"/>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3366FF"/>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rgbClr val="3366FF"/>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rgbClr val="3366FF"/>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rgbClr val="3366FF"/>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rgbClr val="3366FF"/>
                    </a:solidFill>
                  </a:tcPr>
                </a:tc>
              </a:tr>
              <a:tr h="645731">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Process</a:t>
                      </a:r>
                      <a:endParaRPr lang="en-US" sz="1050" dirty="0">
                        <a:solidFill>
                          <a:schemeClr val="bg1"/>
                        </a:solidFill>
                        <a:effectLst/>
                        <a:latin typeface="Arial" pitchFamily="34" charset="0"/>
                        <a:ea typeface="Calibri"/>
                        <a:cs typeface="Arial" pitchFamily="34" charset="0"/>
                      </a:endParaRPr>
                    </a:p>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 </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Before</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 </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100" b="1" dirty="0">
                          <a:solidFill>
                            <a:schemeClr val="bg1"/>
                          </a:solidFill>
                          <a:effectLst/>
                          <a:latin typeface="Arial" pitchFamily="34" charset="0"/>
                          <a:ea typeface="Calibri"/>
                          <a:cs typeface="Arial" pitchFamily="34" charset="0"/>
                        </a:rPr>
                        <a:t> </a:t>
                      </a:r>
                      <a:endParaRPr lang="en-US" sz="110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 </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smtClean="0">
                          <a:solidFill>
                            <a:schemeClr val="bg1"/>
                          </a:solidFill>
                          <a:effectLst/>
                          <a:latin typeface="Arial" pitchFamily="34" charset="0"/>
                          <a:ea typeface="Calibri"/>
                          <a:cs typeface="Arial" pitchFamily="34" charset="0"/>
                        </a:rPr>
                        <a:t>During</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800" b="1" dirty="0">
                          <a:solidFill>
                            <a:schemeClr val="bg1"/>
                          </a:solidFill>
                          <a:effectLst/>
                          <a:latin typeface="Arial" pitchFamily="34" charset="0"/>
                          <a:ea typeface="Calibri"/>
                          <a:cs typeface="Arial" pitchFamily="34" charset="0"/>
                        </a:rPr>
                        <a:t> </a:t>
                      </a:r>
                      <a:endParaRPr lang="en-US" sz="80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800" b="1" dirty="0">
                          <a:solidFill>
                            <a:schemeClr val="bg1"/>
                          </a:solidFill>
                          <a:effectLst/>
                          <a:latin typeface="Arial" pitchFamily="34" charset="0"/>
                          <a:ea typeface="Calibri"/>
                          <a:cs typeface="Arial" pitchFamily="34" charset="0"/>
                        </a:rPr>
                        <a:t> </a:t>
                      </a:r>
                      <a:endParaRPr lang="en-US" sz="80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 </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After</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900" dirty="0">
                          <a:solidFill>
                            <a:srgbClr val="000000"/>
                          </a:solidFill>
                          <a:effectLst/>
                          <a:latin typeface="Arial Narrow"/>
                          <a:ea typeface="Calibri"/>
                          <a:cs typeface="Times New Roman"/>
                        </a:rPr>
                        <a:t> </a:t>
                      </a:r>
                      <a:endParaRPr lang="en-US" sz="1100" dirty="0">
                        <a:effectLst/>
                        <a:latin typeface="Calibri"/>
                        <a:ea typeface="Calibri"/>
                        <a:cs typeface="Times New Roman"/>
                      </a:endParaRPr>
                    </a:p>
                  </a:txBody>
                  <a:tcPr marL="50800" marR="50800" marT="50800" marB="50800">
                    <a:solidFill>
                      <a:srgbClr val="3366FF"/>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1200" dirty="0">
                          <a:solidFill>
                            <a:srgbClr val="000000"/>
                          </a:solidFill>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err="1">
                          <a:solidFill>
                            <a:srgbClr val="000000"/>
                          </a:solidFill>
                          <a:effectLst/>
                          <a:latin typeface="Arial" pitchFamily="34" charset="0"/>
                          <a:ea typeface="Calibri"/>
                          <a:cs typeface="Arial" pitchFamily="34" charset="0"/>
                        </a:rPr>
                        <a:t>Prereading</a:t>
                      </a:r>
                      <a:r>
                        <a:rPr lang="en-US" sz="900" dirty="0">
                          <a:solidFill>
                            <a:srgbClr val="000000"/>
                          </a:solidFill>
                          <a:effectLst/>
                          <a:latin typeface="Arial" pitchFamily="34" charset="0"/>
                          <a:ea typeface="Calibri"/>
                          <a:cs typeface="Arial" pitchFamily="34" charset="0"/>
                        </a:rPr>
                        <a:t> strategies involve number of pages and size of print</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Calls words and skips words if they cannot be understood or pronounced</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Summaries are retelling of as much as is remembered</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1200" dirty="0">
                          <a:solidFill>
                            <a:srgbClr val="000000"/>
                          </a:solidFill>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Identifies purpose for reading</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r>
                        <a:rPr lang="en-US" sz="900" dirty="0" smtClean="0">
                          <a:solidFill>
                            <a:srgbClr val="000000"/>
                          </a:solidFill>
                          <a:effectLst/>
                          <a:latin typeface="Arial" pitchFamily="34" charset="0"/>
                          <a:ea typeface="Calibri"/>
                          <a:cs typeface="Arial" pitchFamily="34" charset="0"/>
                        </a:rPr>
                        <a:t>Some </a:t>
                      </a:r>
                      <a:r>
                        <a:rPr lang="en-US" sz="900" dirty="0">
                          <a:solidFill>
                            <a:srgbClr val="000000"/>
                          </a:solidFill>
                          <a:effectLst/>
                          <a:latin typeface="Arial" pitchFamily="34" charset="0"/>
                          <a:ea typeface="Calibri"/>
                          <a:cs typeface="Arial" pitchFamily="34" charset="0"/>
                        </a:rPr>
                        <a:t>aspects of text are connected to prior knowledge/ experience</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Needs help with summary; can identify which part he/she liked best</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1200" dirty="0">
                          <a:solidFill>
                            <a:srgbClr val="000000"/>
                          </a:solidFill>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Identifies purpose and applies strategies before reading that help better understand what text will be about</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some strategies during reading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strategy for categorizing and summarizing information</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1200" dirty="0">
                          <a:solidFill>
                            <a:srgbClr val="000000"/>
                          </a:solidFill>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Determines strategies needed to understand selection</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Applies appropriate strategies while reading; can self-correct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smtClean="0">
                        <a:solidFill>
                          <a:srgbClr val="000000"/>
                        </a:solidFill>
                        <a:effectLst/>
                        <a:latin typeface="Arial" pitchFamily="34" charset="0"/>
                        <a:ea typeface="Calibri"/>
                        <a:cs typeface="Arial" pitchFamily="34" charset="0"/>
                      </a:endParaRPr>
                    </a:p>
                    <a:p>
                      <a:pPr marL="0" marR="0" fontAlgn="ctr">
                        <a:lnSpc>
                          <a:spcPct val="115000"/>
                        </a:lnSpc>
                        <a:spcBef>
                          <a:spcPts val="0"/>
                        </a:spcBef>
                        <a:spcAft>
                          <a:spcPts val="0"/>
                        </a:spcAft>
                      </a:pP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Organizes reading by sorting important from unimportant and relating it to purpose and structure</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bl>
          </a:graphicData>
        </a:graphic>
      </p:graphicFrame>
      <p:sp>
        <p:nvSpPr>
          <p:cNvPr id="4" name="Rectangle 3"/>
          <p:cNvSpPr/>
          <p:nvPr/>
        </p:nvSpPr>
        <p:spPr>
          <a:xfrm>
            <a:off x="366944" y="4419600"/>
            <a:ext cx="8382000" cy="800219"/>
          </a:xfrm>
          <a:prstGeom prst="rect">
            <a:avLst/>
          </a:prstGeom>
        </p:spPr>
        <p:txBody>
          <a:bodyPr wrap="square">
            <a:spAutoFit/>
          </a:bodyPr>
          <a:lstStyle/>
          <a:p>
            <a:pPr fontAlgn="ctr"/>
            <a:r>
              <a:rPr lang="en-US" sz="900" dirty="0">
                <a:latin typeface="Arial" pitchFamily="34" charset="0"/>
                <a:cs typeface="Arial" pitchFamily="34" charset="0"/>
              </a:rPr>
              <a:t>* Reading strategies: Summarizes, retells events, makes mental picture of what author says; predicts next event, alters predictions based on new information.</a:t>
            </a:r>
          </a:p>
          <a:p>
            <a:pPr fontAlgn="ctr"/>
            <a:r>
              <a:rPr lang="en-US" sz="900" dirty="0">
                <a:latin typeface="Arial" pitchFamily="34" charset="0"/>
                <a:cs typeface="Arial" pitchFamily="34" charset="0"/>
              </a:rPr>
              <a:t>** Self-correction or “fix-up” strategies: Looks back, looks ahead, rereads, slows down, asks for help.</a:t>
            </a:r>
          </a:p>
          <a:p>
            <a:r>
              <a:rPr lang="en-US" dirty="0"/>
              <a:t> </a:t>
            </a:r>
          </a:p>
          <a:p>
            <a:r>
              <a:rPr lang="en-US" sz="1000" dirty="0"/>
              <a:t>Excerpted from </a:t>
            </a:r>
            <a:r>
              <a:rPr lang="en-US" sz="1000" i="1" dirty="0"/>
              <a:t>Removing the Mask</a:t>
            </a:r>
            <a:r>
              <a:rPr lang="en-US" sz="1000" dirty="0"/>
              <a:t> by Paul D. </a:t>
            </a:r>
            <a:r>
              <a:rPr lang="en-US" sz="1000" dirty="0" err="1"/>
              <a:t>Slocumb</a:t>
            </a:r>
            <a:r>
              <a:rPr lang="en-US" sz="1000" dirty="0"/>
              <a:t> and Ruby K. Payne.</a:t>
            </a:r>
          </a:p>
        </p:txBody>
      </p:sp>
      <p:sp>
        <p:nvSpPr>
          <p:cNvPr id="5" name="Slide Number Placeholder 4"/>
          <p:cNvSpPr>
            <a:spLocks noGrp="1"/>
          </p:cNvSpPr>
          <p:nvPr>
            <p:ph type="sldNum" sz="quarter" idx="12"/>
          </p:nvPr>
        </p:nvSpPr>
        <p:spPr/>
        <p:txBody>
          <a:bodyPr/>
          <a:lstStyle/>
          <a:p>
            <a:fld id="{080F2F0D-5307-4956-87E0-E66C4E6650A6}" type="slidenum">
              <a:rPr lang="en-US" smtClean="0"/>
              <a:pPr/>
              <a:t>18</a:t>
            </a:fld>
            <a:endParaRPr lang="en-US"/>
          </a:p>
        </p:txBody>
      </p:sp>
    </p:spTree>
    <p:extLst>
      <p:ext uri="{BB962C8B-B14F-4D97-AF65-F5344CB8AC3E}">
        <p14:creationId xmlns:p14="http://schemas.microsoft.com/office/powerpoint/2010/main" xmlns="" val="2557108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7086600" cy="800219"/>
          </a:xfrm>
          <a:prstGeom prst="rect">
            <a:avLst/>
          </a:prstGeom>
        </p:spPr>
        <p:txBody>
          <a:bodyPr wrap="square">
            <a:spAutoFit/>
          </a:bodyPr>
          <a:lstStyle/>
          <a:p>
            <a:pPr fontAlgn="ctr"/>
            <a:r>
              <a:rPr lang="en-US" b="1" dirty="0" smtClean="0">
                <a:latin typeface="Arial" pitchFamily="34" charset="0"/>
                <a:cs typeface="Arial" pitchFamily="34" charset="0"/>
              </a:rPr>
              <a:t>Reading Rubric: Grade 4 </a:t>
            </a:r>
            <a:r>
              <a:rPr lang="en-US" dirty="0" smtClean="0">
                <a:latin typeface="Arial" pitchFamily="34" charset="0"/>
                <a:cs typeface="Arial" pitchFamily="34" charset="0"/>
              </a:rPr>
              <a:t>(continued)</a:t>
            </a:r>
          </a:p>
          <a:p>
            <a:pPr fontAlgn="ctr"/>
            <a:r>
              <a:rPr lang="en-US" sz="1400" dirty="0" smtClean="0">
                <a:latin typeface="Arial" pitchFamily="34" charset="0"/>
                <a:cs typeface="Arial" pitchFamily="34" charset="0"/>
              </a:rPr>
              <a:t>Student </a:t>
            </a:r>
            <a:r>
              <a:rPr lang="en-US" sz="1400" dirty="0">
                <a:latin typeface="Arial" pitchFamily="34" charset="0"/>
                <a:cs typeface="Arial" pitchFamily="34" charset="0"/>
              </a:rPr>
              <a:t>name:_______________________	School year:_______</a:t>
            </a:r>
          </a:p>
          <a:p>
            <a:pPr fontAlgn="ctr"/>
            <a:r>
              <a:rPr lang="en-US" sz="1400" dirty="0" smtClean="0">
                <a:latin typeface="Arial" pitchFamily="34" charset="0"/>
                <a:cs typeface="Arial" pitchFamily="34" charset="0"/>
              </a:rPr>
              <a:t>Campus</a:t>
            </a:r>
            <a:r>
              <a:rPr lang="en-US" sz="1400" dirty="0">
                <a:latin typeface="Arial" pitchFamily="34" charset="0"/>
                <a:cs typeface="Arial" pitchFamily="34" charset="0"/>
              </a:rPr>
              <a:t>:____________________________	Grade:___________</a:t>
            </a:r>
          </a:p>
        </p:txBody>
      </p:sp>
      <p:graphicFrame>
        <p:nvGraphicFramePr>
          <p:cNvPr id="4" name="Table 3"/>
          <p:cNvGraphicFramePr>
            <a:graphicFrameLocks noGrp="1"/>
          </p:cNvGraphicFramePr>
          <p:nvPr>
            <p:extLst>
              <p:ext uri="{D42A27DB-BD31-4B8C-83A1-F6EECF244321}">
                <p14:modId xmlns:p14="http://schemas.microsoft.com/office/powerpoint/2010/main" xmlns="" val="3757393329"/>
              </p:ext>
            </p:extLst>
          </p:nvPr>
        </p:nvGraphicFramePr>
        <p:xfrm>
          <a:off x="381000" y="1295400"/>
          <a:ext cx="8382002" cy="4649216"/>
        </p:xfrm>
        <a:graphic>
          <a:graphicData uri="http://schemas.openxmlformats.org/drawingml/2006/table">
            <a:tbl>
              <a:tblPr firstRow="1" firstCol="1" bandRow="1" bandCol="1">
                <a:tableStyleId>{5C22544A-7EE6-4342-B048-85BDC9FD1C3A}</a:tableStyleId>
              </a:tblPr>
              <a:tblGrid>
                <a:gridCol w="990600"/>
                <a:gridCol w="1772390"/>
                <a:gridCol w="1873004"/>
                <a:gridCol w="1873004"/>
                <a:gridCol w="1873004"/>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0099CC"/>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rgbClr val="0099CC"/>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rgbClr val="0099CC"/>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rgbClr val="0099CC"/>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rgbClr val="0099CC"/>
                    </a:solidFill>
                  </a:tcPr>
                </a:tc>
              </a:tr>
              <a:tr h="645731">
                <a:tc>
                  <a:txBody>
                    <a:bodyPr/>
                    <a:lstStyle/>
                    <a:p>
                      <a:pPr marL="0" marR="0" fontAlgn="ctr">
                        <a:lnSpc>
                          <a:spcPct val="120000"/>
                        </a:lnSpc>
                        <a:spcBef>
                          <a:spcPts val="0"/>
                        </a:spcBef>
                        <a:spcAft>
                          <a:spcPts val="0"/>
                        </a:spcAft>
                      </a:pPr>
                      <a:r>
                        <a:rPr lang="en-US" sz="1050" b="1" dirty="0" smtClean="0">
                          <a:solidFill>
                            <a:schemeClr val="bg1"/>
                          </a:solidFill>
                          <a:effectLst/>
                          <a:latin typeface="Arial" pitchFamily="34" charset="0"/>
                          <a:ea typeface="Calibri"/>
                          <a:cs typeface="Arial" pitchFamily="34" charset="0"/>
                        </a:rPr>
                        <a:t>Fluent</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0099CC"/>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Mispronounces common </a:t>
                      </a:r>
                      <a:r>
                        <a:rPr lang="en-US" sz="900" dirty="0" smtClean="0">
                          <a:solidFill>
                            <a:srgbClr val="000000"/>
                          </a:solidFill>
                          <a:effectLst/>
                          <a:latin typeface="Arial" pitchFamily="34" charset="0"/>
                          <a:ea typeface="Calibri"/>
                          <a:cs typeface="Arial" pitchFamily="34" charset="0"/>
                        </a:rPr>
                        <a:t>words</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Decodes words haltingly</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Sees word root and ending </a:t>
                      </a:r>
                      <a:r>
                        <a:rPr lang="en-US" sz="900" dirty="0" smtClean="0">
                          <a:solidFill>
                            <a:srgbClr val="000000"/>
                          </a:solidFill>
                          <a:effectLst/>
                          <a:latin typeface="Arial" pitchFamily="34" charset="0"/>
                          <a:ea typeface="Calibri"/>
                          <a:cs typeface="Arial" pitchFamily="34" charset="0"/>
                        </a:rPr>
                        <a:t>separately</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Decodes words in context of paragraph</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Understands that prefixes, roots, and suffixes are “changeable parts</a:t>
                      </a:r>
                      <a:r>
                        <a:rPr lang="en-US" sz="900" dirty="0" smtClean="0">
                          <a:solidFill>
                            <a:srgbClr val="000000"/>
                          </a:solidFill>
                          <a:effectLst/>
                          <a:latin typeface="Arial" pitchFamily="34" charset="0"/>
                          <a:ea typeface="Calibri"/>
                          <a:cs typeface="Arial" pitchFamily="34" charset="0"/>
                        </a:rPr>
                        <a:t>”</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Decoding is non-issue</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Analyzes pronunciation using analogies to known words and word </a:t>
                      </a:r>
                      <a:r>
                        <a:rPr lang="en-US" sz="900" dirty="0" smtClean="0">
                          <a:solidFill>
                            <a:srgbClr val="000000"/>
                          </a:solidFill>
                          <a:effectLst/>
                          <a:latin typeface="Arial" pitchFamily="34" charset="0"/>
                          <a:ea typeface="Calibri"/>
                          <a:cs typeface="Arial" pitchFamily="34" charset="0"/>
                        </a:rPr>
                        <a:t>parts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with expression, fluency, and appropriate tone and pronunciation</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811530">
                <a:tc>
                  <a:txBody>
                    <a:bodyPr/>
                    <a:lstStyle/>
                    <a:p>
                      <a:pPr marL="0" marR="0" fontAlgn="ctr">
                        <a:lnSpc>
                          <a:spcPct val="120000"/>
                        </a:lnSpc>
                        <a:spcBef>
                          <a:spcPts val="0"/>
                        </a:spcBef>
                        <a:spcAft>
                          <a:spcPts val="0"/>
                        </a:spcAft>
                      </a:pPr>
                      <a:r>
                        <a:rPr lang="en-US" sz="1050" b="1" dirty="0" smtClean="0">
                          <a:solidFill>
                            <a:schemeClr val="bg1"/>
                          </a:solidFill>
                          <a:effectLst/>
                          <a:latin typeface="Arial" pitchFamily="34" charset="0"/>
                          <a:ea typeface="Calibri"/>
                          <a:cs typeface="Arial" pitchFamily="34" charset="0"/>
                        </a:rPr>
                        <a:t>Constructive</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0099CC"/>
                    </a:solid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predict what character might do </a:t>
                      </a:r>
                      <a:r>
                        <a:rPr lang="en-US" sz="900" dirty="0" smtClean="0">
                          <a:solidFill>
                            <a:srgbClr val="000000"/>
                          </a:solidFill>
                          <a:effectLst/>
                          <a:latin typeface="Arial" pitchFamily="34" charset="0"/>
                          <a:ea typeface="Calibri"/>
                          <a:cs typeface="Arial" pitchFamily="34" charset="0"/>
                        </a:rPr>
                        <a:t>next</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New vocabulary impairs understanding</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predict possible endings to </a:t>
                      </a:r>
                      <a:r>
                        <a:rPr lang="en-US" sz="900" dirty="0" smtClean="0">
                          <a:solidFill>
                            <a:srgbClr val="000000"/>
                          </a:solidFill>
                          <a:effectLst/>
                          <a:latin typeface="Arial" pitchFamily="34" charset="0"/>
                          <a:ea typeface="Calibri"/>
                          <a:cs typeface="Arial" pitchFamily="34" charset="0"/>
                        </a:rPr>
                        <a:t>story</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generate example or synonym for new word</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predict more than one </a:t>
                      </a:r>
                      <a:r>
                        <a:rPr lang="en-US" sz="900" dirty="0" smtClean="0">
                          <a:solidFill>
                            <a:srgbClr val="000000"/>
                          </a:solidFill>
                          <a:effectLst/>
                          <a:latin typeface="Arial" pitchFamily="34" charset="0"/>
                          <a:ea typeface="Calibri"/>
                          <a:cs typeface="Arial" pitchFamily="34" charset="0"/>
                        </a:rPr>
                        <a:t>ending/solution</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generate synonyms, definition, or antonyms for new word</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predict endings to story and explain advantages and disadvantages for author in using various </a:t>
                      </a:r>
                      <a:r>
                        <a:rPr lang="en-US" sz="900" dirty="0" smtClean="0">
                          <a:solidFill>
                            <a:srgbClr val="000000"/>
                          </a:solidFill>
                          <a:effectLst/>
                          <a:latin typeface="Arial" pitchFamily="34" charset="0"/>
                          <a:ea typeface="Calibri"/>
                          <a:cs typeface="Arial" pitchFamily="34" charset="0"/>
                        </a:rPr>
                        <a:t>endings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new vocabulary in writing or speaking</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538988">
                <a:tc>
                  <a:txBody>
                    <a:bodyPr/>
                    <a:lstStyle/>
                    <a:p>
                      <a:pPr marL="0" marR="0" fontAlgn="ctr">
                        <a:lnSpc>
                          <a:spcPct val="120000"/>
                        </a:lnSpc>
                        <a:spcBef>
                          <a:spcPts val="0"/>
                        </a:spcBef>
                        <a:spcAft>
                          <a:spcPts val="0"/>
                        </a:spcAft>
                      </a:pPr>
                      <a:r>
                        <a:rPr lang="en-US" sz="1050" b="1" dirty="0" smtClean="0">
                          <a:solidFill>
                            <a:schemeClr val="bg1"/>
                          </a:solidFill>
                          <a:effectLst/>
                          <a:latin typeface="Arial" pitchFamily="34" charset="0"/>
                          <a:ea typeface="Calibri"/>
                          <a:cs typeface="Arial" pitchFamily="34" charset="0"/>
                        </a:rPr>
                        <a:t>Motivated</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0099CC"/>
                    </a:solid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Little understanding of reason for </a:t>
                      </a:r>
                      <a:r>
                        <a:rPr lang="en-US" sz="900" dirty="0" smtClean="0">
                          <a:solidFill>
                            <a:srgbClr val="000000"/>
                          </a:solidFill>
                          <a:effectLst/>
                          <a:latin typeface="Arial" pitchFamily="34" charset="0"/>
                          <a:ea typeface="Calibri"/>
                          <a:cs typeface="Arial" pitchFamily="34" charset="0"/>
                        </a:rPr>
                        <a:t>reading</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Limited interaction with or response to reading</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Reads text because teacher said </a:t>
                      </a:r>
                      <a:r>
                        <a:rPr lang="en-US" sz="900" dirty="0" smtClean="0">
                          <a:solidFill>
                            <a:srgbClr val="000000"/>
                          </a:solidFill>
                          <a:effectLst/>
                          <a:latin typeface="Arial" pitchFamily="34" charset="0"/>
                          <a:ea typeface="Calibri"/>
                          <a:cs typeface="Arial" pitchFamily="34" charset="0"/>
                        </a:rPr>
                        <a:t>to</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May mention character he/she has read about previously</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Establishes clear purpose for </a:t>
                      </a:r>
                      <a:r>
                        <a:rPr lang="en-US" sz="900" dirty="0" smtClean="0">
                          <a:solidFill>
                            <a:srgbClr val="000000"/>
                          </a:solidFill>
                          <a:effectLst/>
                          <a:latin typeface="Arial" pitchFamily="34" charset="0"/>
                          <a:ea typeface="Calibri"/>
                          <a:cs typeface="Arial" pitchFamily="34" charset="0"/>
                        </a:rPr>
                        <a:t>reading</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Compares/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contrasts one piece of reading with/to another</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Evaluates purpose for </a:t>
                      </a:r>
                      <a:r>
                        <a:rPr lang="en-US" sz="900" dirty="0" smtClean="0">
                          <a:solidFill>
                            <a:srgbClr val="000000"/>
                          </a:solidFill>
                          <a:effectLst/>
                          <a:latin typeface="Arial" pitchFamily="34" charset="0"/>
                          <a:ea typeface="Calibri"/>
                          <a:cs typeface="Arial" pitchFamily="34" charset="0"/>
                        </a:rPr>
                        <a:t>reading</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Analyzes personal choices and determines new selections to explore</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965454">
                <a:tc>
                  <a:txBody>
                    <a:bodyPr/>
                    <a:lstStyle/>
                    <a:p>
                      <a:pPr marL="0" marR="0" fontAlgn="ctr">
                        <a:lnSpc>
                          <a:spcPct val="120000"/>
                        </a:lnSpc>
                        <a:spcBef>
                          <a:spcPts val="0"/>
                        </a:spcBef>
                        <a:spcAft>
                          <a:spcPts val="0"/>
                        </a:spcAft>
                      </a:pPr>
                      <a:r>
                        <a:rPr lang="en-US" sz="1050" b="1" dirty="0" smtClean="0">
                          <a:solidFill>
                            <a:schemeClr val="bg1"/>
                          </a:solidFill>
                          <a:effectLst/>
                          <a:latin typeface="Arial" pitchFamily="34" charset="0"/>
                          <a:ea typeface="Calibri"/>
                          <a:cs typeface="Arial" pitchFamily="34" charset="0"/>
                        </a:rPr>
                        <a:t>Strategic</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0099CC"/>
                    </a:solid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Does not have enough information to ask </a:t>
                      </a:r>
                      <a:r>
                        <a:rPr lang="en-US" sz="900" dirty="0" smtClean="0">
                          <a:solidFill>
                            <a:srgbClr val="000000"/>
                          </a:solidFill>
                          <a:effectLst/>
                          <a:latin typeface="Arial" pitchFamily="34" charset="0"/>
                          <a:ea typeface="Calibri"/>
                          <a:cs typeface="Arial" pitchFamily="34" charset="0"/>
                        </a:rPr>
                        <a:t>questions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difficulty differentiating important from </a:t>
                      </a:r>
                      <a:r>
                        <a:rPr lang="en-US" sz="900" dirty="0" smtClean="0">
                          <a:solidFill>
                            <a:srgbClr val="000000"/>
                          </a:solidFill>
                          <a:effectLst/>
                          <a:latin typeface="Arial" pitchFamily="34" charset="0"/>
                          <a:ea typeface="Calibri"/>
                          <a:cs typeface="Arial" pitchFamily="34" charset="0"/>
                        </a:rPr>
                        <a:t>unimportant</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some difficulty differentiating structure of fiction from </a:t>
                      </a:r>
                      <a:r>
                        <a:rPr lang="en-US" sz="900" dirty="0" smtClean="0">
                          <a:solidFill>
                            <a:srgbClr val="000000"/>
                          </a:solidFill>
                          <a:effectLst/>
                          <a:latin typeface="Arial" pitchFamily="34" charset="0"/>
                          <a:ea typeface="Calibri"/>
                          <a:cs typeface="Arial" pitchFamily="34" charset="0"/>
                        </a:rPr>
                        <a:t>non-fiction</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difficulty asking </a:t>
                      </a:r>
                      <a:r>
                        <a:rPr lang="en-US" sz="900" dirty="0" smtClean="0">
                          <a:solidFill>
                            <a:srgbClr val="000000"/>
                          </a:solidFill>
                          <a:effectLst/>
                          <a:latin typeface="Arial" pitchFamily="34" charset="0"/>
                          <a:ea typeface="Calibri"/>
                          <a:cs typeface="Arial" pitchFamily="34" charset="0"/>
                        </a:rPr>
                        <a:t>questions</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use structures to identify important </a:t>
                      </a:r>
                      <a:r>
                        <a:rPr lang="en-US" sz="900" dirty="0" smtClean="0">
                          <a:solidFill>
                            <a:srgbClr val="000000"/>
                          </a:solidFill>
                          <a:effectLst/>
                          <a:latin typeface="Arial" pitchFamily="34" charset="0"/>
                          <a:ea typeface="Calibri"/>
                          <a:cs typeface="Arial" pitchFamily="34" charset="0"/>
                        </a:rPr>
                        <a:t>information</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Differentiates fiction from non-fiction by structure of piece</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ask questions about what was </a:t>
                      </a:r>
                      <a:r>
                        <a:rPr lang="en-US" sz="900" dirty="0" smtClean="0">
                          <a:solidFill>
                            <a:srgbClr val="000000"/>
                          </a:solidFill>
                          <a:effectLst/>
                          <a:latin typeface="Arial" pitchFamily="34" charset="0"/>
                          <a:ea typeface="Calibri"/>
                          <a:cs typeface="Arial" pitchFamily="34" charset="0"/>
                        </a:rPr>
                        <a:t>read</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structures to assign order, remember characters, and identify </a:t>
                      </a:r>
                      <a:r>
                        <a:rPr lang="en-US" sz="900" dirty="0" smtClean="0">
                          <a:solidFill>
                            <a:srgbClr val="000000"/>
                          </a:solidFill>
                          <a:effectLst/>
                          <a:latin typeface="Arial" pitchFamily="34" charset="0"/>
                          <a:ea typeface="Calibri"/>
                          <a:cs typeface="Arial" pitchFamily="34" charset="0"/>
                        </a:rPr>
                        <a:t>problem/goal</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differentiate among structures used in fiction ***</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Asks questions that tie this text and other reading </a:t>
                      </a:r>
                      <a:r>
                        <a:rPr lang="en-US" sz="900" dirty="0" smtClean="0">
                          <a:solidFill>
                            <a:srgbClr val="000000"/>
                          </a:solidFill>
                          <a:effectLst/>
                          <a:latin typeface="Arial" pitchFamily="34" charset="0"/>
                          <a:ea typeface="Calibri"/>
                          <a:cs typeface="Arial" pitchFamily="34" charset="0"/>
                        </a:rPr>
                        <a:t>together</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structure to determine most important aspects of text to </a:t>
                      </a:r>
                      <a:r>
                        <a:rPr lang="en-US" sz="900" dirty="0" smtClean="0">
                          <a:solidFill>
                            <a:srgbClr val="000000"/>
                          </a:solidFill>
                          <a:effectLst/>
                          <a:latin typeface="Arial" pitchFamily="34" charset="0"/>
                          <a:ea typeface="Calibri"/>
                          <a:cs typeface="Arial" pitchFamily="34" charset="0"/>
                        </a:rPr>
                        <a:t>remember</a:t>
                      </a:r>
                      <a:endParaRPr lang="en-US" sz="900" dirty="0">
                        <a:effectLst/>
                        <a:latin typeface="Arial" pitchFamily="34" charset="0"/>
                        <a:ea typeface="Calibri"/>
                        <a:cs typeface="Arial" pitchFamily="34" charset="0"/>
                      </a:endParaRPr>
                    </a:p>
                    <a:p>
                      <a:pPr marL="115888" marR="0" indent="-115888"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differentiate among non-fiction structures ****</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2" name="Rectangle 1"/>
          <p:cNvSpPr/>
          <p:nvPr/>
        </p:nvSpPr>
        <p:spPr>
          <a:xfrm>
            <a:off x="381000" y="6238043"/>
            <a:ext cx="4572000" cy="246221"/>
          </a:xfrm>
          <a:prstGeom prst="rect">
            <a:avLst/>
          </a:prstGeom>
        </p:spPr>
        <p:txBody>
          <a:bodyPr>
            <a:spAutoFit/>
          </a:bodyPr>
          <a:lstStyle/>
          <a:p>
            <a:r>
              <a:rPr lang="en-US" sz="1000" dirty="0" smtClean="0"/>
              <a:t>Excerpted from </a:t>
            </a:r>
            <a:r>
              <a:rPr lang="en-US" sz="1000" i="1" dirty="0" smtClean="0"/>
              <a:t>Removing the Mask</a:t>
            </a:r>
            <a:r>
              <a:rPr lang="en-US" sz="1000" dirty="0" smtClean="0"/>
              <a:t> by Paul D. </a:t>
            </a:r>
            <a:r>
              <a:rPr lang="en-US" sz="1000" dirty="0" err="1" smtClean="0"/>
              <a:t>Slocumb</a:t>
            </a:r>
            <a:r>
              <a:rPr lang="en-US" sz="1000" dirty="0" smtClean="0"/>
              <a:t> and Ruby K. Payne.</a:t>
            </a:r>
            <a:endParaRPr lang="en-US" sz="1000" dirty="0"/>
          </a:p>
        </p:txBody>
      </p:sp>
      <p:sp>
        <p:nvSpPr>
          <p:cNvPr id="5" name="Slide Number Placeholder 4"/>
          <p:cNvSpPr>
            <a:spLocks noGrp="1"/>
          </p:cNvSpPr>
          <p:nvPr>
            <p:ph type="sldNum" sz="quarter" idx="12"/>
          </p:nvPr>
        </p:nvSpPr>
        <p:spPr/>
        <p:txBody>
          <a:bodyPr/>
          <a:lstStyle/>
          <a:p>
            <a:fld id="{080F2F0D-5307-4956-87E0-E66C4E6650A6}" type="slidenum">
              <a:rPr lang="en-US" smtClean="0"/>
              <a:pPr/>
              <a:t>19</a:t>
            </a:fld>
            <a:endParaRPr lang="en-US"/>
          </a:p>
        </p:txBody>
      </p:sp>
    </p:spTree>
    <p:extLst>
      <p:ext uri="{BB962C8B-B14F-4D97-AF65-F5344CB8AC3E}">
        <p14:creationId xmlns:p14="http://schemas.microsoft.com/office/powerpoint/2010/main" xmlns="" val="2145602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678929613"/>
              </p:ext>
            </p:extLst>
          </p:nvPr>
        </p:nvGraphicFramePr>
        <p:xfrm>
          <a:off x="381000" y="685800"/>
          <a:ext cx="8382000" cy="4341708"/>
        </p:xfrm>
        <a:graphic>
          <a:graphicData uri="http://schemas.openxmlformats.org/drawingml/2006/table">
            <a:tbl>
              <a:tblPr firstRow="1" firstCol="1" bandRow="1" bandCol="1">
                <a:tableStyleId>{5C22544A-7EE6-4342-B048-85BDC9FD1C3A}</a:tableStyleId>
              </a:tblPr>
              <a:tblGrid>
                <a:gridCol w="1219200"/>
                <a:gridCol w="1790700"/>
                <a:gridCol w="1790700"/>
                <a:gridCol w="1790700"/>
                <a:gridCol w="1790700"/>
              </a:tblGrid>
              <a:tr h="3810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002060"/>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BEGINNING</a:t>
                      </a:r>
                      <a:endParaRPr lang="en-US" sz="1200" dirty="0">
                        <a:effectLst/>
                        <a:latin typeface="Arial" pitchFamily="34" charset="0"/>
                        <a:ea typeface="Calibri"/>
                        <a:cs typeface="Arial" pitchFamily="34" charset="0"/>
                      </a:endParaRPr>
                    </a:p>
                  </a:txBody>
                  <a:tcPr marL="36047" marR="36047" marT="0" marB="0" anchor="ctr">
                    <a:solidFill>
                      <a:srgbClr val="002060"/>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DEVELOPING</a:t>
                      </a:r>
                      <a:endParaRPr lang="en-US" sz="1200" dirty="0">
                        <a:effectLst/>
                        <a:latin typeface="Arial" pitchFamily="34" charset="0"/>
                        <a:ea typeface="Calibri"/>
                        <a:cs typeface="Arial" pitchFamily="34" charset="0"/>
                      </a:endParaRPr>
                    </a:p>
                  </a:txBody>
                  <a:tcPr marL="36047" marR="36047" marT="0" marB="0" anchor="ctr">
                    <a:solidFill>
                      <a:srgbClr val="002060"/>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CAPABLE</a:t>
                      </a:r>
                      <a:endParaRPr lang="en-US" sz="1200" dirty="0">
                        <a:effectLst/>
                        <a:latin typeface="Arial" pitchFamily="34" charset="0"/>
                        <a:ea typeface="Calibri"/>
                        <a:cs typeface="Arial" pitchFamily="34" charset="0"/>
                      </a:endParaRPr>
                    </a:p>
                  </a:txBody>
                  <a:tcPr marL="36047" marR="36047" marT="0" marB="0" anchor="ctr">
                    <a:solidFill>
                      <a:srgbClr val="002060"/>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EXPERT</a:t>
                      </a:r>
                      <a:endParaRPr lang="en-US" sz="1200" dirty="0">
                        <a:effectLst/>
                        <a:latin typeface="Arial" pitchFamily="34" charset="0"/>
                        <a:ea typeface="Calibri"/>
                        <a:cs typeface="Arial" pitchFamily="34" charset="0"/>
                      </a:endParaRPr>
                    </a:p>
                  </a:txBody>
                  <a:tcPr marL="36047" marR="36047" marT="0" marB="0" anchor="ctr">
                    <a:solidFill>
                      <a:srgbClr val="002060"/>
                    </a:solidFill>
                  </a:tcPr>
                </a:tc>
              </a:tr>
              <a:tr h="963762">
                <a:tc>
                  <a:txBody>
                    <a:bodyPr/>
                    <a:lstStyle/>
                    <a:p>
                      <a:pPr marL="0" marR="0">
                        <a:lnSpc>
                          <a:spcPct val="115000"/>
                        </a:lnSpc>
                        <a:spcBef>
                          <a:spcPts val="0"/>
                        </a:spcBef>
                        <a:spcAft>
                          <a:spcPts val="0"/>
                        </a:spcAft>
                      </a:pPr>
                      <a:r>
                        <a:rPr lang="en-US" sz="1050" b="1" dirty="0">
                          <a:effectLst/>
                          <a:latin typeface="Arial"/>
                          <a:ea typeface="Calibri"/>
                          <a:cs typeface="Times New Roman"/>
                        </a:rPr>
                        <a:t>Teaching performance</a:t>
                      </a:r>
                      <a:endParaRPr lang="en-US" sz="1050" dirty="0">
                        <a:effectLst/>
                        <a:latin typeface="Calibri"/>
                        <a:ea typeface="Calibri"/>
                        <a:cs typeface="Times New Roman"/>
                      </a:endParaRPr>
                    </a:p>
                    <a:p>
                      <a:pPr marL="0" marR="0">
                        <a:lnSpc>
                          <a:spcPct val="115000"/>
                        </a:lnSpc>
                        <a:spcBef>
                          <a:spcPts val="0"/>
                        </a:spcBef>
                        <a:spcAft>
                          <a:spcPts val="0"/>
                        </a:spcAft>
                      </a:pPr>
                      <a:r>
                        <a:rPr lang="en-US" sz="1050" b="1" dirty="0">
                          <a:effectLst/>
                          <a:latin typeface="Arial"/>
                          <a:ea typeface="Calibri"/>
                          <a:cs typeface="Times New Roman"/>
                        </a:rPr>
                        <a:t> </a:t>
                      </a:r>
                      <a:endParaRPr lang="en-US" sz="1050" dirty="0">
                        <a:effectLst/>
                        <a:latin typeface="Calibri"/>
                        <a:ea typeface="Calibri"/>
                        <a:cs typeface="Times New Roman"/>
                      </a:endParaRPr>
                    </a:p>
                  </a:txBody>
                  <a:tcPr marL="68580" marR="68580" marT="0" marB="0">
                    <a:solidFill>
                      <a:srgbClr val="002060"/>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Lots of “busy work.” Instruction disconnected. Much “</a:t>
                      </a:r>
                      <a:r>
                        <a:rPr lang="en-US" sz="900" i="1" dirty="0">
                          <a:effectLst/>
                          <a:latin typeface="Arial" pitchFamily="34" charset="0"/>
                          <a:ea typeface="Calibri"/>
                          <a:cs typeface="Arial" pitchFamily="34" charset="0"/>
                        </a:rPr>
                        <a:t>what</a:t>
                      </a:r>
                      <a:r>
                        <a:rPr lang="en-US" sz="900" dirty="0">
                          <a:effectLst/>
                          <a:latin typeface="Arial" pitchFamily="34" charset="0"/>
                          <a:ea typeface="Calibri"/>
                          <a:cs typeface="Arial" pitchFamily="34" charset="0"/>
                        </a:rPr>
                        <a:t>” instruction but very little “</a:t>
                      </a:r>
                      <a:r>
                        <a:rPr lang="en-US" sz="900" i="1" dirty="0">
                          <a:effectLst/>
                          <a:latin typeface="Arial" pitchFamily="34" charset="0"/>
                          <a:ea typeface="Calibri"/>
                          <a:cs typeface="Arial" pitchFamily="34" charset="0"/>
                        </a:rPr>
                        <a:t>how</a:t>
                      </a:r>
                      <a:r>
                        <a:rPr lang="en-US" sz="900" dirty="0">
                          <a:effectLst/>
                          <a:latin typeface="Arial" pitchFamily="34" charset="0"/>
                          <a:ea typeface="Calibri"/>
                          <a:cs typeface="Arial" pitchFamily="34" charset="0"/>
                        </a:rPr>
                        <a:t>” and “</a:t>
                      </a:r>
                      <a:r>
                        <a:rPr lang="en-US" sz="900" i="1" dirty="0">
                          <a:effectLst/>
                          <a:latin typeface="Arial" pitchFamily="34" charset="0"/>
                          <a:ea typeface="Calibri"/>
                          <a:cs typeface="Arial" pitchFamily="34" charset="0"/>
                        </a:rPr>
                        <a:t>why.</a:t>
                      </a:r>
                      <a:r>
                        <a:rPr lang="en-US" sz="900" dirty="0">
                          <a:effectLst/>
                          <a:latin typeface="Arial" pitchFamily="34" charset="0"/>
                          <a:ea typeface="Calibri"/>
                          <a:cs typeface="Arial" pitchFamily="34" charset="0"/>
                        </a:rPr>
                        <a:t>” Teaching is done “to” students, not “with” them.</a:t>
                      </a:r>
                    </a:p>
                  </a:txBody>
                  <a:tcPr marL="68580" marR="68580" marT="0" marB="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Instructional design is solid but fails to engage many of the students. Pedagogy is limited. Gaps in explanation. Little “</a:t>
                      </a:r>
                      <a:r>
                        <a:rPr lang="en-US" sz="900" i="1" dirty="0">
                          <a:effectLst/>
                          <a:latin typeface="Arial" pitchFamily="34" charset="0"/>
                          <a:ea typeface="Calibri"/>
                          <a:cs typeface="Arial" pitchFamily="34" charset="0"/>
                        </a:rPr>
                        <a:t>why</a:t>
                      </a:r>
                      <a:r>
                        <a:rPr lang="en-US" sz="900" dirty="0">
                          <a:effectLst/>
                          <a:latin typeface="Arial" pitchFamily="34" charset="0"/>
                          <a:ea typeface="Calibri"/>
                          <a:cs typeface="Arial" pitchFamily="34" charset="0"/>
                        </a:rPr>
                        <a:t>” in instruction. Has difficulty monitoring group and individuals. May get sidetracked.</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Lesson is connected to most students’ interests.</a:t>
                      </a:r>
                    </a:p>
                    <a:p>
                      <a:pPr marL="0" marR="0">
                        <a:lnSpc>
                          <a:spcPct val="115000"/>
                        </a:lnSpc>
                        <a:spcBef>
                          <a:spcPts val="0"/>
                        </a:spcBef>
                        <a:spcAft>
                          <a:spcPts val="0"/>
                        </a:spcAft>
                      </a:pPr>
                      <a:r>
                        <a:rPr lang="en-US" sz="900" dirty="0">
                          <a:effectLst/>
                          <a:latin typeface="Arial" pitchFamily="34" charset="0"/>
                          <a:ea typeface="Calibri"/>
                          <a:cs typeface="Arial" pitchFamily="34" charset="0"/>
                        </a:rPr>
                        <a:t>Varied pedagogy. </a:t>
                      </a:r>
                    </a:p>
                    <a:p>
                      <a:pPr marL="0" marR="0">
                        <a:lnSpc>
                          <a:spcPct val="115000"/>
                        </a:lnSpc>
                        <a:spcBef>
                          <a:spcPts val="0"/>
                        </a:spcBef>
                        <a:spcAft>
                          <a:spcPts val="0"/>
                        </a:spcAft>
                      </a:pPr>
                      <a:r>
                        <a:rPr lang="en-US" sz="900" dirty="0">
                          <a:effectLst/>
                          <a:latin typeface="Arial" pitchFamily="34" charset="0"/>
                          <a:ea typeface="Calibri"/>
                          <a:cs typeface="Arial" pitchFamily="34" charset="0"/>
                        </a:rPr>
                        <a:t>Opportunity to question and interact with teacher. Teacher monitors both group as a whole and individuals within group simultaneously.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There’s flow to instruction (regardless of pedagogy)—seamless, almost effortless but exceedingly effective. Individually and collectively, students are engaged. Relaxed, yet intense, approach to learning. Students leave wanting to know more. Humor is often part of instruction.</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tr>
              <a:tr h="963762">
                <a:tc>
                  <a:txBody>
                    <a:bodyPr/>
                    <a:lstStyle/>
                    <a:p>
                      <a:pPr marL="0" marR="0">
                        <a:lnSpc>
                          <a:spcPct val="115000"/>
                        </a:lnSpc>
                        <a:spcBef>
                          <a:spcPts val="0"/>
                        </a:spcBef>
                        <a:spcAft>
                          <a:spcPts val="0"/>
                        </a:spcAft>
                      </a:pPr>
                      <a:r>
                        <a:rPr lang="en-US" sz="1050" b="1" dirty="0">
                          <a:effectLst/>
                          <a:latin typeface="Arial"/>
                          <a:ea typeface="Calibri"/>
                          <a:cs typeface="Times New Roman"/>
                        </a:rPr>
                        <a:t>Paperwork, organizational and legal responsibilities, professional ethics</a:t>
                      </a:r>
                      <a:endParaRPr lang="en-US" sz="1050" dirty="0">
                        <a:effectLst/>
                        <a:latin typeface="Calibri"/>
                        <a:ea typeface="Calibri"/>
                        <a:cs typeface="Times New Roman"/>
                      </a:endParaRPr>
                    </a:p>
                  </a:txBody>
                  <a:tcPr marL="68580" marR="68580" marT="0" marB="0">
                    <a:solidFill>
                      <a:srgbClr val="002060"/>
                    </a:solidFill>
                  </a:tcPr>
                </a:tc>
                <a:tc>
                  <a:txBody>
                    <a:bodyPr/>
                    <a:lstStyle/>
                    <a:p>
                      <a:pPr marL="0" marR="0">
                        <a:lnSpc>
                          <a:spcPct val="115000"/>
                        </a:lnSpc>
                        <a:spcBef>
                          <a:spcPts val="0"/>
                        </a:spcBef>
                        <a:spcAft>
                          <a:spcPts val="0"/>
                        </a:spcAft>
                      </a:pPr>
                      <a:r>
                        <a:rPr lang="en-US" sz="900" dirty="0">
                          <a:effectLst/>
                          <a:latin typeface="Arial"/>
                          <a:ea typeface="Calibri"/>
                          <a:cs typeface="Times New Roman"/>
                        </a:rPr>
                        <a:t>Misses deadlines frequently. Not cognizant of legal implications of decisions. Often must be prompted about paperwork. Grading procedures, standards compliance, etc., are questionable. Creates difficulties with other staff and administration.</a:t>
                      </a:r>
                      <a:endParaRPr lang="en-US" sz="90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a:effectLst/>
                          <a:latin typeface="Arial"/>
                          <a:ea typeface="Calibri"/>
                          <a:cs typeface="Times New Roman"/>
                        </a:rPr>
                        <a:t>Meets most deadlines. Is aware of most legal implications and responds appropriately. Grades and other paperwork are accurate. Tolerated but not necessarily respected by other staff. </a:t>
                      </a:r>
                      <a:endParaRPr lang="en-US" sz="90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effectLst/>
                          <a:latin typeface="Arial"/>
                          <a:ea typeface="Calibri"/>
                          <a:cs typeface="Times New Roman"/>
                        </a:rPr>
                        <a:t>Paperwork and organization are good. Grades are accurate and careful. Responsibilities, including legal, are addressed. Professional ethics are invariably present. Is generally respected by other staff. </a:t>
                      </a:r>
                      <a:endParaRPr lang="en-US" sz="9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a:effectLst/>
                          <a:latin typeface="Arial"/>
                          <a:ea typeface="Calibri"/>
                          <a:cs typeface="Times New Roman"/>
                        </a:rPr>
                        <a:t>Paperwork completed. Virtually always organized and legal. Highly respected by other staff members, even if they don’t agree. Grades are respected. Works to create better staff relationships. Asset to campus and community.</a:t>
                      </a:r>
                      <a:endParaRPr lang="en-US" sz="90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r>
              <a:tr h="963762">
                <a:tc>
                  <a:txBody>
                    <a:bodyPr/>
                    <a:lstStyle/>
                    <a:p>
                      <a:pPr marL="0" marR="0">
                        <a:lnSpc>
                          <a:spcPct val="115000"/>
                        </a:lnSpc>
                        <a:spcBef>
                          <a:spcPts val="0"/>
                        </a:spcBef>
                        <a:spcAft>
                          <a:spcPts val="0"/>
                        </a:spcAft>
                      </a:pPr>
                      <a:r>
                        <a:rPr lang="en-US" sz="1050" b="1" dirty="0">
                          <a:effectLst/>
                          <a:latin typeface="Arial"/>
                          <a:ea typeface="Calibri"/>
                          <a:cs typeface="Times New Roman"/>
                        </a:rPr>
                        <a:t>Parental contact and interaction</a:t>
                      </a:r>
                      <a:endParaRPr lang="en-US" sz="1050" dirty="0">
                        <a:effectLst/>
                        <a:latin typeface="Calibri"/>
                        <a:ea typeface="Calibri"/>
                        <a:cs typeface="Times New Roman"/>
                      </a:endParaRPr>
                    </a:p>
                  </a:txBody>
                  <a:tcPr marL="68580" marR="68580" marT="0" marB="0">
                    <a:solidFill>
                      <a:srgbClr val="002060"/>
                    </a:solidFill>
                  </a:tcPr>
                </a:tc>
                <a:tc>
                  <a:txBody>
                    <a:bodyPr/>
                    <a:lstStyle/>
                    <a:p>
                      <a:pPr marL="0" marR="0">
                        <a:lnSpc>
                          <a:spcPct val="115000"/>
                        </a:lnSpc>
                        <a:spcBef>
                          <a:spcPts val="0"/>
                        </a:spcBef>
                        <a:spcAft>
                          <a:spcPts val="0"/>
                        </a:spcAft>
                      </a:pPr>
                      <a:r>
                        <a:rPr lang="fr-FR" sz="900" dirty="0" err="1">
                          <a:effectLst/>
                          <a:latin typeface="Arial"/>
                          <a:ea typeface="Calibri"/>
                          <a:cs typeface="Times New Roman"/>
                        </a:rPr>
                        <a:t>Blames</a:t>
                      </a:r>
                      <a:r>
                        <a:rPr lang="fr-FR" sz="900" dirty="0">
                          <a:effectLst/>
                          <a:latin typeface="Arial"/>
                          <a:ea typeface="Calibri"/>
                          <a:cs typeface="Times New Roman"/>
                        </a:rPr>
                        <a:t> parents or </a:t>
                      </a:r>
                      <a:r>
                        <a:rPr lang="fr-FR" sz="900" dirty="0" err="1">
                          <a:effectLst/>
                          <a:latin typeface="Arial"/>
                          <a:ea typeface="Calibri"/>
                          <a:cs typeface="Times New Roman"/>
                        </a:rPr>
                        <a:t>avoids</a:t>
                      </a:r>
                      <a:r>
                        <a:rPr lang="fr-FR" sz="900" dirty="0">
                          <a:effectLst/>
                          <a:latin typeface="Arial"/>
                          <a:ea typeface="Calibri"/>
                          <a:cs typeface="Times New Roman"/>
                        </a:rPr>
                        <a:t> parents. </a:t>
                      </a:r>
                      <a:r>
                        <a:rPr lang="en-US" sz="900" dirty="0">
                          <a:effectLst/>
                          <a:latin typeface="Arial"/>
                          <a:ea typeface="Calibri"/>
                          <a:cs typeface="Times New Roman"/>
                        </a:rPr>
                        <a:t>Little predictable communication with them. Often condescending to or defensive with parents during conferences.</a:t>
                      </a:r>
                      <a:endParaRPr lang="en-US" sz="900" dirty="0">
                        <a:effectLst/>
                        <a:latin typeface="Calibri"/>
                        <a:ea typeface="Calibri"/>
                        <a:cs typeface="Times New Roman"/>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effectLst/>
                          <a:latin typeface="Arial"/>
                          <a:ea typeface="Calibri"/>
                          <a:cs typeface="Times New Roman"/>
                        </a:rPr>
                        <a:t>Contacts parents if there is difficulty with student. Other communication with parents is limited. In conferencing lectures more than dialogs. Doesn’t see it as partnership.</a:t>
                      </a:r>
                      <a:endParaRPr lang="en-US" sz="9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effectLst/>
                          <a:latin typeface="Arial"/>
                          <a:ea typeface="Calibri"/>
                          <a:cs typeface="Times New Roman"/>
                        </a:rPr>
                        <a:t>Sees parents as potential partners to help student. Has regular communication with parents. Adjusts without judgment for limitations of some parents.</a:t>
                      </a:r>
                      <a:endParaRPr lang="en-US" sz="9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effectLst/>
                          <a:latin typeface="Arial"/>
                          <a:ea typeface="Calibri"/>
                          <a:cs typeface="Times New Roman"/>
                        </a:rPr>
                        <a:t>Highly regarded by parents in community. Often requested as teacher. Works to create partnership with parents. Communicates regularly and appropriately.</a:t>
                      </a:r>
                      <a:endParaRPr lang="en-US" sz="900" dirty="0">
                        <a:effectLst/>
                        <a:latin typeface="Calibri"/>
                        <a:ea typeface="Calibri"/>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r>
            </a:tbl>
          </a:graphicData>
        </a:graphic>
      </p:graphicFrame>
      <p:sp>
        <p:nvSpPr>
          <p:cNvPr id="3" name="Rectangle 2"/>
          <p:cNvSpPr/>
          <p:nvPr/>
        </p:nvSpPr>
        <p:spPr>
          <a:xfrm>
            <a:off x="228600" y="228600"/>
            <a:ext cx="4467890" cy="369332"/>
          </a:xfrm>
          <a:prstGeom prst="rect">
            <a:avLst/>
          </a:prstGeom>
        </p:spPr>
        <p:txBody>
          <a:bodyPr wrap="none">
            <a:spAutoFit/>
          </a:bodyPr>
          <a:lstStyle/>
          <a:p>
            <a:r>
              <a:rPr lang="en-US" b="1" dirty="0">
                <a:latin typeface="Arial" pitchFamily="34" charset="0"/>
                <a:cs typeface="Arial" pitchFamily="34" charset="0"/>
              </a:rPr>
              <a:t>EXPERT TEACHER </a:t>
            </a:r>
            <a:r>
              <a:rPr lang="en-US" b="1" dirty="0" smtClean="0">
                <a:latin typeface="Arial" pitchFamily="34" charset="0"/>
                <a:cs typeface="Arial" pitchFamily="34" charset="0"/>
              </a:rPr>
              <a:t>RUBRIC </a:t>
            </a:r>
            <a:r>
              <a:rPr lang="en-US" dirty="0" smtClean="0">
                <a:latin typeface="Arial" pitchFamily="34" charset="0"/>
                <a:cs typeface="Arial" pitchFamily="34" charset="0"/>
              </a:rPr>
              <a:t>(continued)</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80F2F0D-5307-4956-87E0-E66C4E6650A6}" type="slidenum">
              <a:rPr lang="en-US" smtClean="0"/>
              <a:pPr/>
              <a:t>2</a:t>
            </a:fld>
            <a:endParaRPr lang="en-US"/>
          </a:p>
        </p:txBody>
      </p:sp>
    </p:spTree>
    <p:extLst>
      <p:ext uri="{BB962C8B-B14F-4D97-AF65-F5344CB8AC3E}">
        <p14:creationId xmlns:p14="http://schemas.microsoft.com/office/powerpoint/2010/main" xmlns="" val="2664356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7086600" cy="800219"/>
          </a:xfrm>
          <a:prstGeom prst="rect">
            <a:avLst/>
          </a:prstGeom>
        </p:spPr>
        <p:txBody>
          <a:bodyPr wrap="square">
            <a:spAutoFit/>
          </a:bodyPr>
          <a:lstStyle/>
          <a:p>
            <a:pPr fontAlgn="ctr"/>
            <a:r>
              <a:rPr lang="en-US" b="1" dirty="0" smtClean="0">
                <a:latin typeface="Arial" pitchFamily="34" charset="0"/>
                <a:cs typeface="Arial" pitchFamily="34" charset="0"/>
              </a:rPr>
              <a:t>Reading Rubric: Grade 4 </a:t>
            </a:r>
            <a:r>
              <a:rPr lang="en-US" dirty="0" smtClean="0">
                <a:latin typeface="Arial" pitchFamily="34" charset="0"/>
                <a:cs typeface="Arial" pitchFamily="34" charset="0"/>
              </a:rPr>
              <a:t>(continued)</a:t>
            </a:r>
          </a:p>
          <a:p>
            <a:pPr fontAlgn="ctr"/>
            <a:r>
              <a:rPr lang="en-US" sz="1400" dirty="0" smtClean="0">
                <a:latin typeface="Arial" pitchFamily="34" charset="0"/>
                <a:cs typeface="Arial" pitchFamily="34" charset="0"/>
              </a:rPr>
              <a:t>Student </a:t>
            </a:r>
            <a:r>
              <a:rPr lang="en-US" sz="1400" dirty="0">
                <a:latin typeface="Arial" pitchFamily="34" charset="0"/>
                <a:cs typeface="Arial" pitchFamily="34" charset="0"/>
              </a:rPr>
              <a:t>name:_______________________	School year:_______</a:t>
            </a:r>
          </a:p>
          <a:p>
            <a:pPr fontAlgn="ctr"/>
            <a:r>
              <a:rPr lang="en-US" sz="1400" dirty="0" smtClean="0">
                <a:latin typeface="Arial" pitchFamily="34" charset="0"/>
                <a:cs typeface="Arial" pitchFamily="34" charset="0"/>
              </a:rPr>
              <a:t>Campus</a:t>
            </a:r>
            <a:r>
              <a:rPr lang="en-US" sz="1400" dirty="0">
                <a:latin typeface="Arial" pitchFamily="34" charset="0"/>
                <a:cs typeface="Arial" pitchFamily="34" charset="0"/>
              </a:rPr>
              <a:t>:____________________________	Grade:___________</a:t>
            </a:r>
          </a:p>
        </p:txBody>
      </p:sp>
      <p:graphicFrame>
        <p:nvGraphicFramePr>
          <p:cNvPr id="3" name="Table 2"/>
          <p:cNvGraphicFramePr>
            <a:graphicFrameLocks noGrp="1"/>
          </p:cNvGraphicFramePr>
          <p:nvPr>
            <p:extLst>
              <p:ext uri="{D42A27DB-BD31-4B8C-83A1-F6EECF244321}">
                <p14:modId xmlns:p14="http://schemas.microsoft.com/office/powerpoint/2010/main" xmlns="" val="2187062845"/>
              </p:ext>
            </p:extLst>
          </p:nvPr>
        </p:nvGraphicFramePr>
        <p:xfrm>
          <a:off x="381000" y="1295400"/>
          <a:ext cx="8382002" cy="2661920"/>
        </p:xfrm>
        <a:graphic>
          <a:graphicData uri="http://schemas.openxmlformats.org/drawingml/2006/table">
            <a:tbl>
              <a:tblPr firstRow="1" firstCol="1" bandRow="1" bandCol="1">
                <a:tableStyleId>{5C22544A-7EE6-4342-B048-85BDC9FD1C3A}</a:tableStyleId>
              </a:tblPr>
              <a:tblGrid>
                <a:gridCol w="990600"/>
                <a:gridCol w="1772390"/>
                <a:gridCol w="1873004"/>
                <a:gridCol w="1873004"/>
                <a:gridCol w="1873004"/>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0099CC"/>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rgbClr val="0099CC"/>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rgbClr val="0099CC"/>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rgbClr val="0099CC"/>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rgbClr val="0099CC"/>
                    </a:solidFill>
                  </a:tcPr>
                </a:tc>
              </a:tr>
              <a:tr h="645731">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Process</a:t>
                      </a:r>
                      <a:endParaRPr lang="en-US" sz="1050" dirty="0">
                        <a:solidFill>
                          <a:schemeClr val="bg1"/>
                        </a:solidFill>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a:solidFill>
                            <a:schemeClr val="bg1"/>
                          </a:solidFill>
                          <a:effectLst/>
                          <a:latin typeface="Arial" pitchFamily="34" charset="0"/>
                          <a:ea typeface="Calibri"/>
                          <a:cs typeface="Arial" pitchFamily="34" charset="0"/>
                        </a:rPr>
                        <a:t> </a:t>
                      </a:r>
                      <a:endParaRPr lang="en-US" sz="90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Before</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500" b="1" dirty="0">
                          <a:solidFill>
                            <a:schemeClr val="bg1"/>
                          </a:solidFill>
                          <a:effectLst/>
                          <a:latin typeface="Arial" pitchFamily="34" charset="0"/>
                          <a:ea typeface="Calibri"/>
                          <a:cs typeface="Arial" pitchFamily="34" charset="0"/>
                        </a:rPr>
                        <a:t> </a:t>
                      </a:r>
                      <a:endParaRPr lang="en-US" sz="150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 </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smtClean="0">
                          <a:solidFill>
                            <a:schemeClr val="bg1"/>
                          </a:solidFill>
                          <a:effectLst/>
                          <a:latin typeface="Arial" pitchFamily="34" charset="0"/>
                          <a:ea typeface="Calibri"/>
                          <a:cs typeface="Arial" pitchFamily="34" charset="0"/>
                        </a:rPr>
                        <a:t>During</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800" b="1" dirty="0">
                          <a:solidFill>
                            <a:schemeClr val="bg1"/>
                          </a:solidFill>
                          <a:effectLst/>
                          <a:latin typeface="Arial" pitchFamily="34" charset="0"/>
                          <a:ea typeface="Calibri"/>
                          <a:cs typeface="Arial" pitchFamily="34" charset="0"/>
                        </a:rPr>
                        <a:t> </a:t>
                      </a:r>
                      <a:endParaRPr lang="en-US" sz="80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800" b="1" dirty="0">
                          <a:solidFill>
                            <a:schemeClr val="bg1"/>
                          </a:solidFill>
                          <a:effectLst/>
                          <a:latin typeface="Arial" pitchFamily="34" charset="0"/>
                          <a:ea typeface="Calibri"/>
                          <a:cs typeface="Arial" pitchFamily="34" charset="0"/>
                        </a:rPr>
                        <a:t> </a:t>
                      </a:r>
                      <a:endParaRPr lang="en-US" sz="80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 </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After</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900" dirty="0">
                          <a:solidFill>
                            <a:srgbClr val="000000"/>
                          </a:solidFill>
                          <a:effectLst/>
                          <a:latin typeface="Arial Narrow"/>
                          <a:ea typeface="Calibri"/>
                          <a:cs typeface="Times New Roman"/>
                        </a:rPr>
                        <a:t> </a:t>
                      </a:r>
                      <a:endParaRPr lang="en-US" sz="1100" dirty="0">
                        <a:effectLst/>
                        <a:latin typeface="Calibri"/>
                        <a:ea typeface="Calibri"/>
                        <a:cs typeface="Times New Roman"/>
                      </a:endParaRPr>
                    </a:p>
                  </a:txBody>
                  <a:tcPr marL="50800" marR="50800" marT="50800" marB="50800">
                    <a:solidFill>
                      <a:srgbClr val="0099CC"/>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1200" dirty="0">
                          <a:solidFill>
                            <a:srgbClr val="000000"/>
                          </a:solidFill>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err="1">
                          <a:solidFill>
                            <a:srgbClr val="000000"/>
                          </a:solidFill>
                          <a:effectLst/>
                          <a:latin typeface="Arial" pitchFamily="34" charset="0"/>
                          <a:ea typeface="Calibri"/>
                          <a:cs typeface="Arial" pitchFamily="34" charset="0"/>
                        </a:rPr>
                        <a:t>Prereading</a:t>
                      </a:r>
                      <a:r>
                        <a:rPr lang="en-US" sz="900" dirty="0">
                          <a:solidFill>
                            <a:srgbClr val="000000"/>
                          </a:solidFill>
                          <a:effectLst/>
                          <a:latin typeface="Arial" pitchFamily="34" charset="0"/>
                          <a:ea typeface="Calibri"/>
                          <a:cs typeface="Arial" pitchFamily="34" charset="0"/>
                        </a:rPr>
                        <a:t> strategies involve number of pages and size of print</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smtClean="0">
                          <a:solidFill>
                            <a:srgbClr val="000000"/>
                          </a:solidFill>
                          <a:effectLst/>
                          <a:latin typeface="Arial" pitchFamily="34" charset="0"/>
                          <a:ea typeface="Calibri"/>
                          <a:cs typeface="Arial" pitchFamily="34" charset="0"/>
                        </a:rPr>
                        <a:t>Calls </a:t>
                      </a:r>
                      <a:r>
                        <a:rPr lang="en-US" sz="900" dirty="0">
                          <a:solidFill>
                            <a:srgbClr val="000000"/>
                          </a:solidFill>
                          <a:effectLst/>
                          <a:latin typeface="Arial" pitchFamily="34" charset="0"/>
                          <a:ea typeface="Calibri"/>
                          <a:cs typeface="Arial" pitchFamily="34" charset="0"/>
                        </a:rPr>
                        <a:t>words and skips words if not understood</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Summaries are retelling of as much as is remembered</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1200" dirty="0">
                          <a:solidFill>
                            <a:srgbClr val="000000"/>
                          </a:solidFill>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Identifies purpose for reading</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Some aspects of text are connected to prior knowledge/</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experience</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identify part he/she likes best but needs help with summary</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1200" dirty="0">
                          <a:solidFill>
                            <a:srgbClr val="000000"/>
                          </a:solidFill>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Applies strategies before reading that help him/her better understand what text will be about</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some strategies during reading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strategy for categorizing information</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1200" dirty="0">
                          <a:solidFill>
                            <a:srgbClr val="000000"/>
                          </a:solidFill>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Determines strategies needed to better understand selection</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Applies appropriate strategies while reading; can self-correct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Organizes reading by sorting important from unimportant and relating it to purpose and structure</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bl>
          </a:graphicData>
        </a:graphic>
      </p:graphicFrame>
      <p:sp>
        <p:nvSpPr>
          <p:cNvPr id="4" name="Rectangle 3"/>
          <p:cNvSpPr/>
          <p:nvPr/>
        </p:nvSpPr>
        <p:spPr>
          <a:xfrm>
            <a:off x="366944" y="4114800"/>
            <a:ext cx="8382000" cy="1077218"/>
          </a:xfrm>
          <a:prstGeom prst="rect">
            <a:avLst/>
          </a:prstGeom>
        </p:spPr>
        <p:txBody>
          <a:bodyPr wrap="square">
            <a:spAutoFit/>
          </a:bodyPr>
          <a:lstStyle/>
          <a:p>
            <a:pPr fontAlgn="ctr"/>
            <a:r>
              <a:rPr lang="en-US" sz="900" dirty="0">
                <a:latin typeface="Arial" pitchFamily="34" charset="0"/>
                <a:cs typeface="Arial" pitchFamily="34" charset="0"/>
              </a:rPr>
              <a:t>* Reading strategies: Summarizes, retells events, makes mental picture of what author says, predicts next event, alters predictions based on new information.</a:t>
            </a:r>
          </a:p>
          <a:p>
            <a:pPr fontAlgn="ctr"/>
            <a:r>
              <a:rPr lang="en-US" sz="900" dirty="0">
                <a:latin typeface="Arial" pitchFamily="34" charset="0"/>
                <a:cs typeface="Arial" pitchFamily="34" charset="0"/>
              </a:rPr>
              <a:t>** Self-correction or “fix-up” strategies: Looks back, looks ahead, rereads, slows down, asks for help.</a:t>
            </a:r>
          </a:p>
          <a:p>
            <a:pPr fontAlgn="ctr"/>
            <a:r>
              <a:rPr lang="en-US" sz="900" dirty="0">
                <a:latin typeface="Arial" pitchFamily="34" charset="0"/>
                <a:cs typeface="Arial" pitchFamily="34" charset="0"/>
              </a:rPr>
              <a:t>*** Fiction structure (examples): Flashbacks, chronological, episodic, story within story.</a:t>
            </a:r>
          </a:p>
          <a:p>
            <a:pPr fontAlgn="ctr"/>
            <a:r>
              <a:rPr lang="en-US" sz="900" dirty="0">
                <a:latin typeface="Arial" pitchFamily="34" charset="0"/>
                <a:cs typeface="Arial" pitchFamily="34" charset="0"/>
              </a:rPr>
              <a:t>**** Non-fiction structure (examples): Topical, cause and effect, sequential, comparison/contrast, persuasive.</a:t>
            </a:r>
          </a:p>
          <a:p>
            <a:r>
              <a:rPr lang="en-US" dirty="0"/>
              <a:t> </a:t>
            </a:r>
          </a:p>
          <a:p>
            <a:r>
              <a:rPr lang="en-US" sz="1000" dirty="0"/>
              <a:t>Excerpted from </a:t>
            </a:r>
            <a:r>
              <a:rPr lang="en-US" sz="1000" i="1" dirty="0"/>
              <a:t>Removing the Mask</a:t>
            </a:r>
            <a:r>
              <a:rPr lang="en-US" sz="1000" dirty="0"/>
              <a:t> by Paul D. </a:t>
            </a:r>
            <a:r>
              <a:rPr lang="en-US" sz="1000" dirty="0" err="1"/>
              <a:t>Slocumb</a:t>
            </a:r>
            <a:r>
              <a:rPr lang="en-US" sz="1000" dirty="0"/>
              <a:t> and Ruby K. Payne.</a:t>
            </a:r>
          </a:p>
        </p:txBody>
      </p:sp>
      <p:sp>
        <p:nvSpPr>
          <p:cNvPr id="5" name="Slide Number Placeholder 4"/>
          <p:cNvSpPr>
            <a:spLocks noGrp="1"/>
          </p:cNvSpPr>
          <p:nvPr>
            <p:ph type="sldNum" sz="quarter" idx="12"/>
          </p:nvPr>
        </p:nvSpPr>
        <p:spPr/>
        <p:txBody>
          <a:bodyPr/>
          <a:lstStyle/>
          <a:p>
            <a:fld id="{080F2F0D-5307-4956-87E0-E66C4E6650A6}" type="slidenum">
              <a:rPr lang="en-US" smtClean="0"/>
              <a:pPr/>
              <a:t>20</a:t>
            </a:fld>
            <a:endParaRPr lang="en-US"/>
          </a:p>
        </p:txBody>
      </p:sp>
    </p:spTree>
    <p:extLst>
      <p:ext uri="{BB962C8B-B14F-4D97-AF65-F5344CB8AC3E}">
        <p14:creationId xmlns:p14="http://schemas.microsoft.com/office/powerpoint/2010/main" xmlns="" val="2098784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7086600" cy="800219"/>
          </a:xfrm>
          <a:prstGeom prst="rect">
            <a:avLst/>
          </a:prstGeom>
        </p:spPr>
        <p:txBody>
          <a:bodyPr wrap="square">
            <a:spAutoFit/>
          </a:bodyPr>
          <a:lstStyle/>
          <a:p>
            <a:pPr fontAlgn="ctr"/>
            <a:r>
              <a:rPr lang="en-US" b="1" dirty="0" smtClean="0">
                <a:latin typeface="Arial" pitchFamily="34" charset="0"/>
                <a:cs typeface="Arial" pitchFamily="34" charset="0"/>
              </a:rPr>
              <a:t>Reading Rubric: Grade 5 </a:t>
            </a:r>
            <a:endParaRPr lang="en-US" dirty="0" smtClean="0">
              <a:latin typeface="Arial" pitchFamily="34" charset="0"/>
              <a:cs typeface="Arial" pitchFamily="34" charset="0"/>
            </a:endParaRPr>
          </a:p>
          <a:p>
            <a:pPr fontAlgn="ctr"/>
            <a:r>
              <a:rPr lang="en-US" sz="1400" dirty="0" smtClean="0">
                <a:latin typeface="Arial" pitchFamily="34" charset="0"/>
                <a:cs typeface="Arial" pitchFamily="34" charset="0"/>
              </a:rPr>
              <a:t>Student </a:t>
            </a:r>
            <a:r>
              <a:rPr lang="en-US" sz="1400" dirty="0">
                <a:latin typeface="Arial" pitchFamily="34" charset="0"/>
                <a:cs typeface="Arial" pitchFamily="34" charset="0"/>
              </a:rPr>
              <a:t>name:_______________________	School year:_______</a:t>
            </a:r>
          </a:p>
          <a:p>
            <a:pPr fontAlgn="ctr"/>
            <a:r>
              <a:rPr lang="en-US" sz="1400" dirty="0" smtClean="0">
                <a:latin typeface="Arial" pitchFamily="34" charset="0"/>
                <a:cs typeface="Arial" pitchFamily="34" charset="0"/>
              </a:rPr>
              <a:t>Campus</a:t>
            </a:r>
            <a:r>
              <a:rPr lang="en-US" sz="1400" dirty="0">
                <a:latin typeface="Arial" pitchFamily="34" charset="0"/>
                <a:cs typeface="Arial" pitchFamily="34" charset="0"/>
              </a:rPr>
              <a:t>:____________________________	Grade:___________</a:t>
            </a:r>
          </a:p>
        </p:txBody>
      </p:sp>
      <p:graphicFrame>
        <p:nvGraphicFramePr>
          <p:cNvPr id="4" name="Table 3"/>
          <p:cNvGraphicFramePr>
            <a:graphicFrameLocks noGrp="1"/>
          </p:cNvGraphicFramePr>
          <p:nvPr>
            <p:extLst>
              <p:ext uri="{D42A27DB-BD31-4B8C-83A1-F6EECF244321}">
                <p14:modId xmlns:p14="http://schemas.microsoft.com/office/powerpoint/2010/main" xmlns="" val="1981898247"/>
              </p:ext>
            </p:extLst>
          </p:nvPr>
        </p:nvGraphicFramePr>
        <p:xfrm>
          <a:off x="381000" y="1295400"/>
          <a:ext cx="8382002" cy="2812542"/>
        </p:xfrm>
        <a:graphic>
          <a:graphicData uri="http://schemas.openxmlformats.org/drawingml/2006/table">
            <a:tbl>
              <a:tblPr firstRow="1" firstCol="1" bandRow="1" bandCol="1">
                <a:tableStyleId>{5C22544A-7EE6-4342-B048-85BDC9FD1C3A}</a:tableStyleId>
              </a:tblPr>
              <a:tblGrid>
                <a:gridCol w="990600"/>
                <a:gridCol w="1772390"/>
                <a:gridCol w="1873004"/>
                <a:gridCol w="1873004"/>
                <a:gridCol w="1873004"/>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990099"/>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rgbClr val="990099"/>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rgbClr val="990099"/>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rgbClr val="990099"/>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rgbClr val="990099"/>
                    </a:solidFill>
                  </a:tcPr>
                </a:tc>
              </a:tr>
              <a:tr h="152400">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Fluent</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990099"/>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Rate of reading interferes with meaning</a:t>
                      </a:r>
                      <a:endParaRPr lang="en-US" sz="11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a:solidFill>
                            <a:srgbClr val="000000"/>
                          </a:solidFill>
                          <a:effectLst/>
                          <a:latin typeface="Arial" pitchFamily="34" charset="0"/>
                          <a:ea typeface="Calibri"/>
                          <a:cs typeface="Arial" pitchFamily="34" charset="0"/>
                        </a:rPr>
                        <a:t>Occasionally rate of reading interferes with meaning</a:t>
                      </a:r>
                      <a:endParaRPr lang="en-US" sz="110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Analyzes selection and uses most effective reading rate</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articulate the demands of the reading task</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573532">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Constructive</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990099"/>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trouble understanding meaning of </a:t>
                      </a:r>
                      <a:r>
                        <a:rPr lang="en-US" sz="900" dirty="0" smtClean="0">
                          <a:solidFill>
                            <a:srgbClr val="000000"/>
                          </a:solidFill>
                          <a:effectLst/>
                          <a:latin typeface="Arial" pitchFamily="34" charset="0"/>
                          <a:ea typeface="Calibri"/>
                          <a:cs typeface="Arial" pitchFamily="34" charset="0"/>
                        </a:rPr>
                        <a:t>text</a:t>
                      </a: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Vocabulary slows </a:t>
                      </a:r>
                      <a:r>
                        <a:rPr lang="en-US" sz="900" dirty="0" smtClean="0">
                          <a:solidFill>
                            <a:srgbClr val="000000"/>
                          </a:solidFill>
                          <a:effectLst/>
                          <a:latin typeface="Arial" pitchFamily="34" charset="0"/>
                          <a:ea typeface="Calibri"/>
                          <a:cs typeface="Arial" pitchFamily="34" charset="0"/>
                        </a:rPr>
                        <a:t>reader</a:t>
                      </a:r>
                      <a:endParaRPr lang="en-US" sz="11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understand text but has difficulty formulating </a:t>
                      </a:r>
                      <a:r>
                        <a:rPr lang="en-US" sz="900" dirty="0" smtClean="0">
                          <a:solidFill>
                            <a:srgbClr val="000000"/>
                          </a:solidFill>
                          <a:effectLst/>
                          <a:latin typeface="Arial" pitchFamily="34" charset="0"/>
                          <a:ea typeface="Calibri"/>
                          <a:cs typeface="Arial" pitchFamily="34" charset="0"/>
                        </a:rPr>
                        <a:t>questions</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use text to make meaning of new vocabulary</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explain why text is important and can summarize main </a:t>
                      </a:r>
                      <a:r>
                        <a:rPr lang="en-US" sz="900" dirty="0" smtClean="0">
                          <a:solidFill>
                            <a:srgbClr val="000000"/>
                          </a:solidFill>
                          <a:effectLst/>
                          <a:latin typeface="Arial" pitchFamily="34" charset="0"/>
                          <a:ea typeface="Calibri"/>
                          <a:cs typeface="Arial" pitchFamily="34" charset="0"/>
                        </a:rPr>
                        <a:t>points</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ask questions over </a:t>
                      </a:r>
                      <a:r>
                        <a:rPr lang="en-US" sz="900" dirty="0" smtClean="0">
                          <a:solidFill>
                            <a:srgbClr val="000000"/>
                          </a:solidFill>
                          <a:effectLst/>
                          <a:latin typeface="Arial" pitchFamily="34" charset="0"/>
                          <a:ea typeface="Calibri"/>
                          <a:cs typeface="Arial" pitchFamily="34" charset="0"/>
                        </a:rPr>
                        <a:t>text</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Assigns meaning and relates information in a larger context of </a:t>
                      </a:r>
                      <a:r>
                        <a:rPr lang="en-US" sz="900" dirty="0" smtClean="0">
                          <a:solidFill>
                            <a:srgbClr val="000000"/>
                          </a:solidFill>
                          <a:effectLst/>
                          <a:latin typeface="Arial" pitchFamily="34" charset="0"/>
                          <a:ea typeface="Calibri"/>
                          <a:cs typeface="Arial" pitchFamily="34" charset="0"/>
                        </a:rPr>
                        <a:t>knowledge</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Vocabulary applied outside of text and used to refine understanding</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538988">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Motivated</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990099"/>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Does not read for information; concentrates on </a:t>
                      </a:r>
                      <a:r>
                        <a:rPr lang="en-US" sz="900" dirty="0" smtClean="0">
                          <a:solidFill>
                            <a:srgbClr val="000000"/>
                          </a:solidFill>
                          <a:effectLst/>
                          <a:latin typeface="Arial" pitchFamily="34" charset="0"/>
                          <a:ea typeface="Calibri"/>
                          <a:cs typeface="Arial" pitchFamily="34" charset="0"/>
                        </a:rPr>
                        <a:t>decoding</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provide some details about </a:t>
                      </a:r>
                      <a:r>
                        <a:rPr lang="en-US" sz="900" dirty="0" smtClean="0">
                          <a:solidFill>
                            <a:srgbClr val="000000"/>
                          </a:solidFill>
                          <a:effectLst/>
                          <a:latin typeface="Arial" pitchFamily="34" charset="0"/>
                          <a:ea typeface="Calibri"/>
                          <a:cs typeface="Arial" pitchFamily="34" charset="0"/>
                        </a:rPr>
                        <a:t>selection</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Reading is initiated by teacher</a:t>
                      </a:r>
                      <a:endParaRPr lang="en-US" sz="11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Holds as much beginning information as possible and forgets </a:t>
                      </a:r>
                      <a:r>
                        <a:rPr lang="en-US" sz="900" dirty="0" smtClean="0">
                          <a:solidFill>
                            <a:srgbClr val="000000"/>
                          </a:solidFill>
                          <a:effectLst/>
                          <a:latin typeface="Arial" pitchFamily="34" charset="0"/>
                          <a:ea typeface="Calibri"/>
                          <a:cs typeface="Arial" pitchFamily="34" charset="0"/>
                        </a:rPr>
                        <a:t>rest</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May describe what selection is about and provide some </a:t>
                      </a:r>
                      <a:r>
                        <a:rPr lang="en-US" sz="900" dirty="0" smtClean="0">
                          <a:solidFill>
                            <a:srgbClr val="000000"/>
                          </a:solidFill>
                          <a:effectLst/>
                          <a:latin typeface="Arial" pitchFamily="34" charset="0"/>
                          <a:ea typeface="Calibri"/>
                          <a:cs typeface="Arial" pitchFamily="34" charset="0"/>
                        </a:rPr>
                        <a:t>detail</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Reading is initiated by student</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Identifies main idea; determines fact from </a:t>
                      </a:r>
                      <a:r>
                        <a:rPr lang="en-US" sz="900" dirty="0" smtClean="0">
                          <a:solidFill>
                            <a:srgbClr val="000000"/>
                          </a:solidFill>
                          <a:effectLst/>
                          <a:latin typeface="Arial" pitchFamily="34" charset="0"/>
                          <a:ea typeface="Calibri"/>
                          <a:cs typeface="Arial" pitchFamily="34" charset="0"/>
                        </a:rPr>
                        <a:t>non-fact</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Compares and contrasts information to other events or </a:t>
                      </a:r>
                      <a:r>
                        <a:rPr lang="en-US" sz="900" dirty="0" smtClean="0">
                          <a:solidFill>
                            <a:srgbClr val="000000"/>
                          </a:solidFill>
                          <a:effectLst/>
                          <a:latin typeface="Arial" pitchFamily="34" charset="0"/>
                          <a:ea typeface="Calibri"/>
                          <a:cs typeface="Arial" pitchFamily="34" charset="0"/>
                        </a:rPr>
                        <a:t>experiences</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Shares reading with others</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Identifies main idea; determines fact from </a:t>
                      </a:r>
                      <a:r>
                        <a:rPr lang="en-US" sz="900" dirty="0" smtClean="0">
                          <a:solidFill>
                            <a:srgbClr val="000000"/>
                          </a:solidFill>
                          <a:effectLst/>
                          <a:latin typeface="Arial" pitchFamily="34" charset="0"/>
                          <a:ea typeface="Calibri"/>
                          <a:cs typeface="Arial" pitchFamily="34" charset="0"/>
                        </a:rPr>
                        <a:t>non-fact</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Compares and contrasts information to other events or </a:t>
                      </a:r>
                      <a:r>
                        <a:rPr lang="en-US" sz="900" dirty="0" smtClean="0">
                          <a:solidFill>
                            <a:srgbClr val="000000"/>
                          </a:solidFill>
                          <a:effectLst/>
                          <a:latin typeface="Arial" pitchFamily="34" charset="0"/>
                          <a:ea typeface="Calibri"/>
                          <a:cs typeface="Arial" pitchFamily="34" charset="0"/>
                        </a:rPr>
                        <a:t>experiences</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Shares reading with others</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2" name="Rectangle 1"/>
          <p:cNvSpPr/>
          <p:nvPr/>
        </p:nvSpPr>
        <p:spPr>
          <a:xfrm>
            <a:off x="381000" y="6238043"/>
            <a:ext cx="4572000" cy="246221"/>
          </a:xfrm>
          <a:prstGeom prst="rect">
            <a:avLst/>
          </a:prstGeom>
        </p:spPr>
        <p:txBody>
          <a:bodyPr>
            <a:spAutoFit/>
          </a:bodyPr>
          <a:lstStyle/>
          <a:p>
            <a:r>
              <a:rPr lang="en-US" sz="1000" dirty="0" smtClean="0"/>
              <a:t>Excerpted from </a:t>
            </a:r>
            <a:r>
              <a:rPr lang="en-US" sz="1000" i="1" dirty="0" smtClean="0"/>
              <a:t>Removing the Mask</a:t>
            </a:r>
            <a:r>
              <a:rPr lang="en-US" sz="1000" dirty="0" smtClean="0"/>
              <a:t> by Paul D. </a:t>
            </a:r>
            <a:r>
              <a:rPr lang="en-US" sz="1000" dirty="0" err="1" smtClean="0"/>
              <a:t>Slocumb</a:t>
            </a:r>
            <a:r>
              <a:rPr lang="en-US" sz="1000" dirty="0" smtClean="0"/>
              <a:t> and Ruby K. Payne.</a:t>
            </a:r>
            <a:endParaRPr lang="en-US" sz="1000" dirty="0"/>
          </a:p>
        </p:txBody>
      </p:sp>
      <p:sp>
        <p:nvSpPr>
          <p:cNvPr id="5" name="Slide Number Placeholder 4"/>
          <p:cNvSpPr>
            <a:spLocks noGrp="1"/>
          </p:cNvSpPr>
          <p:nvPr>
            <p:ph type="sldNum" sz="quarter" idx="12"/>
          </p:nvPr>
        </p:nvSpPr>
        <p:spPr/>
        <p:txBody>
          <a:bodyPr/>
          <a:lstStyle/>
          <a:p>
            <a:fld id="{080F2F0D-5307-4956-87E0-E66C4E6650A6}" type="slidenum">
              <a:rPr lang="en-US" smtClean="0"/>
              <a:pPr/>
              <a:t>21</a:t>
            </a:fld>
            <a:endParaRPr lang="en-US"/>
          </a:p>
        </p:txBody>
      </p:sp>
    </p:spTree>
    <p:extLst>
      <p:ext uri="{BB962C8B-B14F-4D97-AF65-F5344CB8AC3E}">
        <p14:creationId xmlns:p14="http://schemas.microsoft.com/office/powerpoint/2010/main" xmlns="" val="2044244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7086600" cy="800219"/>
          </a:xfrm>
          <a:prstGeom prst="rect">
            <a:avLst/>
          </a:prstGeom>
        </p:spPr>
        <p:txBody>
          <a:bodyPr wrap="square">
            <a:spAutoFit/>
          </a:bodyPr>
          <a:lstStyle/>
          <a:p>
            <a:pPr fontAlgn="ctr"/>
            <a:r>
              <a:rPr lang="en-US" b="1" dirty="0" smtClean="0">
                <a:latin typeface="Arial" pitchFamily="34" charset="0"/>
                <a:cs typeface="Arial" pitchFamily="34" charset="0"/>
              </a:rPr>
              <a:t>Reading Rubric: Grade 5 </a:t>
            </a:r>
            <a:r>
              <a:rPr lang="en-US" dirty="0" smtClean="0">
                <a:latin typeface="Arial" pitchFamily="34" charset="0"/>
                <a:cs typeface="Arial" pitchFamily="34" charset="0"/>
              </a:rPr>
              <a:t>(continued)</a:t>
            </a:r>
          </a:p>
          <a:p>
            <a:pPr fontAlgn="ctr"/>
            <a:r>
              <a:rPr lang="en-US" sz="1400" dirty="0" smtClean="0">
                <a:latin typeface="Arial" pitchFamily="34" charset="0"/>
                <a:cs typeface="Arial" pitchFamily="34" charset="0"/>
              </a:rPr>
              <a:t>Student </a:t>
            </a:r>
            <a:r>
              <a:rPr lang="en-US" sz="1400" dirty="0">
                <a:latin typeface="Arial" pitchFamily="34" charset="0"/>
                <a:cs typeface="Arial" pitchFamily="34" charset="0"/>
              </a:rPr>
              <a:t>name:_______________________	School year:_______</a:t>
            </a:r>
          </a:p>
          <a:p>
            <a:pPr fontAlgn="ctr"/>
            <a:r>
              <a:rPr lang="en-US" sz="1400" dirty="0" smtClean="0">
                <a:latin typeface="Arial" pitchFamily="34" charset="0"/>
                <a:cs typeface="Arial" pitchFamily="34" charset="0"/>
              </a:rPr>
              <a:t>Campus</a:t>
            </a:r>
            <a:r>
              <a:rPr lang="en-US" sz="1400" dirty="0">
                <a:latin typeface="Arial" pitchFamily="34" charset="0"/>
                <a:cs typeface="Arial" pitchFamily="34" charset="0"/>
              </a:rPr>
              <a:t>:____________________________	Grade:___________</a:t>
            </a:r>
          </a:p>
        </p:txBody>
      </p:sp>
      <p:graphicFrame>
        <p:nvGraphicFramePr>
          <p:cNvPr id="4" name="Table 3"/>
          <p:cNvGraphicFramePr>
            <a:graphicFrameLocks noGrp="1"/>
          </p:cNvGraphicFramePr>
          <p:nvPr>
            <p:extLst>
              <p:ext uri="{D42A27DB-BD31-4B8C-83A1-F6EECF244321}">
                <p14:modId xmlns:p14="http://schemas.microsoft.com/office/powerpoint/2010/main" xmlns="" val="2546791170"/>
              </p:ext>
            </p:extLst>
          </p:nvPr>
        </p:nvGraphicFramePr>
        <p:xfrm>
          <a:off x="381000" y="1295400"/>
          <a:ext cx="8382002" cy="3117596"/>
        </p:xfrm>
        <a:graphic>
          <a:graphicData uri="http://schemas.openxmlformats.org/drawingml/2006/table">
            <a:tbl>
              <a:tblPr firstRow="1" firstCol="1" bandRow="1" bandCol="1">
                <a:tableStyleId>{5C22544A-7EE6-4342-B048-85BDC9FD1C3A}</a:tableStyleId>
              </a:tblPr>
              <a:tblGrid>
                <a:gridCol w="990600"/>
                <a:gridCol w="1772390"/>
                <a:gridCol w="1873004"/>
                <a:gridCol w="1873004"/>
                <a:gridCol w="1873004"/>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990099"/>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rgbClr val="990099"/>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rgbClr val="990099"/>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rgbClr val="990099"/>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rgbClr val="990099"/>
                    </a:solidFill>
                  </a:tcPr>
                </a:tc>
              </a:tr>
              <a:tr h="152400">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Strategic</a:t>
                      </a:r>
                      <a:endParaRPr lang="en-US" sz="1050" dirty="0">
                        <a:solidFill>
                          <a:schemeClr val="bg1"/>
                        </a:solidFill>
                        <a:effectLst/>
                        <a:latin typeface="Arial" pitchFamily="34" charset="0"/>
                        <a:ea typeface="Calibri"/>
                        <a:cs typeface="Arial" pitchFamily="34" charset="0"/>
                      </a:endParaRPr>
                    </a:p>
                    <a:p>
                      <a:pPr marL="0" marR="0" fontAlgn="ctr">
                        <a:lnSpc>
                          <a:spcPct val="115000"/>
                        </a:lnSpc>
                        <a:spcBef>
                          <a:spcPts val="0"/>
                        </a:spcBef>
                        <a:spcAft>
                          <a:spcPts val="0"/>
                        </a:spcAft>
                      </a:pPr>
                      <a:endParaRPr lang="en-US" sz="1400" dirty="0">
                        <a:solidFill>
                          <a:schemeClr val="bg1"/>
                        </a:solidFill>
                        <a:effectLst/>
                        <a:latin typeface="Arial" pitchFamily="34" charset="0"/>
                        <a:ea typeface="Calibri"/>
                        <a:cs typeface="Arial" pitchFamily="34" charset="0"/>
                      </a:endParaRPr>
                    </a:p>
                    <a:p>
                      <a:pPr marL="230188" marR="0" lvl="1" indent="0" fontAlgn="ctr">
                        <a:lnSpc>
                          <a:spcPct val="115000"/>
                        </a:lnSpc>
                        <a:spcBef>
                          <a:spcPts val="0"/>
                        </a:spcBef>
                        <a:spcAft>
                          <a:spcPts val="0"/>
                        </a:spcAft>
                      </a:pPr>
                      <a:r>
                        <a:rPr lang="en-US" sz="1050" b="1" dirty="0" smtClean="0">
                          <a:solidFill>
                            <a:schemeClr val="bg1"/>
                          </a:solidFill>
                          <a:effectLst/>
                          <a:latin typeface="Arial" pitchFamily="34" charset="0"/>
                          <a:ea typeface="Calibri"/>
                          <a:cs typeface="Arial" pitchFamily="34" charset="0"/>
                        </a:rPr>
                        <a:t>Sorting</a:t>
                      </a:r>
                      <a:endParaRPr lang="en-US" sz="1050" dirty="0">
                        <a:solidFill>
                          <a:schemeClr val="bg1"/>
                        </a:solidFill>
                        <a:effectLst/>
                        <a:latin typeface="Arial" pitchFamily="34" charset="0"/>
                        <a:ea typeface="Calibri"/>
                        <a:cs typeface="Arial" pitchFamily="34" charset="0"/>
                      </a:endParaRPr>
                    </a:p>
                    <a:p>
                      <a:pPr marL="230188" marR="0" lvl="1" indent="0" fontAlgn="ctr">
                        <a:lnSpc>
                          <a:spcPct val="115000"/>
                        </a:lnSpc>
                        <a:spcBef>
                          <a:spcPts val="0"/>
                        </a:spcBef>
                        <a:spcAft>
                          <a:spcPts val="0"/>
                        </a:spcAft>
                      </a:pPr>
                      <a:r>
                        <a:rPr lang="en-US" sz="1600" b="1" dirty="0">
                          <a:solidFill>
                            <a:schemeClr val="bg1"/>
                          </a:solidFill>
                          <a:effectLst/>
                          <a:latin typeface="Arial" pitchFamily="34" charset="0"/>
                          <a:ea typeface="Calibri"/>
                          <a:cs typeface="Arial" pitchFamily="34" charset="0"/>
                        </a:rPr>
                        <a:t> </a:t>
                      </a:r>
                      <a:endParaRPr lang="en-US" sz="2400" dirty="0">
                        <a:solidFill>
                          <a:schemeClr val="bg1"/>
                        </a:solidFill>
                        <a:effectLst/>
                        <a:latin typeface="Arial" pitchFamily="34" charset="0"/>
                        <a:ea typeface="Calibri"/>
                        <a:cs typeface="Arial" pitchFamily="34" charset="0"/>
                      </a:endParaRPr>
                    </a:p>
                    <a:p>
                      <a:pPr marL="230188" marR="0" lvl="1" indent="0" fontAlgn="ctr">
                        <a:lnSpc>
                          <a:spcPct val="115000"/>
                        </a:lnSpc>
                        <a:spcBef>
                          <a:spcPts val="0"/>
                        </a:spcBef>
                        <a:spcAft>
                          <a:spcPts val="0"/>
                        </a:spcAft>
                      </a:pPr>
                      <a:r>
                        <a:rPr lang="en-US" sz="1200" b="1" dirty="0">
                          <a:solidFill>
                            <a:schemeClr val="bg1"/>
                          </a:solidFill>
                          <a:effectLst/>
                          <a:latin typeface="Arial" pitchFamily="34" charset="0"/>
                          <a:ea typeface="Calibri"/>
                          <a:cs typeface="Arial" pitchFamily="34" charset="0"/>
                        </a:rPr>
                        <a:t> </a:t>
                      </a:r>
                      <a:r>
                        <a:rPr lang="en-US" sz="1050" b="1" dirty="0">
                          <a:solidFill>
                            <a:schemeClr val="bg1"/>
                          </a:solidFill>
                          <a:effectLst/>
                          <a:latin typeface="Arial" pitchFamily="34" charset="0"/>
                          <a:ea typeface="Calibri"/>
                          <a:cs typeface="Arial" pitchFamily="34" charset="0"/>
                        </a:rPr>
                        <a:t> </a:t>
                      </a:r>
                      <a:endParaRPr lang="en-US" sz="1050" dirty="0">
                        <a:solidFill>
                          <a:schemeClr val="bg1"/>
                        </a:solidFill>
                        <a:effectLst/>
                        <a:latin typeface="Arial" pitchFamily="34" charset="0"/>
                        <a:ea typeface="Calibri"/>
                        <a:cs typeface="Arial" pitchFamily="34" charset="0"/>
                      </a:endParaRPr>
                    </a:p>
                    <a:p>
                      <a:pPr marL="230188" marR="0" lvl="1" indent="0" fontAlgn="ctr">
                        <a:lnSpc>
                          <a:spcPct val="100000"/>
                        </a:lnSpc>
                        <a:spcBef>
                          <a:spcPts val="0"/>
                        </a:spcBef>
                        <a:spcAft>
                          <a:spcPts val="0"/>
                        </a:spcAft>
                      </a:pPr>
                      <a:r>
                        <a:rPr lang="en-US" sz="1050" b="1" dirty="0">
                          <a:solidFill>
                            <a:schemeClr val="bg1"/>
                          </a:solidFill>
                          <a:effectLst/>
                          <a:latin typeface="Arial" pitchFamily="34" charset="0"/>
                          <a:ea typeface="Calibri"/>
                          <a:cs typeface="Arial" pitchFamily="34" charset="0"/>
                        </a:rPr>
                        <a:t>Asks questions</a:t>
                      </a:r>
                      <a:endParaRPr lang="en-US" sz="1050" dirty="0">
                        <a:solidFill>
                          <a:schemeClr val="bg1"/>
                        </a:solidFill>
                        <a:effectLst/>
                        <a:latin typeface="Arial" pitchFamily="34" charset="0"/>
                        <a:ea typeface="Calibri"/>
                        <a:cs typeface="Arial" pitchFamily="34" charset="0"/>
                      </a:endParaRPr>
                    </a:p>
                    <a:p>
                      <a:pPr marL="230188" marR="0" lvl="1" indent="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 </a:t>
                      </a:r>
                      <a:endParaRPr lang="en-US" sz="1050" dirty="0">
                        <a:solidFill>
                          <a:schemeClr val="bg1"/>
                        </a:solidFill>
                        <a:effectLst/>
                        <a:latin typeface="Arial" pitchFamily="34" charset="0"/>
                        <a:ea typeface="Calibri"/>
                        <a:cs typeface="Arial" pitchFamily="34" charset="0"/>
                      </a:endParaRPr>
                    </a:p>
                    <a:p>
                      <a:pPr marL="230188" marR="0" lvl="1" indent="0" fontAlgn="ctr">
                        <a:lnSpc>
                          <a:spcPct val="100000"/>
                        </a:lnSpc>
                        <a:spcBef>
                          <a:spcPts val="0"/>
                        </a:spcBef>
                        <a:spcAft>
                          <a:spcPts val="0"/>
                        </a:spcAft>
                      </a:pPr>
                      <a:r>
                        <a:rPr lang="en-US" sz="1050" b="1" dirty="0">
                          <a:solidFill>
                            <a:schemeClr val="bg1"/>
                          </a:solidFill>
                          <a:effectLst/>
                          <a:latin typeface="Arial" pitchFamily="34" charset="0"/>
                          <a:ea typeface="Calibri"/>
                          <a:cs typeface="Arial" pitchFamily="34" charset="0"/>
                        </a:rPr>
                        <a:t>Self-correction strategies</a:t>
                      </a:r>
                      <a:endParaRPr lang="en-US" sz="1050" dirty="0">
                        <a:solidFill>
                          <a:schemeClr val="bg1"/>
                        </a:solidFill>
                        <a:effectLst/>
                        <a:latin typeface="Arial" pitchFamily="34" charset="0"/>
                        <a:ea typeface="Calibri"/>
                        <a:cs typeface="Arial" pitchFamily="34" charset="0"/>
                      </a:endParaRPr>
                    </a:p>
                    <a:p>
                      <a:pPr marL="230188" marR="0" lvl="1" indent="0" fontAlgn="ctr">
                        <a:lnSpc>
                          <a:spcPct val="115000"/>
                        </a:lnSpc>
                        <a:spcBef>
                          <a:spcPts val="0"/>
                        </a:spcBef>
                        <a:spcAft>
                          <a:spcPts val="0"/>
                        </a:spcAft>
                      </a:pPr>
                      <a:r>
                        <a:rPr lang="en-US" sz="800" b="1" dirty="0">
                          <a:solidFill>
                            <a:schemeClr val="bg1"/>
                          </a:solidFill>
                          <a:effectLst/>
                          <a:latin typeface="Arial" pitchFamily="34" charset="0"/>
                          <a:ea typeface="Calibri"/>
                          <a:cs typeface="Arial" pitchFamily="34" charset="0"/>
                        </a:rPr>
                        <a:t>  </a:t>
                      </a:r>
                      <a:endParaRPr lang="en-US" sz="800" dirty="0">
                        <a:solidFill>
                          <a:schemeClr val="bg1"/>
                        </a:solidFill>
                        <a:effectLst/>
                        <a:latin typeface="Arial" pitchFamily="34" charset="0"/>
                        <a:ea typeface="Calibri"/>
                        <a:cs typeface="Arial" pitchFamily="34" charset="0"/>
                      </a:endParaRPr>
                    </a:p>
                    <a:p>
                      <a:pPr marL="230188" marR="0" lvl="1" indent="0" fontAlgn="ctr">
                        <a:lnSpc>
                          <a:spcPct val="100000"/>
                        </a:lnSpc>
                        <a:spcBef>
                          <a:spcPts val="0"/>
                        </a:spcBef>
                        <a:spcAft>
                          <a:spcPts val="0"/>
                        </a:spcAft>
                      </a:pPr>
                      <a:r>
                        <a:rPr lang="en-US" sz="1050" b="1" dirty="0">
                          <a:solidFill>
                            <a:schemeClr val="bg1"/>
                          </a:solidFill>
                          <a:effectLst/>
                          <a:latin typeface="Arial" pitchFamily="34" charset="0"/>
                          <a:ea typeface="Calibri"/>
                          <a:cs typeface="Arial" pitchFamily="34" charset="0"/>
                        </a:rPr>
                        <a:t>Identifies purpose</a:t>
                      </a:r>
                      <a:endParaRPr lang="en-US" sz="1050" dirty="0">
                        <a:solidFill>
                          <a:schemeClr val="bg1"/>
                        </a:solidFill>
                        <a:effectLst/>
                        <a:latin typeface="Arial" pitchFamily="34" charset="0"/>
                        <a:ea typeface="Calibri"/>
                        <a:cs typeface="Arial" pitchFamily="34" charset="0"/>
                      </a:endParaRPr>
                    </a:p>
                  </a:txBody>
                  <a:tcPr marL="50800" marR="50800" marT="50800" marB="50800">
                    <a:solidFill>
                      <a:srgbClr val="990099"/>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Differentiates fiction from non-fiction by structure of piece</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remember some of important pieces</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smtClean="0">
                        <a:solidFill>
                          <a:srgbClr val="000000"/>
                        </a:solidFill>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smtClean="0">
                          <a:solidFill>
                            <a:srgbClr val="000000"/>
                          </a:solidFill>
                          <a:effectLst/>
                          <a:latin typeface="Arial" pitchFamily="34" charset="0"/>
                          <a:ea typeface="Calibri"/>
                          <a:cs typeface="Arial" pitchFamily="34" charset="0"/>
                        </a:rPr>
                        <a:t>Does </a:t>
                      </a:r>
                      <a:r>
                        <a:rPr lang="en-US" sz="900" dirty="0">
                          <a:solidFill>
                            <a:srgbClr val="000000"/>
                          </a:solidFill>
                          <a:effectLst/>
                          <a:latin typeface="Arial" pitchFamily="34" charset="0"/>
                          <a:ea typeface="Calibri"/>
                          <a:cs typeface="Arial" pitchFamily="34" charset="0"/>
                        </a:rPr>
                        <a:t>not have enough information to ask questions</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Does not self-correct</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smtClean="0">
                          <a:solidFill>
                            <a:srgbClr val="000000"/>
                          </a:solidFill>
                          <a:effectLst/>
                          <a:latin typeface="Arial" pitchFamily="34" charset="0"/>
                          <a:ea typeface="Calibri"/>
                          <a:cs typeface="Arial" pitchFamily="34" charset="0"/>
                        </a:rPr>
                        <a:t> </a:t>
                      </a:r>
                      <a:endParaRPr lang="en-US" sz="1100" dirty="0" smtClean="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a:solidFill>
                            <a:srgbClr val="000000"/>
                          </a:solidFill>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Little understanding of reason for reading</a:t>
                      </a:r>
                      <a:endParaRPr lang="en-US" sz="11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differentiate among structures used in fiction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structures to assign order, remember characters, and identify problem/goal</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difficulty asking questions</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smtClean="0">
                        <a:solidFill>
                          <a:srgbClr val="000000"/>
                        </a:solidFill>
                        <a:effectLst/>
                        <a:latin typeface="Arial" pitchFamily="34" charset="0"/>
                        <a:ea typeface="Calibri"/>
                        <a:cs typeface="Arial" pitchFamily="34" charset="0"/>
                      </a:endParaRPr>
                    </a:p>
                    <a:p>
                      <a:pPr marL="0" marR="0" fontAlgn="ctr">
                        <a:lnSpc>
                          <a:spcPct val="115000"/>
                        </a:lnSpc>
                        <a:spcBef>
                          <a:spcPts val="0"/>
                        </a:spcBef>
                        <a:spcAft>
                          <a:spcPts val="0"/>
                        </a:spcAft>
                      </a:pP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Recognizes mistakes but has difficulty self-correcting</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800" b="1" dirty="0">
                          <a:solidFill>
                            <a:srgbClr val="000000"/>
                          </a:solidFill>
                          <a:effectLst/>
                          <a:latin typeface="Arial" pitchFamily="34" charset="0"/>
                          <a:ea typeface="Calibri"/>
                          <a:cs typeface="Arial" pitchFamily="34" charset="0"/>
                        </a:rPr>
                        <a:t> </a:t>
                      </a:r>
                      <a:endParaRPr lang="en-US" sz="800" dirty="0" smtClean="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smtClean="0">
                          <a:solidFill>
                            <a:srgbClr val="000000"/>
                          </a:solidFill>
                          <a:effectLst/>
                          <a:latin typeface="Arial" pitchFamily="34" charset="0"/>
                          <a:ea typeface="Calibri"/>
                          <a:cs typeface="Arial" pitchFamily="34" charset="0"/>
                        </a:rPr>
                        <a:t> </a:t>
                      </a:r>
                      <a:endParaRPr lang="en-US" sz="800" dirty="0" smtClean="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smtClean="0">
                          <a:solidFill>
                            <a:srgbClr val="000000"/>
                          </a:solidFill>
                          <a:effectLst/>
                          <a:latin typeface="Arial" pitchFamily="34" charset="0"/>
                          <a:ea typeface="Calibri"/>
                          <a:cs typeface="Arial" pitchFamily="34" charset="0"/>
                        </a:rPr>
                        <a:t>Reads </a:t>
                      </a:r>
                      <a:r>
                        <a:rPr lang="en-US" sz="900" dirty="0">
                          <a:solidFill>
                            <a:srgbClr val="000000"/>
                          </a:solidFill>
                          <a:effectLst/>
                          <a:latin typeface="Arial" pitchFamily="34" charset="0"/>
                          <a:ea typeface="Calibri"/>
                          <a:cs typeface="Arial" pitchFamily="34" charset="0"/>
                        </a:rPr>
                        <a:t>text because teacher said to</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differentiate among non-fiction structures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Uses structures to determine most important aspects of text to remember</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ask questions about what was read</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strategies for self-correction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a:solidFill>
                            <a:srgbClr val="000000"/>
                          </a:solidFill>
                          <a:effectLst/>
                          <a:latin typeface="Arial" pitchFamily="34" charset="0"/>
                          <a:ea typeface="Calibri"/>
                          <a:cs typeface="Arial" pitchFamily="34" charset="0"/>
                        </a:rPr>
                        <a:t> </a:t>
                      </a:r>
                      <a:endParaRPr lang="en-US" sz="900" b="1" dirty="0" smtClean="0">
                        <a:solidFill>
                          <a:srgbClr val="000000"/>
                        </a:solidFill>
                        <a:effectLst/>
                        <a:latin typeface="Arial" pitchFamily="34" charset="0"/>
                        <a:ea typeface="Calibri"/>
                        <a:cs typeface="Arial" pitchFamily="34" charset="0"/>
                      </a:endParaRPr>
                    </a:p>
                    <a:p>
                      <a:pPr marL="0" marR="0" fontAlgn="ctr">
                        <a:lnSpc>
                          <a:spcPct val="115000"/>
                        </a:lnSpc>
                        <a:spcBef>
                          <a:spcPts val="0"/>
                        </a:spcBef>
                        <a:spcAft>
                          <a:spcPts val="0"/>
                        </a:spcAft>
                      </a:pP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Establishes clear purpose for reading</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Can articulate and analyze author’s use of structure</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Discusses how structures assist reader in sorting important from unimportant</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Asks questions that tie this text to others</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Analyzes self-correction strategies as to best  strategy **</a:t>
                      </a: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smtClean="0">
                        <a:solidFill>
                          <a:srgbClr val="000000"/>
                        </a:solidFill>
                        <a:effectLst/>
                        <a:latin typeface="Arial" pitchFamily="34" charset="0"/>
                        <a:ea typeface="Calibri"/>
                        <a:cs typeface="Arial" pitchFamily="34" charset="0"/>
                      </a:endParaRPr>
                    </a:p>
                    <a:p>
                      <a:pPr marL="0" marR="0" fontAlgn="ctr">
                        <a:lnSpc>
                          <a:spcPct val="115000"/>
                        </a:lnSpc>
                        <a:spcBef>
                          <a:spcPts val="0"/>
                        </a:spcBef>
                        <a:spcAft>
                          <a:spcPts val="0"/>
                        </a:spcAft>
                      </a:pPr>
                      <a:endParaRPr lang="en-US" sz="11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Evaluates purpose for reading</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bl>
          </a:graphicData>
        </a:graphic>
      </p:graphicFrame>
      <p:sp>
        <p:nvSpPr>
          <p:cNvPr id="2" name="Rectangle 1"/>
          <p:cNvSpPr/>
          <p:nvPr/>
        </p:nvSpPr>
        <p:spPr>
          <a:xfrm>
            <a:off x="381000" y="6238043"/>
            <a:ext cx="4572000" cy="246221"/>
          </a:xfrm>
          <a:prstGeom prst="rect">
            <a:avLst/>
          </a:prstGeom>
        </p:spPr>
        <p:txBody>
          <a:bodyPr>
            <a:spAutoFit/>
          </a:bodyPr>
          <a:lstStyle/>
          <a:p>
            <a:r>
              <a:rPr lang="en-US" sz="1000" dirty="0" smtClean="0"/>
              <a:t>Excerpted from </a:t>
            </a:r>
            <a:r>
              <a:rPr lang="en-US" sz="1000" i="1" dirty="0" smtClean="0"/>
              <a:t>Removing the Mask</a:t>
            </a:r>
            <a:r>
              <a:rPr lang="en-US" sz="1000" dirty="0" smtClean="0"/>
              <a:t> by Paul D. </a:t>
            </a:r>
            <a:r>
              <a:rPr lang="en-US" sz="1000" dirty="0" err="1" smtClean="0"/>
              <a:t>Slocumb</a:t>
            </a:r>
            <a:r>
              <a:rPr lang="en-US" sz="1000" dirty="0" smtClean="0"/>
              <a:t> and Ruby K. Payne.</a:t>
            </a:r>
            <a:endParaRPr lang="en-US" sz="1000" dirty="0"/>
          </a:p>
        </p:txBody>
      </p:sp>
      <p:sp>
        <p:nvSpPr>
          <p:cNvPr id="5" name="Slide Number Placeholder 4"/>
          <p:cNvSpPr>
            <a:spLocks noGrp="1"/>
          </p:cNvSpPr>
          <p:nvPr>
            <p:ph type="sldNum" sz="quarter" idx="12"/>
          </p:nvPr>
        </p:nvSpPr>
        <p:spPr/>
        <p:txBody>
          <a:bodyPr/>
          <a:lstStyle/>
          <a:p>
            <a:fld id="{080F2F0D-5307-4956-87E0-E66C4E6650A6}" type="slidenum">
              <a:rPr lang="en-US" smtClean="0"/>
              <a:pPr/>
              <a:t>22</a:t>
            </a:fld>
            <a:endParaRPr lang="en-US"/>
          </a:p>
        </p:txBody>
      </p:sp>
    </p:spTree>
    <p:extLst>
      <p:ext uri="{BB962C8B-B14F-4D97-AF65-F5344CB8AC3E}">
        <p14:creationId xmlns:p14="http://schemas.microsoft.com/office/powerpoint/2010/main" xmlns="" val="228130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7086600" cy="800219"/>
          </a:xfrm>
          <a:prstGeom prst="rect">
            <a:avLst/>
          </a:prstGeom>
        </p:spPr>
        <p:txBody>
          <a:bodyPr wrap="square">
            <a:spAutoFit/>
          </a:bodyPr>
          <a:lstStyle/>
          <a:p>
            <a:pPr fontAlgn="ctr"/>
            <a:r>
              <a:rPr lang="en-US" b="1" dirty="0" smtClean="0">
                <a:latin typeface="Arial" pitchFamily="34" charset="0"/>
                <a:cs typeface="Arial" pitchFamily="34" charset="0"/>
              </a:rPr>
              <a:t>Reading Rubric: Grade 5 </a:t>
            </a:r>
            <a:r>
              <a:rPr lang="en-US" dirty="0" smtClean="0">
                <a:latin typeface="Arial" pitchFamily="34" charset="0"/>
                <a:cs typeface="Arial" pitchFamily="34" charset="0"/>
              </a:rPr>
              <a:t>(continued)</a:t>
            </a:r>
          </a:p>
          <a:p>
            <a:pPr fontAlgn="ctr"/>
            <a:r>
              <a:rPr lang="en-US" sz="1400" dirty="0" smtClean="0">
                <a:latin typeface="Arial" pitchFamily="34" charset="0"/>
                <a:cs typeface="Arial" pitchFamily="34" charset="0"/>
              </a:rPr>
              <a:t>Student </a:t>
            </a:r>
            <a:r>
              <a:rPr lang="en-US" sz="1400" dirty="0">
                <a:latin typeface="Arial" pitchFamily="34" charset="0"/>
                <a:cs typeface="Arial" pitchFamily="34" charset="0"/>
              </a:rPr>
              <a:t>name:_______________________	School year:_______</a:t>
            </a:r>
          </a:p>
          <a:p>
            <a:pPr fontAlgn="ctr"/>
            <a:r>
              <a:rPr lang="en-US" sz="1400" dirty="0" smtClean="0">
                <a:latin typeface="Arial" pitchFamily="34" charset="0"/>
                <a:cs typeface="Arial" pitchFamily="34" charset="0"/>
              </a:rPr>
              <a:t>Campus</a:t>
            </a:r>
            <a:r>
              <a:rPr lang="en-US" sz="1400" dirty="0">
                <a:latin typeface="Arial" pitchFamily="34" charset="0"/>
                <a:cs typeface="Arial" pitchFamily="34" charset="0"/>
              </a:rPr>
              <a:t>:____________________________	Grade:___________</a:t>
            </a:r>
          </a:p>
        </p:txBody>
      </p:sp>
      <p:graphicFrame>
        <p:nvGraphicFramePr>
          <p:cNvPr id="3" name="Table 2"/>
          <p:cNvGraphicFramePr>
            <a:graphicFrameLocks noGrp="1"/>
          </p:cNvGraphicFramePr>
          <p:nvPr>
            <p:extLst>
              <p:ext uri="{D42A27DB-BD31-4B8C-83A1-F6EECF244321}">
                <p14:modId xmlns:p14="http://schemas.microsoft.com/office/powerpoint/2010/main" xmlns="" val="2719380569"/>
              </p:ext>
            </p:extLst>
          </p:nvPr>
        </p:nvGraphicFramePr>
        <p:xfrm>
          <a:off x="381000" y="1295400"/>
          <a:ext cx="8382002" cy="2451608"/>
        </p:xfrm>
        <a:graphic>
          <a:graphicData uri="http://schemas.openxmlformats.org/drawingml/2006/table">
            <a:tbl>
              <a:tblPr firstRow="1" firstCol="1" bandRow="1" bandCol="1">
                <a:tableStyleId>{5C22544A-7EE6-4342-B048-85BDC9FD1C3A}</a:tableStyleId>
              </a:tblPr>
              <a:tblGrid>
                <a:gridCol w="990600"/>
                <a:gridCol w="1772390"/>
                <a:gridCol w="1873004"/>
                <a:gridCol w="1873004"/>
                <a:gridCol w="1873004"/>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990099"/>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rgbClr val="990099"/>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rgbClr val="990099"/>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rgbClr val="990099"/>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rgbClr val="990099"/>
                    </a:solidFill>
                  </a:tcPr>
                </a:tc>
              </a:tr>
              <a:tr h="645731">
                <a:tc>
                  <a:txBody>
                    <a:bodyPr/>
                    <a:lstStyle/>
                    <a:p>
                      <a:pPr marL="0" marR="0"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Process</a:t>
                      </a:r>
                      <a:endParaRPr lang="en-US" sz="1050" dirty="0">
                        <a:solidFill>
                          <a:schemeClr val="bg1"/>
                        </a:solidFill>
                        <a:effectLst/>
                        <a:latin typeface="Arial" pitchFamily="34" charset="0"/>
                        <a:ea typeface="Calibri"/>
                        <a:cs typeface="Arial" pitchFamily="34" charset="0"/>
                      </a:endParaRPr>
                    </a:p>
                    <a:p>
                      <a:pPr marL="0" marR="0" fontAlgn="ctr">
                        <a:lnSpc>
                          <a:spcPct val="115000"/>
                        </a:lnSpc>
                        <a:spcBef>
                          <a:spcPts val="0"/>
                        </a:spcBef>
                        <a:spcAft>
                          <a:spcPts val="0"/>
                        </a:spcAft>
                      </a:pPr>
                      <a:r>
                        <a:rPr lang="en-US" sz="600" b="1" dirty="0">
                          <a:solidFill>
                            <a:schemeClr val="bg1"/>
                          </a:solidFill>
                          <a:effectLst/>
                          <a:latin typeface="Arial" pitchFamily="34" charset="0"/>
                          <a:ea typeface="Calibri"/>
                          <a:cs typeface="Arial" pitchFamily="34" charset="0"/>
                        </a:rPr>
                        <a:t> </a:t>
                      </a:r>
                      <a:endParaRPr lang="en-US" sz="60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Before</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500" b="1" dirty="0">
                          <a:solidFill>
                            <a:schemeClr val="bg1"/>
                          </a:solidFill>
                          <a:effectLst/>
                          <a:latin typeface="Arial" pitchFamily="34" charset="0"/>
                          <a:ea typeface="Calibri"/>
                          <a:cs typeface="Arial" pitchFamily="34" charset="0"/>
                        </a:rPr>
                        <a:t> </a:t>
                      </a:r>
                      <a:endParaRPr lang="en-US" sz="150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 </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smtClean="0">
                          <a:solidFill>
                            <a:schemeClr val="bg1"/>
                          </a:solidFill>
                          <a:effectLst/>
                          <a:latin typeface="Arial" pitchFamily="34" charset="0"/>
                          <a:ea typeface="Calibri"/>
                          <a:cs typeface="Arial" pitchFamily="34" charset="0"/>
                        </a:rPr>
                        <a:t>During</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800" b="1" dirty="0">
                          <a:solidFill>
                            <a:schemeClr val="bg1"/>
                          </a:solidFill>
                          <a:effectLst/>
                          <a:latin typeface="Arial" pitchFamily="34" charset="0"/>
                          <a:ea typeface="Calibri"/>
                          <a:cs typeface="Arial" pitchFamily="34" charset="0"/>
                        </a:rPr>
                        <a:t> </a:t>
                      </a:r>
                      <a:endParaRPr lang="en-US" sz="80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900" b="1" dirty="0">
                          <a:solidFill>
                            <a:schemeClr val="bg1"/>
                          </a:solidFill>
                          <a:effectLst/>
                          <a:latin typeface="Arial" pitchFamily="34" charset="0"/>
                          <a:ea typeface="Calibri"/>
                          <a:cs typeface="Arial" pitchFamily="34" charset="0"/>
                        </a:rPr>
                        <a:t> </a:t>
                      </a:r>
                      <a:endParaRPr lang="en-US" sz="90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1050" b="1" dirty="0">
                          <a:solidFill>
                            <a:schemeClr val="bg1"/>
                          </a:solidFill>
                          <a:effectLst/>
                          <a:latin typeface="Arial" pitchFamily="34" charset="0"/>
                          <a:ea typeface="Calibri"/>
                          <a:cs typeface="Arial" pitchFamily="34" charset="0"/>
                        </a:rPr>
                        <a:t>After</a:t>
                      </a:r>
                      <a:endParaRPr lang="en-US" sz="1050" dirty="0">
                        <a:solidFill>
                          <a:schemeClr val="bg1"/>
                        </a:solidFill>
                        <a:effectLst/>
                        <a:latin typeface="Arial" pitchFamily="34" charset="0"/>
                        <a:ea typeface="Calibri"/>
                        <a:cs typeface="Arial" pitchFamily="34" charset="0"/>
                      </a:endParaRPr>
                    </a:p>
                    <a:p>
                      <a:pPr marL="0" marR="0" algn="r" fontAlgn="ctr">
                        <a:lnSpc>
                          <a:spcPct val="115000"/>
                        </a:lnSpc>
                        <a:spcBef>
                          <a:spcPts val="0"/>
                        </a:spcBef>
                        <a:spcAft>
                          <a:spcPts val="0"/>
                        </a:spcAft>
                      </a:pPr>
                      <a:r>
                        <a:rPr lang="en-US" sz="900" dirty="0">
                          <a:solidFill>
                            <a:srgbClr val="000000"/>
                          </a:solidFill>
                          <a:effectLst/>
                          <a:latin typeface="Arial Narrow"/>
                          <a:ea typeface="Calibri"/>
                          <a:cs typeface="Times New Roman"/>
                        </a:rPr>
                        <a:t> </a:t>
                      </a:r>
                      <a:endParaRPr lang="en-US" sz="1100" dirty="0">
                        <a:effectLst/>
                        <a:latin typeface="Calibri"/>
                        <a:ea typeface="Calibri"/>
                        <a:cs typeface="Times New Roman"/>
                      </a:endParaRPr>
                    </a:p>
                  </a:txBody>
                  <a:tcPr marL="50800" marR="50800" marT="50800" marB="50800">
                    <a:solidFill>
                      <a:srgbClr val="990099"/>
                    </a:solid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Does not predict</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Keeps reading if he/she does not understand</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smtClean="0">
                          <a:solidFill>
                            <a:srgbClr val="000000"/>
                          </a:solidFill>
                          <a:effectLst/>
                          <a:latin typeface="Arial" pitchFamily="34" charset="0"/>
                          <a:ea typeface="Calibri"/>
                          <a:cs typeface="Arial" pitchFamily="34" charset="0"/>
                        </a:rPr>
                        <a:t>Summaries </a:t>
                      </a:r>
                      <a:r>
                        <a:rPr lang="en-US" sz="900" dirty="0">
                          <a:solidFill>
                            <a:srgbClr val="000000"/>
                          </a:solidFill>
                          <a:effectLst/>
                          <a:latin typeface="Arial" pitchFamily="34" charset="0"/>
                          <a:ea typeface="Calibri"/>
                          <a:cs typeface="Arial" pitchFamily="34" charset="0"/>
                        </a:rPr>
                        <a:t>are retelling of as much as is remembered</a:t>
                      </a:r>
                      <a:endParaRPr lang="en-US" sz="9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Has some difficulty making predictions</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r>
                        <a:rPr lang="en-US" sz="900" dirty="0" smtClean="0">
                          <a:solidFill>
                            <a:srgbClr val="000000"/>
                          </a:solidFill>
                          <a:effectLst/>
                          <a:latin typeface="Arial" pitchFamily="34" charset="0"/>
                          <a:ea typeface="Calibri"/>
                          <a:cs typeface="Arial" pitchFamily="34" charset="0"/>
                        </a:rPr>
                        <a:t>Uses </a:t>
                      </a:r>
                      <a:r>
                        <a:rPr lang="en-US" sz="900" dirty="0">
                          <a:solidFill>
                            <a:srgbClr val="000000"/>
                          </a:solidFill>
                          <a:effectLst/>
                          <a:latin typeface="Arial" pitchFamily="34" charset="0"/>
                          <a:ea typeface="Calibri"/>
                          <a:cs typeface="Arial" pitchFamily="34" charset="0"/>
                        </a:rPr>
                        <a:t>some strategies during reading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smtClean="0">
                          <a:solidFill>
                            <a:srgbClr val="000000"/>
                          </a:solidFill>
                          <a:effectLst/>
                          <a:latin typeface="Arial" pitchFamily="34" charset="0"/>
                          <a:ea typeface="Calibri"/>
                          <a:cs typeface="Arial" pitchFamily="34" charset="0"/>
                        </a:rPr>
                        <a:t>Has </a:t>
                      </a:r>
                      <a:r>
                        <a:rPr lang="en-US" sz="900" dirty="0">
                          <a:solidFill>
                            <a:srgbClr val="000000"/>
                          </a:solidFill>
                          <a:effectLst/>
                          <a:latin typeface="Arial" pitchFamily="34" charset="0"/>
                          <a:ea typeface="Calibri"/>
                          <a:cs typeface="Arial" pitchFamily="34" charset="0"/>
                        </a:rPr>
                        <a:t>strategy for categorizing information</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Applies strategies before reading that help better understand what text will be about</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Applies appropriate strategies while reading; can self-correct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After reading, revises schema/conceptual organization</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b="1"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Predicts and identifies how author or genre tends to end selections</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Analyzes own reading and thinking while reading</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 </a:t>
                      </a:r>
                      <a:r>
                        <a:rPr lang="en-US" sz="900" b="1" dirty="0">
                          <a:solidFill>
                            <a:srgbClr val="000000"/>
                          </a:solidFill>
                          <a:effectLst/>
                          <a:latin typeface="Arial" pitchFamily="34" charset="0"/>
                          <a:ea typeface="Calibri"/>
                          <a:cs typeface="Arial" pitchFamily="34" charset="0"/>
                        </a:rPr>
                        <a:t> </a:t>
                      </a:r>
                      <a:endParaRPr lang="en-US" sz="900" dirty="0">
                        <a:effectLst/>
                        <a:latin typeface="Arial" pitchFamily="34" charset="0"/>
                        <a:ea typeface="Calibri"/>
                        <a:cs typeface="Arial" pitchFamily="34" charset="0"/>
                      </a:endParaRPr>
                    </a:p>
                    <a:p>
                      <a:pPr marL="0" marR="0" fontAlgn="ctr">
                        <a:lnSpc>
                          <a:spcPct val="115000"/>
                        </a:lnSpc>
                        <a:spcBef>
                          <a:spcPts val="0"/>
                        </a:spcBef>
                        <a:spcAft>
                          <a:spcPts val="0"/>
                        </a:spcAft>
                      </a:pPr>
                      <a:r>
                        <a:rPr lang="en-US" sz="900" dirty="0">
                          <a:solidFill>
                            <a:srgbClr val="000000"/>
                          </a:solidFill>
                          <a:effectLst/>
                          <a:latin typeface="Arial" pitchFamily="34" charset="0"/>
                          <a:ea typeface="Calibri"/>
                          <a:cs typeface="Arial" pitchFamily="34" charset="0"/>
                        </a:rPr>
                        <a:t>Develops more clarity in thinking as result of reading</a:t>
                      </a:r>
                      <a:endParaRPr lang="en-US" sz="9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bl>
          </a:graphicData>
        </a:graphic>
      </p:graphicFrame>
      <p:sp>
        <p:nvSpPr>
          <p:cNvPr id="4" name="Rectangle 3"/>
          <p:cNvSpPr/>
          <p:nvPr/>
        </p:nvSpPr>
        <p:spPr>
          <a:xfrm>
            <a:off x="366944" y="4114800"/>
            <a:ext cx="8382000" cy="1077218"/>
          </a:xfrm>
          <a:prstGeom prst="rect">
            <a:avLst/>
          </a:prstGeom>
        </p:spPr>
        <p:txBody>
          <a:bodyPr wrap="square">
            <a:spAutoFit/>
          </a:bodyPr>
          <a:lstStyle/>
          <a:p>
            <a:pPr fontAlgn="ctr"/>
            <a:r>
              <a:rPr lang="en-US" sz="900" dirty="0">
                <a:latin typeface="Arial" pitchFamily="34" charset="0"/>
                <a:cs typeface="Arial" pitchFamily="34" charset="0"/>
              </a:rPr>
              <a:t>* Reading strategies: Summarizes, retells events, makes mental picture of what author says, predicts next event, alters predictions based on new information.</a:t>
            </a:r>
          </a:p>
          <a:p>
            <a:pPr fontAlgn="ctr"/>
            <a:r>
              <a:rPr lang="en-US" sz="900" dirty="0">
                <a:latin typeface="Arial" pitchFamily="34" charset="0"/>
                <a:cs typeface="Arial" pitchFamily="34" charset="0"/>
              </a:rPr>
              <a:t>** Self-correction or “fix-up” Strategies: Looks back, looks ahead, rereads, slows down, asks for help.</a:t>
            </a:r>
          </a:p>
          <a:p>
            <a:pPr fontAlgn="ctr"/>
            <a:r>
              <a:rPr lang="en-US" sz="900" dirty="0">
                <a:latin typeface="Arial" pitchFamily="34" charset="0"/>
                <a:cs typeface="Arial" pitchFamily="34" charset="0"/>
              </a:rPr>
              <a:t>*** Fiction structures (examples): Flashbacks, chronological, episodic, story within story.</a:t>
            </a:r>
          </a:p>
          <a:p>
            <a:r>
              <a:rPr lang="en-US" sz="900" dirty="0">
                <a:latin typeface="Arial" pitchFamily="34" charset="0"/>
                <a:cs typeface="Arial" pitchFamily="34" charset="0"/>
              </a:rPr>
              <a:t>**** Non-fiction structures (examples): Topical, cause and effect, sequential, comparison/contrast, persuasive.</a:t>
            </a:r>
          </a:p>
          <a:p>
            <a:r>
              <a:rPr lang="en-US" dirty="0"/>
              <a:t> </a:t>
            </a:r>
          </a:p>
          <a:p>
            <a:r>
              <a:rPr lang="en-US" sz="1000" dirty="0"/>
              <a:t>Excerpted from </a:t>
            </a:r>
            <a:r>
              <a:rPr lang="en-US" sz="1000" i="1" dirty="0"/>
              <a:t>Removing the Mask</a:t>
            </a:r>
            <a:r>
              <a:rPr lang="en-US" sz="1000" dirty="0"/>
              <a:t> by Paul D. </a:t>
            </a:r>
            <a:r>
              <a:rPr lang="en-US" sz="1000" dirty="0" err="1"/>
              <a:t>Slocumb</a:t>
            </a:r>
            <a:r>
              <a:rPr lang="en-US" sz="1000" dirty="0"/>
              <a:t> and Ruby K. Payne.</a:t>
            </a:r>
          </a:p>
        </p:txBody>
      </p:sp>
      <p:sp>
        <p:nvSpPr>
          <p:cNvPr id="5" name="Slide Number Placeholder 4"/>
          <p:cNvSpPr>
            <a:spLocks noGrp="1"/>
          </p:cNvSpPr>
          <p:nvPr>
            <p:ph type="sldNum" sz="quarter" idx="12"/>
          </p:nvPr>
        </p:nvSpPr>
        <p:spPr/>
        <p:txBody>
          <a:bodyPr/>
          <a:lstStyle/>
          <a:p>
            <a:fld id="{080F2F0D-5307-4956-87E0-E66C4E6650A6}" type="slidenum">
              <a:rPr lang="en-US" smtClean="0"/>
              <a:pPr/>
              <a:t>23</a:t>
            </a:fld>
            <a:endParaRPr lang="en-US"/>
          </a:p>
        </p:txBody>
      </p:sp>
    </p:spTree>
    <p:extLst>
      <p:ext uri="{BB962C8B-B14F-4D97-AF65-F5344CB8AC3E}">
        <p14:creationId xmlns:p14="http://schemas.microsoft.com/office/powerpoint/2010/main" xmlns="" val="348910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3947940" cy="369332"/>
          </a:xfrm>
          <a:prstGeom prst="rect">
            <a:avLst/>
          </a:prstGeom>
        </p:spPr>
        <p:txBody>
          <a:bodyPr wrap="none">
            <a:spAutoFit/>
          </a:bodyPr>
          <a:lstStyle/>
          <a:p>
            <a:r>
              <a:rPr lang="en-US" b="1" dirty="0" smtClean="0"/>
              <a:t>EXPERT </a:t>
            </a:r>
            <a:r>
              <a:rPr lang="en-US" b="1" dirty="0"/>
              <a:t>SECONDARY PRINCIPAL RUBRIC</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962267813"/>
              </p:ext>
            </p:extLst>
          </p:nvPr>
        </p:nvGraphicFramePr>
        <p:xfrm>
          <a:off x="381000" y="762000"/>
          <a:ext cx="8382000" cy="4761421"/>
        </p:xfrm>
        <a:graphic>
          <a:graphicData uri="http://schemas.openxmlformats.org/drawingml/2006/table">
            <a:tbl>
              <a:tblPr firstRow="1" firstCol="1" bandRow="1" bandCol="1">
                <a:tableStyleId>{5C22544A-7EE6-4342-B048-85BDC9FD1C3A}</a:tableStyleId>
              </a:tblPr>
              <a:tblGrid>
                <a:gridCol w="1295400"/>
                <a:gridCol w="1714500"/>
                <a:gridCol w="1790700"/>
                <a:gridCol w="1790700"/>
                <a:gridCol w="1790700"/>
              </a:tblGrid>
              <a:tr h="344869">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chemeClr val="accent5">
                        <a:lumMod val="75000"/>
                      </a:schemeClr>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BEGINNING</a:t>
                      </a:r>
                      <a:endParaRPr lang="en-US" sz="1200" dirty="0">
                        <a:effectLst/>
                        <a:latin typeface="Arial" pitchFamily="34" charset="0"/>
                        <a:ea typeface="Calibri"/>
                        <a:cs typeface="Arial" pitchFamily="34" charset="0"/>
                      </a:endParaRPr>
                    </a:p>
                  </a:txBody>
                  <a:tcPr marL="36047" marR="36047" marT="0" marB="0" anchor="ctr">
                    <a:solidFill>
                      <a:schemeClr val="accent5">
                        <a:lumMod val="75000"/>
                      </a:schemeClr>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DEVELOPING</a:t>
                      </a:r>
                      <a:endParaRPr lang="en-US" sz="1200" dirty="0">
                        <a:effectLst/>
                        <a:latin typeface="Arial" pitchFamily="34" charset="0"/>
                        <a:ea typeface="Calibri"/>
                        <a:cs typeface="Arial" pitchFamily="34" charset="0"/>
                      </a:endParaRPr>
                    </a:p>
                  </a:txBody>
                  <a:tcPr marL="36047" marR="36047" marT="0" marB="0" anchor="ctr">
                    <a:solidFill>
                      <a:schemeClr val="accent5">
                        <a:lumMod val="75000"/>
                      </a:schemeClr>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CAPABLE</a:t>
                      </a:r>
                      <a:endParaRPr lang="en-US" sz="1200" dirty="0">
                        <a:effectLst/>
                        <a:latin typeface="Arial" pitchFamily="34" charset="0"/>
                        <a:ea typeface="Calibri"/>
                        <a:cs typeface="Arial" pitchFamily="34" charset="0"/>
                      </a:endParaRPr>
                    </a:p>
                  </a:txBody>
                  <a:tcPr marL="36047" marR="36047" marT="0" marB="0" anchor="ctr">
                    <a:solidFill>
                      <a:schemeClr val="accent5">
                        <a:lumMod val="75000"/>
                      </a:schemeClr>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EXPERT</a:t>
                      </a:r>
                      <a:endParaRPr lang="en-US" sz="1200" dirty="0">
                        <a:effectLst/>
                        <a:latin typeface="Arial" pitchFamily="34" charset="0"/>
                        <a:ea typeface="Calibri"/>
                        <a:cs typeface="Arial" pitchFamily="34" charset="0"/>
                      </a:endParaRPr>
                    </a:p>
                  </a:txBody>
                  <a:tcPr marL="36047" marR="36047" marT="0" marB="0" anchor="ctr">
                    <a:solidFill>
                      <a:schemeClr val="accent5">
                        <a:lumMod val="75000"/>
                      </a:schemeClr>
                    </a:solidFill>
                  </a:tcPr>
                </a:tc>
              </a:tr>
              <a:tr h="1375818">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Safe and culturally competent learning environment</a:t>
                      </a:r>
                      <a:endParaRPr lang="en-US" sz="1050" dirty="0">
                        <a:effectLst/>
                        <a:latin typeface="Arial" pitchFamily="34" charset="0"/>
                        <a:ea typeface="Calibri"/>
                        <a:cs typeface="Arial" pitchFamily="34" charset="0"/>
                      </a:endParaRPr>
                    </a:p>
                  </a:txBody>
                  <a:tcPr marL="68580" marR="68580" marT="0" marB="0">
                    <a:solidFill>
                      <a:schemeClr val="accent5">
                        <a:lumMod val="75000"/>
                      </a:schemeClr>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Arbitrary discipline. Little analysis by race or class or gender of building patterns. Unsafe physical and verbal environment. </a:t>
                      </a:r>
                    </a:p>
                  </a:txBody>
                  <a:tcPr marL="68580" marR="68580" marT="0" marB="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Discipline tends to be punitive rather than instructive. Focus is on individual student rather than overall structures, patterns, approaches. Individuals are not confronted (80% of referrals come from 11% of staff and 90% of referrals come from 10% of students). Staff bullies students.</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Structures safe environment and monitors safety—verbally, physically, emotionally. Cultural competencies are evident. Students and staff feel safe. </a:t>
                      </a:r>
                    </a:p>
                    <a:p>
                      <a:pPr marL="0" marR="0">
                        <a:lnSpc>
                          <a:spcPct val="115000"/>
                        </a:lnSpc>
                        <a:spcBef>
                          <a:spcPts val="0"/>
                        </a:spcBef>
                        <a:spcAft>
                          <a:spcPts val="0"/>
                        </a:spcAft>
                      </a:pPr>
                      <a:r>
                        <a:rPr lang="en-US" sz="900">
                          <a:effectLst/>
                          <a:latin typeface="Arial" pitchFamily="34" charset="0"/>
                          <a:ea typeface="Calibri"/>
                          <a:cs typeface="Arial" pitchFamily="34" charset="0"/>
                        </a:rPr>
                        <a:t>Discipline interactions are designed to be instructive and supportive rather than punitive.</a:t>
                      </a:r>
                    </a:p>
                    <a:p>
                      <a:pPr marL="0" marR="0">
                        <a:lnSpc>
                          <a:spcPct val="115000"/>
                        </a:lnSpc>
                        <a:spcBef>
                          <a:spcPts val="0"/>
                        </a:spcBef>
                        <a:spcAft>
                          <a:spcPts val="0"/>
                        </a:spcAft>
                      </a:pPr>
                      <a:r>
                        <a:rPr lang="en-US" sz="900">
                          <a:effectLst/>
                          <a:latin typeface="Arial" pitchFamily="34" charset="0"/>
                          <a:ea typeface="Calibri"/>
                          <a:cs typeface="Arial" pitchFamily="34" charset="0"/>
                        </a:rPr>
                        <a:t>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Extremely safe and calm environment. Inclusive and relational by intent and design. Sexism, racism, bullying, etc., are not tolerated. Students are involved in creating safety. Multiple monitors are developed to enhance well-being.</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1207325">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Operations</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(budgets, buildings, staff, central office relationships)</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txBody>
                  <a:tcPr marL="68580" marR="68580" marT="0" marB="0">
                    <a:solidFill>
                      <a:schemeClr val="accent5">
                        <a:lumMod val="75000"/>
                      </a:schemeClr>
                    </a:solid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Facility poorly maintained and not repaired. Dirty. </a:t>
                      </a:r>
                    </a:p>
                    <a:p>
                      <a:pPr marL="0" marR="0">
                        <a:lnSpc>
                          <a:spcPct val="115000"/>
                        </a:lnSpc>
                        <a:spcBef>
                          <a:spcPts val="0"/>
                        </a:spcBef>
                        <a:spcAft>
                          <a:spcPts val="0"/>
                        </a:spcAft>
                      </a:pPr>
                      <a:r>
                        <a:rPr lang="en-US" sz="900">
                          <a:effectLst/>
                          <a:latin typeface="Arial" pitchFamily="34" charset="0"/>
                          <a:ea typeface="Calibri"/>
                          <a:cs typeface="Arial" pitchFamily="34" charset="0"/>
                        </a:rPr>
                        <a:t>Budget is messy.</a:t>
                      </a:r>
                    </a:p>
                    <a:p>
                      <a:pPr marL="0" marR="0">
                        <a:lnSpc>
                          <a:spcPct val="115000"/>
                        </a:lnSpc>
                        <a:spcBef>
                          <a:spcPts val="0"/>
                        </a:spcBef>
                        <a:spcAft>
                          <a:spcPts val="0"/>
                        </a:spcAft>
                      </a:pPr>
                      <a:r>
                        <a:rPr lang="en-US" sz="900">
                          <a:effectLst/>
                          <a:latin typeface="Arial" pitchFamily="34" charset="0"/>
                          <a:ea typeface="Calibri"/>
                          <a:cs typeface="Arial" pitchFamily="34" charset="0"/>
                        </a:rPr>
                        <a:t>Not exactly sure of how many staff or students. Few procedures for anything. Badmouths and blames central office. </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Building somewhat clean. Budget mistakes but uses budget according to guidelines.</a:t>
                      </a:r>
                    </a:p>
                    <a:p>
                      <a:pPr marL="0" marR="0">
                        <a:lnSpc>
                          <a:spcPct val="115000"/>
                        </a:lnSpc>
                        <a:spcBef>
                          <a:spcPts val="0"/>
                        </a:spcBef>
                        <a:spcAft>
                          <a:spcPts val="0"/>
                        </a:spcAft>
                      </a:pPr>
                      <a:r>
                        <a:rPr lang="en-US" sz="900" dirty="0">
                          <a:effectLst/>
                          <a:latin typeface="Arial" pitchFamily="34" charset="0"/>
                          <a:ea typeface="Calibri"/>
                          <a:cs typeface="Arial" pitchFamily="34" charset="0"/>
                        </a:rPr>
                        <a:t>Tolerates central office. Tardy with written reports. Follows district procedures and policies most of time.</a:t>
                      </a:r>
                    </a:p>
                    <a:p>
                      <a:pPr marL="0" marR="0">
                        <a:lnSpc>
                          <a:spcPct val="115000"/>
                        </a:lnSpc>
                        <a:spcBef>
                          <a:spcPts val="0"/>
                        </a:spcBef>
                        <a:spcAft>
                          <a:spcPts val="0"/>
                        </a:spcAft>
                      </a:pPr>
                      <a:r>
                        <a:rPr lang="en-US" sz="900" dirty="0">
                          <a:effectLst/>
                          <a:latin typeface="Arial" pitchFamily="34" charset="0"/>
                          <a:ea typeface="Calibri"/>
                          <a:cs typeface="Arial" pitchFamily="34" charset="0"/>
                        </a:rPr>
                        <a:t>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Follows and uses budget for student well-being. Reports are on time. Relationships with central office are congenial. Building is clean. Repairs are made. Follows district policies.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Skilled and innovative with budget to meet student/staff needs. Building well kept. Staff organization is excellent, procedures are outlined, roles are defined, communication is smooth and timely. Develops relationships with central office to enhance campus operations.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330515">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Student </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achievement</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txBody>
                  <a:tcPr marL="68580" marR="68580" marT="0" marB="0">
                    <a:solidFill>
                      <a:schemeClr val="accent5">
                        <a:lumMod val="75000"/>
                      </a:schemeClr>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Pays little attention to it. Focuses on daily crises. Does not participate in developing schedule. Few positive interactions with students. Blames students or parents.</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Interacts with students. Knows problem ones and “heroes.” Little understanding of student achievement. Makes arbitrary decisions during teacher evaluation about students. Very little understanding of learning.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Knows half of students by name.</a:t>
                      </a:r>
                    </a:p>
                    <a:p>
                      <a:pPr marL="0" marR="0">
                        <a:lnSpc>
                          <a:spcPct val="115000"/>
                        </a:lnSpc>
                        <a:spcBef>
                          <a:spcPts val="0"/>
                        </a:spcBef>
                        <a:spcAft>
                          <a:spcPts val="0"/>
                        </a:spcAft>
                      </a:pPr>
                      <a:r>
                        <a:rPr lang="en-US" sz="900" dirty="0">
                          <a:effectLst/>
                          <a:latin typeface="Arial" pitchFamily="34" charset="0"/>
                          <a:ea typeface="Calibri"/>
                          <a:cs typeface="Arial" pitchFamily="34" charset="0"/>
                        </a:rPr>
                        <a:t>Is in the halls. Talks to students. Asks about their courses. Has data on course and class achievement.</a:t>
                      </a:r>
                    </a:p>
                    <a:p>
                      <a:pPr marL="0" marR="0">
                        <a:lnSpc>
                          <a:spcPct val="115000"/>
                        </a:lnSpc>
                        <a:spcBef>
                          <a:spcPts val="0"/>
                        </a:spcBef>
                        <a:spcAft>
                          <a:spcPts val="0"/>
                        </a:spcAft>
                      </a:pPr>
                      <a:r>
                        <a:rPr lang="en-US" sz="900" dirty="0">
                          <a:effectLst/>
                          <a:latin typeface="Arial" pitchFamily="34" charset="0"/>
                          <a:ea typeface="Calibri"/>
                          <a:cs typeface="Arial" pitchFamily="34" charset="0"/>
                        </a:rPr>
                        <a:t>Meets with departments to identify the ways in which he/she can provide support for greater student achievement.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Clarifies and maintains role of protector of high student performance. Structures schedule, department performance and counselors to enhance student achievement. Keenly aware of student data.</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2"/>
          </p:nvPr>
        </p:nvSpPr>
        <p:spPr/>
        <p:txBody>
          <a:bodyPr/>
          <a:lstStyle/>
          <a:p>
            <a:fld id="{080F2F0D-5307-4956-87E0-E66C4E6650A6}" type="slidenum">
              <a:rPr lang="en-US" smtClean="0"/>
              <a:pPr/>
              <a:t>3</a:t>
            </a:fld>
            <a:endParaRPr lang="en-US"/>
          </a:p>
        </p:txBody>
      </p:sp>
    </p:spTree>
    <p:extLst>
      <p:ext uri="{BB962C8B-B14F-4D97-AF65-F5344CB8AC3E}">
        <p14:creationId xmlns:p14="http://schemas.microsoft.com/office/powerpoint/2010/main" xmlns="" val="2343612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6203558" cy="369332"/>
          </a:xfrm>
          <a:prstGeom prst="rect">
            <a:avLst/>
          </a:prstGeom>
        </p:spPr>
        <p:txBody>
          <a:bodyPr wrap="none">
            <a:spAutoFit/>
          </a:bodyPr>
          <a:lstStyle/>
          <a:p>
            <a:r>
              <a:rPr lang="en-US" b="1" dirty="0" smtClean="0">
                <a:latin typeface="Arial" pitchFamily="34" charset="0"/>
                <a:cs typeface="Arial" pitchFamily="34" charset="0"/>
              </a:rPr>
              <a:t>EXPERT SECONDARY PRINCIPAL RUBRIC </a:t>
            </a:r>
            <a:r>
              <a:rPr lang="en-US" dirty="0" smtClean="0">
                <a:latin typeface="Arial" pitchFamily="34" charset="0"/>
                <a:cs typeface="Arial" pitchFamily="34" charset="0"/>
              </a:rPr>
              <a:t>(continued)</a:t>
            </a:r>
            <a:endParaRPr lang="en-US"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208212682"/>
              </p:ext>
            </p:extLst>
          </p:nvPr>
        </p:nvGraphicFramePr>
        <p:xfrm>
          <a:off x="381000" y="762000"/>
          <a:ext cx="8382000" cy="5469699"/>
        </p:xfrm>
        <a:graphic>
          <a:graphicData uri="http://schemas.openxmlformats.org/drawingml/2006/table">
            <a:tbl>
              <a:tblPr firstRow="1" firstCol="1" bandRow="1" bandCol="1">
                <a:tableStyleId>{5C22544A-7EE6-4342-B048-85BDC9FD1C3A}</a:tableStyleId>
              </a:tblPr>
              <a:tblGrid>
                <a:gridCol w="1219200"/>
                <a:gridCol w="1790700"/>
                <a:gridCol w="1790700"/>
                <a:gridCol w="1790700"/>
                <a:gridCol w="1790700"/>
              </a:tblGrid>
              <a:tr h="344869">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chemeClr val="accent5">
                        <a:lumMod val="75000"/>
                      </a:schemeClr>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BEGINNING</a:t>
                      </a:r>
                      <a:endParaRPr lang="en-US" sz="1200" dirty="0">
                        <a:effectLst/>
                        <a:latin typeface="Arial" pitchFamily="34" charset="0"/>
                        <a:ea typeface="Calibri"/>
                        <a:cs typeface="Arial" pitchFamily="34" charset="0"/>
                      </a:endParaRPr>
                    </a:p>
                  </a:txBody>
                  <a:tcPr marL="36047" marR="36047" marT="0" marB="0" anchor="ctr">
                    <a:solidFill>
                      <a:schemeClr val="accent5">
                        <a:lumMod val="75000"/>
                      </a:schemeClr>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DEVELOPING</a:t>
                      </a:r>
                      <a:endParaRPr lang="en-US" sz="1200" dirty="0">
                        <a:effectLst/>
                        <a:latin typeface="Arial" pitchFamily="34" charset="0"/>
                        <a:ea typeface="Calibri"/>
                        <a:cs typeface="Arial" pitchFamily="34" charset="0"/>
                      </a:endParaRPr>
                    </a:p>
                  </a:txBody>
                  <a:tcPr marL="36047" marR="36047" marT="0" marB="0" anchor="ctr">
                    <a:solidFill>
                      <a:schemeClr val="accent5">
                        <a:lumMod val="75000"/>
                      </a:schemeClr>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CAPABLE</a:t>
                      </a:r>
                      <a:endParaRPr lang="en-US" sz="1200" dirty="0">
                        <a:effectLst/>
                        <a:latin typeface="Arial" pitchFamily="34" charset="0"/>
                        <a:ea typeface="Calibri"/>
                        <a:cs typeface="Arial" pitchFamily="34" charset="0"/>
                      </a:endParaRPr>
                    </a:p>
                  </a:txBody>
                  <a:tcPr marL="36047" marR="36047" marT="0" marB="0" anchor="ctr">
                    <a:solidFill>
                      <a:schemeClr val="accent5">
                        <a:lumMod val="75000"/>
                      </a:schemeClr>
                    </a:solidFill>
                  </a:tcP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EXPERT</a:t>
                      </a:r>
                      <a:endParaRPr lang="en-US" sz="1200" dirty="0">
                        <a:effectLst/>
                        <a:latin typeface="Arial" pitchFamily="34" charset="0"/>
                        <a:ea typeface="Calibri"/>
                        <a:cs typeface="Arial" pitchFamily="34" charset="0"/>
                      </a:endParaRPr>
                    </a:p>
                  </a:txBody>
                  <a:tcPr marL="36047" marR="36047" marT="0" marB="0" anchor="ctr">
                    <a:solidFill>
                      <a:schemeClr val="accent5">
                        <a:lumMod val="75000"/>
                      </a:schemeClr>
                    </a:solidFill>
                  </a:tcPr>
                </a:tc>
              </a:tr>
              <a:tr h="1375818">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Staff performance</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txBody>
                  <a:tcPr marL="68580" marR="68580" marT="0" marB="0">
                    <a:solidFill>
                      <a:schemeClr val="accent5">
                        <a:lumMod val="75000"/>
                      </a:schemeClr>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Few expectations for staff. Faculty bullies run building. Wants loyalty rather than performance. Little interest in instruction. </a:t>
                      </a:r>
                    </a:p>
                  </a:txBody>
                  <a:tcPr marL="68580" marR="68580" marT="0" marB="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Knows most staff by name. Staff meetings focus on students and instruction—not operations. </a:t>
                      </a:r>
                      <a:endParaRPr lang="en-US" sz="900" dirty="0" smtClean="0">
                        <a:effectLst/>
                        <a:latin typeface="Arial" pitchFamily="34" charset="0"/>
                        <a:ea typeface="Calibri"/>
                        <a:cs typeface="Arial" pitchFamily="34" charset="0"/>
                      </a:endParaRPr>
                    </a:p>
                    <a:p>
                      <a:pPr marL="0" marR="0">
                        <a:lnSpc>
                          <a:spcPct val="115000"/>
                        </a:lnSpc>
                        <a:spcBef>
                          <a:spcPts val="0"/>
                        </a:spcBef>
                        <a:spcAft>
                          <a:spcPts val="0"/>
                        </a:spcAft>
                      </a:pPr>
                      <a:r>
                        <a:rPr lang="en-US" sz="900" dirty="0" smtClean="0">
                          <a:effectLst/>
                          <a:latin typeface="Arial" pitchFamily="34" charset="0"/>
                          <a:ea typeface="Calibri"/>
                          <a:cs typeface="Arial" pitchFamily="34" charset="0"/>
                        </a:rPr>
                        <a:t>Can </a:t>
                      </a:r>
                      <a:r>
                        <a:rPr lang="en-US" sz="900" dirty="0">
                          <a:effectLst/>
                          <a:latin typeface="Arial" pitchFamily="34" charset="0"/>
                          <a:ea typeface="Calibri"/>
                          <a:cs typeface="Arial" pitchFamily="34" charset="0"/>
                        </a:rPr>
                        <a:t>confront individual staff members. </a:t>
                      </a:r>
                      <a:endParaRPr lang="en-US" sz="900" dirty="0" smtClean="0">
                        <a:effectLst/>
                        <a:latin typeface="Arial" pitchFamily="34" charset="0"/>
                        <a:ea typeface="Calibri"/>
                        <a:cs typeface="Arial" pitchFamily="34" charset="0"/>
                      </a:endParaRPr>
                    </a:p>
                    <a:p>
                      <a:pPr marL="0" marR="0">
                        <a:lnSpc>
                          <a:spcPct val="115000"/>
                        </a:lnSpc>
                        <a:spcBef>
                          <a:spcPts val="0"/>
                        </a:spcBef>
                        <a:spcAft>
                          <a:spcPts val="0"/>
                        </a:spcAft>
                      </a:pPr>
                      <a:r>
                        <a:rPr lang="en-US" sz="900" dirty="0" smtClean="0">
                          <a:effectLst/>
                          <a:latin typeface="Arial" pitchFamily="34" charset="0"/>
                          <a:ea typeface="Calibri"/>
                          <a:cs typeface="Arial" pitchFamily="34" charset="0"/>
                        </a:rPr>
                        <a:t>Uses </a:t>
                      </a:r>
                      <a:r>
                        <a:rPr lang="en-US" sz="900" dirty="0">
                          <a:effectLst/>
                          <a:latin typeface="Arial" pitchFamily="34" charset="0"/>
                          <a:ea typeface="Calibri"/>
                          <a:cs typeface="Arial" pitchFamily="34" charset="0"/>
                        </a:rPr>
                        <a:t>walk-throughs to monitor staff.</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Focuses staff performance using data and student work. Structures PLC (professional learning community) to focus on student performance. Monitors department performance as it relates to student achievement. Seeks professional development for staff.</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Holds staff to high expectations. Provides the support so those can be reached. Teacher expertise developed. No tolerance for underperformance of staff. Provides excellent staff development.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1220787">
                <a:tc>
                  <a:txBody>
                    <a:bodyPr/>
                    <a:lstStyle/>
                    <a:p>
                      <a:pPr marL="0" marR="0">
                        <a:lnSpc>
                          <a:spcPct val="115000"/>
                        </a:lnSpc>
                        <a:spcBef>
                          <a:spcPts val="0"/>
                        </a:spcBef>
                        <a:spcAft>
                          <a:spcPts val="0"/>
                        </a:spcAft>
                      </a:pPr>
                      <a:r>
                        <a:rPr lang="en-US" sz="1000" b="1" dirty="0">
                          <a:effectLst/>
                          <a:latin typeface="Arial"/>
                          <a:ea typeface="Calibri"/>
                          <a:cs typeface="Times New Roman"/>
                        </a:rPr>
                        <a:t>Community</a:t>
                      </a:r>
                      <a:r>
                        <a:rPr lang="en-US" sz="1000" b="1" dirty="0" smtClean="0">
                          <a:effectLst/>
                          <a:latin typeface="Arial"/>
                          <a:ea typeface="Calibri"/>
                          <a:cs typeface="Times New Roman"/>
                        </a:rPr>
                        <a:t>/</a:t>
                      </a:r>
                    </a:p>
                    <a:p>
                      <a:pPr marL="0" marR="0">
                        <a:lnSpc>
                          <a:spcPct val="115000"/>
                        </a:lnSpc>
                        <a:spcBef>
                          <a:spcPts val="0"/>
                        </a:spcBef>
                        <a:spcAft>
                          <a:spcPts val="0"/>
                        </a:spcAft>
                      </a:pPr>
                      <a:r>
                        <a:rPr lang="en-US" sz="1000" b="1" dirty="0" smtClean="0">
                          <a:effectLst/>
                          <a:latin typeface="Arial"/>
                          <a:ea typeface="Calibri"/>
                          <a:cs typeface="Times New Roman"/>
                        </a:rPr>
                        <a:t>parent </a:t>
                      </a:r>
                      <a:r>
                        <a:rPr lang="en-US" sz="1000" b="1" dirty="0">
                          <a:effectLst/>
                          <a:latin typeface="Arial"/>
                          <a:ea typeface="Calibri"/>
                          <a:cs typeface="Times New Roman"/>
                        </a:rPr>
                        <a:t>outreach and communication</a:t>
                      </a:r>
                      <a:endParaRPr lang="en-US" sz="1100" dirty="0">
                        <a:effectLst/>
                        <a:latin typeface="Calibri"/>
                        <a:ea typeface="Calibri"/>
                        <a:cs typeface="Times New Roman"/>
                      </a:endParaRPr>
                    </a:p>
                  </a:txBody>
                  <a:tcPr marL="68580" marR="68580" marT="0" marB="0">
                    <a:solidFill>
                      <a:schemeClr val="accent5">
                        <a:lumMod val="75000"/>
                      </a:schemeClr>
                    </a:solid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Parents are not welcome. Web page is limited. Does not have a positive image in the community.</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Limited communication and involvement with parents and community PR. Sees the campus as separate from the community.</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Sees the campus as an integral part of the community.</a:t>
                      </a:r>
                    </a:p>
                    <a:p>
                      <a:pPr marL="0" marR="0">
                        <a:lnSpc>
                          <a:spcPct val="115000"/>
                        </a:lnSpc>
                        <a:spcBef>
                          <a:spcPts val="0"/>
                        </a:spcBef>
                        <a:spcAft>
                          <a:spcPts val="0"/>
                        </a:spcAft>
                      </a:pPr>
                      <a:r>
                        <a:rPr lang="en-US" sz="900" dirty="0">
                          <a:effectLst/>
                          <a:latin typeface="Arial" pitchFamily="34" charset="0"/>
                          <a:ea typeface="Calibri"/>
                          <a:cs typeface="Arial" pitchFamily="34" charset="0"/>
                        </a:rPr>
                        <a:t>Regularly seeks opinion outside of campus. Uses multiple communication mechanisms.</a:t>
                      </a:r>
                    </a:p>
                    <a:p>
                      <a:pPr marL="0" marR="0">
                        <a:lnSpc>
                          <a:spcPct val="115000"/>
                        </a:lnSpc>
                        <a:spcBef>
                          <a:spcPts val="0"/>
                        </a:spcBef>
                        <a:spcAft>
                          <a:spcPts val="0"/>
                        </a:spcAft>
                      </a:pPr>
                      <a:r>
                        <a:rPr lang="en-US" sz="900" dirty="0">
                          <a:effectLst/>
                          <a:latin typeface="Arial" pitchFamily="34" charset="0"/>
                          <a:ea typeface="Calibri"/>
                          <a:cs typeface="Arial" pitchFamily="34" charset="0"/>
                        </a:rPr>
                        <a:t>Does not necessarily seek positive PR.</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Builds deep network of relationships outside of campus. Structures and encourages parent involvement via DVD, web, e-mail, paper, etc. Sees parents as vital to school community. Seeks positive PR for building.</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420177">
                <a:tc>
                  <a:txBody>
                    <a:bodyPr/>
                    <a:lstStyle/>
                    <a:p>
                      <a:pPr marL="0" marR="0">
                        <a:lnSpc>
                          <a:spcPct val="115000"/>
                        </a:lnSpc>
                        <a:spcBef>
                          <a:spcPts val="0"/>
                        </a:spcBef>
                        <a:spcAft>
                          <a:spcPts val="0"/>
                        </a:spcAft>
                      </a:pPr>
                      <a:r>
                        <a:rPr lang="en-US" sz="1000" b="1">
                          <a:effectLst/>
                          <a:latin typeface="Arial"/>
                          <a:ea typeface="Calibri"/>
                          <a:cs typeface="Times New Roman"/>
                        </a:rPr>
                        <a:t>Conflict resolution and management skills</a:t>
                      </a:r>
                      <a:endParaRPr lang="en-US" sz="1100">
                        <a:effectLst/>
                        <a:latin typeface="Calibri"/>
                        <a:ea typeface="Calibri"/>
                        <a:cs typeface="Times New Roman"/>
                      </a:endParaRPr>
                    </a:p>
                  </a:txBody>
                  <a:tcPr marL="68580" marR="68580" marT="0" marB="0">
                    <a:solidFill>
                      <a:schemeClr val="accent5">
                        <a:lumMod val="75000"/>
                      </a:schemeClr>
                    </a:solid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Needs to be liked. Poor or no decisions. Blames others. His/her word means little. May exacerbate conflict.</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Procrastinates or uses win/lose approach. Unpredictable responses. </a:t>
                      </a:r>
                    </a:p>
                    <a:p>
                      <a:pPr marL="0" marR="0">
                        <a:lnSpc>
                          <a:spcPct val="115000"/>
                        </a:lnSpc>
                        <a:spcBef>
                          <a:spcPts val="0"/>
                        </a:spcBef>
                        <a:spcAft>
                          <a:spcPts val="0"/>
                        </a:spcAft>
                      </a:pPr>
                      <a:r>
                        <a:rPr lang="en-US" sz="900" dirty="0">
                          <a:effectLst/>
                          <a:latin typeface="Arial" pitchFamily="34" charset="0"/>
                          <a:ea typeface="Calibri"/>
                          <a:cs typeface="Arial" pitchFamily="34" charset="0"/>
                        </a:rPr>
                        <a:t>Gathers only part of the data. Has difficulty separating the person from issue.</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Uses a win/win approach. Does not participate in triangulation. Keeps his/her word. Needs to be respected. Focuses on the issue rather than the person.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Identifies boundaries of decision: BATNA (best alternative to a negotiated agreement). Has high integrity. Makes decisions against well-being of students. Builds climate of participation and mutual respect.</a:t>
                      </a:r>
                    </a:p>
                    <a:p>
                      <a:pPr marL="0" marR="0">
                        <a:lnSpc>
                          <a:spcPct val="115000"/>
                        </a:lnSpc>
                        <a:spcBef>
                          <a:spcPts val="0"/>
                        </a:spcBef>
                        <a:spcAft>
                          <a:spcPts val="0"/>
                        </a:spcAft>
                      </a:pPr>
                      <a:r>
                        <a:rPr lang="en-US" sz="900" dirty="0">
                          <a:effectLst/>
                          <a:latin typeface="Arial" pitchFamily="34" charset="0"/>
                          <a:ea typeface="Calibri"/>
                          <a:cs typeface="Arial" pitchFamily="34" charset="0"/>
                        </a:rPr>
                        <a:t>Focuses on win/win.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023175">
                <a:tc>
                  <a:txBody>
                    <a:bodyPr/>
                    <a:lstStyle/>
                    <a:p>
                      <a:pPr marL="0" marR="0">
                        <a:lnSpc>
                          <a:spcPct val="115000"/>
                        </a:lnSpc>
                        <a:spcBef>
                          <a:spcPts val="0"/>
                        </a:spcBef>
                        <a:spcAft>
                          <a:spcPts val="0"/>
                        </a:spcAft>
                      </a:pPr>
                      <a:r>
                        <a:rPr lang="en-US" sz="1000" b="1">
                          <a:effectLst/>
                          <a:latin typeface="Arial"/>
                          <a:ea typeface="Calibri"/>
                          <a:cs typeface="Times New Roman"/>
                        </a:rPr>
                        <a:t>Student, sports, and extracurricular activities</a:t>
                      </a:r>
                      <a:endParaRPr lang="en-US" sz="1100">
                        <a:effectLst/>
                        <a:latin typeface="Calibri"/>
                        <a:ea typeface="Calibri"/>
                        <a:cs typeface="Times New Roman"/>
                      </a:endParaRPr>
                    </a:p>
                  </a:txBody>
                  <a:tcPr marL="68580" marR="68580" marT="0" marB="0">
                    <a:solidFill>
                      <a:schemeClr val="accent5">
                        <a:lumMod val="75000"/>
                      </a:schemeClr>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Focuses on favorite sport or activity. Little attention to the big picture or participation. </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Tries to be unbiased in support. Does not focus much on equitable participation by gender, race, or talent.</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Overtly seeks participation and involvement. Knows results of activities. Attends when possible. Emphasizes academics, as well as sports.</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Makes certain almost every student participates. Makes certain that all activities are sponsored and supported. Involves students in development.</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2"/>
          </p:nvPr>
        </p:nvSpPr>
        <p:spPr/>
        <p:txBody>
          <a:bodyPr/>
          <a:lstStyle/>
          <a:p>
            <a:fld id="{080F2F0D-5307-4956-87E0-E66C4E6650A6}" type="slidenum">
              <a:rPr lang="en-US" smtClean="0"/>
              <a:pPr/>
              <a:t>4</a:t>
            </a:fld>
            <a:endParaRPr lang="en-US"/>
          </a:p>
        </p:txBody>
      </p:sp>
    </p:spTree>
    <p:extLst>
      <p:ext uri="{BB962C8B-B14F-4D97-AF65-F5344CB8AC3E}">
        <p14:creationId xmlns:p14="http://schemas.microsoft.com/office/powerpoint/2010/main" xmlns="" val="46256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4023345" cy="369332"/>
          </a:xfrm>
          <a:prstGeom prst="rect">
            <a:avLst/>
          </a:prstGeom>
        </p:spPr>
        <p:txBody>
          <a:bodyPr wrap="none">
            <a:spAutoFit/>
          </a:bodyPr>
          <a:lstStyle/>
          <a:p>
            <a:r>
              <a:rPr lang="en-US" b="1" dirty="0" smtClean="0">
                <a:latin typeface="Arial" pitchFamily="34" charset="0"/>
                <a:cs typeface="Arial" pitchFamily="34" charset="0"/>
              </a:rPr>
              <a:t>EXPERT </a:t>
            </a:r>
            <a:r>
              <a:rPr lang="en-US" b="1" dirty="0">
                <a:latin typeface="Arial" pitchFamily="34" charset="0"/>
                <a:cs typeface="Arial" pitchFamily="34" charset="0"/>
              </a:rPr>
              <a:t>ELEMENTARY PRINCIPAL</a:t>
            </a:r>
            <a:endParaRPr lang="en-US"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962147580"/>
              </p:ext>
            </p:extLst>
          </p:nvPr>
        </p:nvGraphicFramePr>
        <p:xfrm>
          <a:off x="381000" y="762000"/>
          <a:ext cx="8382000" cy="4761421"/>
        </p:xfrm>
        <a:graphic>
          <a:graphicData uri="http://schemas.openxmlformats.org/drawingml/2006/table">
            <a:tbl>
              <a:tblPr firstRow="1" firstCol="1" bandRow="1" bandCol="1">
                <a:tableStyleId>{5C22544A-7EE6-4342-B048-85BDC9FD1C3A}</a:tableStyleId>
              </a:tblPr>
              <a:tblGrid>
                <a:gridCol w="1143000"/>
                <a:gridCol w="1866900"/>
                <a:gridCol w="1790700"/>
                <a:gridCol w="1790700"/>
                <a:gridCol w="1790700"/>
              </a:tblGrid>
              <a:tr h="344869">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BEGINNING</a:t>
                      </a:r>
                      <a:endParaRPr lang="en-US" sz="1200" dirty="0">
                        <a:effectLst/>
                        <a:latin typeface="Arial" pitchFamily="34" charset="0"/>
                        <a:ea typeface="Calibri"/>
                        <a:cs typeface="Arial" pitchFamily="34" charset="0"/>
                      </a:endParaRPr>
                    </a:p>
                  </a:txBody>
                  <a:tcPr marL="36047" marR="36047"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DEVELOPING</a:t>
                      </a:r>
                      <a:endParaRPr lang="en-US" sz="1200" dirty="0">
                        <a:effectLst/>
                        <a:latin typeface="Arial" pitchFamily="34" charset="0"/>
                        <a:ea typeface="Calibri"/>
                        <a:cs typeface="Arial" pitchFamily="34" charset="0"/>
                      </a:endParaRPr>
                    </a:p>
                  </a:txBody>
                  <a:tcPr marL="36047" marR="36047"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CAPABLE</a:t>
                      </a:r>
                      <a:endParaRPr lang="en-US" sz="1200" dirty="0">
                        <a:effectLst/>
                        <a:latin typeface="Arial" pitchFamily="34" charset="0"/>
                        <a:ea typeface="Calibri"/>
                        <a:cs typeface="Arial" pitchFamily="34" charset="0"/>
                      </a:endParaRPr>
                    </a:p>
                  </a:txBody>
                  <a:tcPr marL="36047" marR="36047"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EXPERT</a:t>
                      </a:r>
                      <a:endParaRPr lang="en-US" sz="1200" dirty="0">
                        <a:effectLst/>
                        <a:latin typeface="Arial" pitchFamily="34" charset="0"/>
                        <a:ea typeface="Calibri"/>
                        <a:cs typeface="Arial" pitchFamily="34" charset="0"/>
                      </a:endParaRPr>
                    </a:p>
                  </a:txBody>
                  <a:tcPr marL="36047" marR="36047" marT="0" marB="0" anchor="ctr"/>
                </a:tc>
              </a:tr>
              <a:tr h="1375818">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Safe and culturally competent learning environment </a:t>
                      </a:r>
                      <a:endParaRPr lang="en-US" sz="1050" dirty="0">
                        <a:effectLst/>
                        <a:latin typeface="Arial" pitchFamily="34" charset="0"/>
                        <a:ea typeface="Calibri"/>
                        <a:cs typeface="Arial" pitchFamily="34" charset="0"/>
                      </a:endParaRPr>
                    </a:p>
                  </a:txBody>
                  <a:tcPr marL="68580" marR="68580" marT="0" marB="0"/>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Arbitrary discipline. Little analysis by race or class or gender of building patterns. Unsafe physical and verbal environment. </a:t>
                      </a:r>
                    </a:p>
                  </a:txBody>
                  <a:tcPr marL="68580" marR="68580" marT="0" marB="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Discipline tends to be punitive rather than instructive. Focus is on individual student rather than overall structures, patterns, approaches.  Individuals are not confronted (80% of referrals come from 11% of staff and 90% of referrals come from 10% of students). Staff bullies students.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Structures a safe environment and monitors the safety—verbally, physically, emotionally. Cultural competencies are evident. Students and staff feel safe. Discipline interactions are designed to be instructive, supportive, rather than punitive.</a:t>
                      </a:r>
                    </a:p>
                    <a:p>
                      <a:pPr marL="0" marR="0">
                        <a:lnSpc>
                          <a:spcPct val="115000"/>
                        </a:lnSpc>
                        <a:spcBef>
                          <a:spcPts val="0"/>
                        </a:spcBef>
                        <a:spcAft>
                          <a:spcPts val="0"/>
                        </a:spcAft>
                      </a:pPr>
                      <a:r>
                        <a:rPr lang="en-US" sz="900">
                          <a:effectLst/>
                          <a:latin typeface="Arial" pitchFamily="34" charset="0"/>
                          <a:ea typeface="Calibri"/>
                          <a:cs typeface="Arial" pitchFamily="34" charset="0"/>
                        </a:rPr>
                        <a:t>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Extremely safe and calm environment. Inclusive and relational by intent and design. Sexism, racism, bullying etc., are not tolerated. Students are involved in creating the safety. Multiple monitors are developed to enhance well-being.</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1207325">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Operations</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dirty="0">
                          <a:effectLst/>
                          <a:latin typeface="Arial" pitchFamily="34" charset="0"/>
                          <a:ea typeface="Calibri"/>
                          <a:cs typeface="Arial" pitchFamily="34" charset="0"/>
                        </a:rPr>
                        <a:t>(budgets, buildings, staff, central office relationships)</a:t>
                      </a: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txBody>
                  <a:tcPr marL="68580" marR="68580" marT="0" marB="0"/>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Facility poorly maintained and repaired. Dirty.</a:t>
                      </a:r>
                    </a:p>
                    <a:p>
                      <a:pPr marL="0" marR="0">
                        <a:lnSpc>
                          <a:spcPct val="115000"/>
                        </a:lnSpc>
                        <a:spcBef>
                          <a:spcPts val="0"/>
                        </a:spcBef>
                        <a:spcAft>
                          <a:spcPts val="0"/>
                        </a:spcAft>
                      </a:pPr>
                      <a:r>
                        <a:rPr lang="en-US" sz="900">
                          <a:effectLst/>
                          <a:latin typeface="Arial" pitchFamily="34" charset="0"/>
                          <a:ea typeface="Calibri"/>
                          <a:cs typeface="Arial" pitchFamily="34" charset="0"/>
                        </a:rPr>
                        <a:t>Budget is messy.</a:t>
                      </a:r>
                    </a:p>
                    <a:p>
                      <a:pPr marL="0" marR="0">
                        <a:lnSpc>
                          <a:spcPct val="115000"/>
                        </a:lnSpc>
                        <a:spcBef>
                          <a:spcPts val="0"/>
                        </a:spcBef>
                        <a:spcAft>
                          <a:spcPts val="0"/>
                        </a:spcAft>
                      </a:pPr>
                      <a:r>
                        <a:rPr lang="en-US" sz="900">
                          <a:effectLst/>
                          <a:latin typeface="Arial" pitchFamily="34" charset="0"/>
                          <a:ea typeface="Calibri"/>
                          <a:cs typeface="Arial" pitchFamily="34" charset="0"/>
                        </a:rPr>
                        <a:t>Not exactly sure of how many staff or students. Few procedures for anything. Badmouths and blames central office. </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Building somewhat clean. Budget mistakes but uses budget according to guidelines. Tolerates central office. Tardy with written reports. Follows district procedures and policies most of the time.</a:t>
                      </a:r>
                    </a:p>
                    <a:p>
                      <a:pPr marL="0" marR="0">
                        <a:lnSpc>
                          <a:spcPct val="115000"/>
                        </a:lnSpc>
                        <a:spcBef>
                          <a:spcPts val="0"/>
                        </a:spcBef>
                        <a:spcAft>
                          <a:spcPts val="0"/>
                        </a:spcAft>
                      </a:pPr>
                      <a:r>
                        <a:rPr lang="en-US" sz="900" dirty="0">
                          <a:effectLst/>
                          <a:latin typeface="Arial" pitchFamily="34" charset="0"/>
                          <a:ea typeface="Calibri"/>
                          <a:cs typeface="Arial" pitchFamily="34" charset="0"/>
                        </a:rPr>
                        <a:t>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Follows and uses the budget for student well-being. Reports are on time. Relationships with central office are congenial. Building is clean. Repairs are made. Follows district policies.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Skilled and innovative with the budget to meet student/staff needs. Building well kept. Staff is organization is excellent, procedures outlined, roles defined, communication smooth and timely. Develops relationships with central office to enhance campus operations.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330515">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Student achievement</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txBody>
                  <a:tcPr marL="68580" marR="68580" marT="0" marB="0"/>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Pays little attention to it. </a:t>
                      </a:r>
                      <a:r>
                        <a:rPr lang="en-US" sz="900" dirty="0" smtClean="0">
                          <a:effectLst/>
                          <a:latin typeface="Arial" pitchFamily="34" charset="0"/>
                          <a:ea typeface="Calibri"/>
                          <a:cs typeface="Arial" pitchFamily="34" charset="0"/>
                        </a:rPr>
                        <a:t>Focuses </a:t>
                      </a:r>
                      <a:r>
                        <a:rPr lang="en-US" sz="900" dirty="0">
                          <a:effectLst/>
                          <a:latin typeface="Arial" pitchFamily="34" charset="0"/>
                          <a:ea typeface="Calibri"/>
                          <a:cs typeface="Arial" pitchFamily="34" charset="0"/>
                        </a:rPr>
                        <a:t>on daily crises. Does not participate in developing schedule. </a:t>
                      </a:r>
                      <a:r>
                        <a:rPr lang="en-US" sz="900" dirty="0" smtClean="0">
                          <a:effectLst/>
                          <a:latin typeface="Arial" pitchFamily="34" charset="0"/>
                          <a:ea typeface="Calibri"/>
                          <a:cs typeface="Arial" pitchFamily="34" charset="0"/>
                        </a:rPr>
                        <a:t>Few </a:t>
                      </a:r>
                      <a:r>
                        <a:rPr lang="en-US" sz="900" dirty="0">
                          <a:effectLst/>
                          <a:latin typeface="Arial" pitchFamily="34" charset="0"/>
                          <a:ea typeface="Calibri"/>
                          <a:cs typeface="Arial" pitchFamily="34" charset="0"/>
                        </a:rPr>
                        <a:t>positive interactions with students. Blames students or parents.</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Interacts with students. </a:t>
                      </a:r>
                      <a:r>
                        <a:rPr lang="en-US" sz="900" dirty="0" smtClean="0">
                          <a:effectLst/>
                          <a:latin typeface="Arial" pitchFamily="34" charset="0"/>
                          <a:ea typeface="Calibri"/>
                          <a:cs typeface="Arial" pitchFamily="34" charset="0"/>
                        </a:rPr>
                        <a:t>Knows </a:t>
                      </a:r>
                      <a:r>
                        <a:rPr lang="en-US" sz="900" dirty="0">
                          <a:effectLst/>
                          <a:latin typeface="Arial" pitchFamily="34" charset="0"/>
                          <a:ea typeface="Calibri"/>
                          <a:cs typeface="Arial" pitchFamily="34" charset="0"/>
                        </a:rPr>
                        <a:t>the problem ones and the “heroes.”</a:t>
                      </a:r>
                    </a:p>
                    <a:p>
                      <a:pPr marL="0" marR="0">
                        <a:lnSpc>
                          <a:spcPct val="115000"/>
                        </a:lnSpc>
                        <a:spcBef>
                          <a:spcPts val="0"/>
                        </a:spcBef>
                        <a:spcAft>
                          <a:spcPts val="0"/>
                        </a:spcAft>
                      </a:pPr>
                      <a:r>
                        <a:rPr lang="en-US" sz="900" dirty="0">
                          <a:effectLst/>
                          <a:latin typeface="Arial" pitchFamily="34" charset="0"/>
                          <a:ea typeface="Calibri"/>
                          <a:cs typeface="Arial" pitchFamily="34" charset="0"/>
                        </a:rPr>
                        <a:t>Little understanding of student achievement. </a:t>
                      </a:r>
                      <a:r>
                        <a:rPr lang="en-US" sz="900" dirty="0" smtClean="0">
                          <a:effectLst/>
                          <a:latin typeface="Arial" pitchFamily="34" charset="0"/>
                          <a:ea typeface="Calibri"/>
                          <a:cs typeface="Arial" pitchFamily="34" charset="0"/>
                        </a:rPr>
                        <a:t>Makes </a:t>
                      </a:r>
                      <a:r>
                        <a:rPr lang="en-US" sz="900" dirty="0">
                          <a:effectLst/>
                          <a:latin typeface="Arial" pitchFamily="34" charset="0"/>
                          <a:ea typeface="Calibri"/>
                          <a:cs typeface="Arial" pitchFamily="34" charset="0"/>
                        </a:rPr>
                        <a:t>arbitrary decisions during teacher evaluation about students. Very little understanding of learning.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Knows half of students by name. Is in the halls. Talks to students. Asks about their courses. Has data on course and class achievement. Meets with departments to identify the ways in which he/she can provide support for greater student achievement.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Clarifies and maintains role of protector of high student performance. </a:t>
                      </a:r>
                      <a:r>
                        <a:rPr lang="en-US" sz="900" dirty="0" smtClean="0">
                          <a:effectLst/>
                          <a:latin typeface="Arial" pitchFamily="34" charset="0"/>
                          <a:ea typeface="Calibri"/>
                          <a:cs typeface="Arial" pitchFamily="34" charset="0"/>
                        </a:rPr>
                        <a:t>Structures </a:t>
                      </a:r>
                      <a:r>
                        <a:rPr lang="en-US" sz="900" dirty="0">
                          <a:effectLst/>
                          <a:latin typeface="Arial" pitchFamily="34" charset="0"/>
                          <a:ea typeface="Calibri"/>
                          <a:cs typeface="Arial" pitchFamily="34" charset="0"/>
                        </a:rPr>
                        <a:t>schedule, department performance and counselors to enhance student achievement. Keenly aware of student data.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2"/>
          </p:nvPr>
        </p:nvSpPr>
        <p:spPr/>
        <p:txBody>
          <a:bodyPr/>
          <a:lstStyle/>
          <a:p>
            <a:fld id="{080F2F0D-5307-4956-87E0-E66C4E6650A6}" type="slidenum">
              <a:rPr lang="en-US" smtClean="0"/>
              <a:pPr/>
              <a:t>5</a:t>
            </a:fld>
            <a:endParaRPr lang="en-US"/>
          </a:p>
        </p:txBody>
      </p:sp>
    </p:spTree>
    <p:extLst>
      <p:ext uri="{BB962C8B-B14F-4D97-AF65-F5344CB8AC3E}">
        <p14:creationId xmlns:p14="http://schemas.microsoft.com/office/powerpoint/2010/main" xmlns="" val="958073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5791200" cy="369332"/>
          </a:xfrm>
          <a:prstGeom prst="rect">
            <a:avLst/>
          </a:prstGeom>
        </p:spPr>
        <p:txBody>
          <a:bodyPr wrap="square">
            <a:spAutoFit/>
          </a:bodyPr>
          <a:lstStyle/>
          <a:p>
            <a:r>
              <a:rPr lang="en-US" b="1" dirty="0" smtClean="0">
                <a:latin typeface="Arial" pitchFamily="34" charset="0"/>
                <a:cs typeface="Arial" pitchFamily="34" charset="0"/>
              </a:rPr>
              <a:t>EXPERT ELEMENTARY PRINCIPAL </a:t>
            </a:r>
            <a:r>
              <a:rPr lang="en-US" dirty="0" smtClean="0">
                <a:latin typeface="Arial" pitchFamily="34" charset="0"/>
                <a:cs typeface="Arial" pitchFamily="34" charset="0"/>
              </a:rPr>
              <a:t>(continued)</a:t>
            </a:r>
            <a:endParaRPr lang="en-US"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914329128"/>
              </p:ext>
            </p:extLst>
          </p:nvPr>
        </p:nvGraphicFramePr>
        <p:xfrm>
          <a:off x="304800" y="609600"/>
          <a:ext cx="8382000" cy="5865559"/>
        </p:xfrm>
        <a:graphic>
          <a:graphicData uri="http://schemas.openxmlformats.org/drawingml/2006/table">
            <a:tbl>
              <a:tblPr firstRow="1" firstCol="1" bandRow="1" bandCol="1">
                <a:tableStyleId>{5C22544A-7EE6-4342-B048-85BDC9FD1C3A}</a:tableStyleId>
              </a:tblPr>
              <a:tblGrid>
                <a:gridCol w="1219200"/>
                <a:gridCol w="1790700"/>
                <a:gridCol w="1790700"/>
                <a:gridCol w="1790700"/>
                <a:gridCol w="1790700"/>
              </a:tblGrid>
              <a:tr h="344869">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BEGINNING</a:t>
                      </a:r>
                      <a:endParaRPr lang="en-US" sz="1200" dirty="0">
                        <a:effectLst/>
                        <a:latin typeface="Arial" pitchFamily="34" charset="0"/>
                        <a:ea typeface="Calibri"/>
                        <a:cs typeface="Arial" pitchFamily="34" charset="0"/>
                      </a:endParaRPr>
                    </a:p>
                  </a:txBody>
                  <a:tcPr marL="36047" marR="36047"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DEVELOPING</a:t>
                      </a:r>
                      <a:endParaRPr lang="en-US" sz="1200" dirty="0">
                        <a:effectLst/>
                        <a:latin typeface="Arial" pitchFamily="34" charset="0"/>
                        <a:ea typeface="Calibri"/>
                        <a:cs typeface="Arial" pitchFamily="34" charset="0"/>
                      </a:endParaRPr>
                    </a:p>
                  </a:txBody>
                  <a:tcPr marL="36047" marR="36047"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CAPABLE</a:t>
                      </a:r>
                      <a:endParaRPr lang="en-US" sz="1200" dirty="0">
                        <a:effectLst/>
                        <a:latin typeface="Arial" pitchFamily="34" charset="0"/>
                        <a:ea typeface="Calibri"/>
                        <a:cs typeface="Arial" pitchFamily="34" charset="0"/>
                      </a:endParaRPr>
                    </a:p>
                  </a:txBody>
                  <a:tcPr marL="36047" marR="36047" marT="0" marB="0" anchor="ctr"/>
                </a:tc>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EXPERT</a:t>
                      </a:r>
                      <a:endParaRPr lang="en-US" sz="1200" dirty="0">
                        <a:effectLst/>
                        <a:latin typeface="Arial" pitchFamily="34" charset="0"/>
                        <a:ea typeface="Calibri"/>
                        <a:cs typeface="Arial" pitchFamily="34" charset="0"/>
                      </a:endParaRPr>
                    </a:p>
                  </a:txBody>
                  <a:tcPr marL="36047" marR="36047" marT="0" marB="0" anchor="ctr"/>
                </a:tc>
              </a:tr>
              <a:tr h="1375818">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Staff performance</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b="1" dirty="0">
                          <a:effectLst/>
                          <a:latin typeface="Arial" pitchFamily="34" charset="0"/>
                          <a:ea typeface="Calibri"/>
                          <a:cs typeface="Arial" pitchFamily="34" charset="0"/>
                        </a:rPr>
                        <a:t> </a:t>
                      </a:r>
                      <a:endParaRPr lang="en-US" sz="1050" dirty="0">
                        <a:effectLst/>
                        <a:latin typeface="Arial" pitchFamily="34" charset="0"/>
                        <a:ea typeface="Calibri"/>
                        <a:cs typeface="Arial" pitchFamily="34" charset="0"/>
                      </a:endParaRPr>
                    </a:p>
                  </a:txBody>
                  <a:tcPr marL="68580" marR="68580" marT="0" marB="0"/>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Few expectations for staff. Faculty bullies run building. Wants loyalty rather than performance. Little interest in instruction.  </a:t>
                      </a:r>
                    </a:p>
                  </a:txBody>
                  <a:tcPr marL="68580" marR="68580" marT="0" marB="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Knows most staff by name. Staff meetings focus on students and instruction—not operations. Can confront individual staff members. Uses walk-throughs to monitor staff.</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Focuses staff performance using data and student work.  Structures PLC (professional learning community) to focus on student performance.  Monitors department performance as it relates to student achievement.  Seeks professional development for staff.</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Holds staff to high expectations. Provides the support so those can be reached. Teacher expertise developed. No tolerance for underperformance of staff. Provides excellent staff development.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1220787">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Community</a:t>
                      </a:r>
                      <a:r>
                        <a:rPr lang="en-US" sz="1050" b="1" dirty="0" smtClean="0">
                          <a:effectLst/>
                          <a:latin typeface="Arial" pitchFamily="34" charset="0"/>
                          <a:ea typeface="Calibri"/>
                          <a:cs typeface="Arial" pitchFamily="34" charset="0"/>
                        </a:rPr>
                        <a:t>/</a:t>
                      </a:r>
                    </a:p>
                    <a:p>
                      <a:pPr marL="0" marR="0">
                        <a:lnSpc>
                          <a:spcPct val="115000"/>
                        </a:lnSpc>
                        <a:spcBef>
                          <a:spcPts val="0"/>
                        </a:spcBef>
                        <a:spcAft>
                          <a:spcPts val="0"/>
                        </a:spcAft>
                      </a:pPr>
                      <a:r>
                        <a:rPr lang="en-US" sz="1050" b="1" dirty="0" smtClean="0">
                          <a:effectLst/>
                          <a:latin typeface="Arial" pitchFamily="34" charset="0"/>
                          <a:ea typeface="Calibri"/>
                          <a:cs typeface="Arial" pitchFamily="34" charset="0"/>
                        </a:rPr>
                        <a:t>parent </a:t>
                      </a:r>
                      <a:r>
                        <a:rPr lang="en-US" sz="1050" b="1" dirty="0">
                          <a:effectLst/>
                          <a:latin typeface="Arial" pitchFamily="34" charset="0"/>
                          <a:ea typeface="Calibri"/>
                          <a:cs typeface="Arial" pitchFamily="34" charset="0"/>
                        </a:rPr>
                        <a:t>outreach and communication</a:t>
                      </a:r>
                      <a:endParaRPr lang="en-US" sz="1050" dirty="0">
                        <a:effectLst/>
                        <a:latin typeface="Arial" pitchFamily="34" charset="0"/>
                        <a:ea typeface="Calibri"/>
                        <a:cs typeface="Arial" pitchFamily="34" charset="0"/>
                      </a:endParaRPr>
                    </a:p>
                  </a:txBody>
                  <a:tcPr marL="68580" marR="68580" marT="0" marB="0"/>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Parents are not welcome. Web page is limited. Does not have a positive image in the community.</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Limited communication and involvement with parents and community PR. Sees the campus as separate from the community.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Sees the campus as an integral part of the community. Regularly seeks opinion outside of campus. Uses multiple communication mechanisms. Does not necessarily seek positive PR.</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Builds a deep network of relationships outside of campus. Structures and encourages parent involvement via DVD, web, e-mail, paper, etc.  Sees parents as vital to school community. Seeks positive PR for building.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023175">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Conflict resolution and management skills </a:t>
                      </a:r>
                      <a:endParaRPr lang="en-US" sz="1050" dirty="0">
                        <a:effectLst/>
                        <a:latin typeface="Arial" pitchFamily="34" charset="0"/>
                        <a:ea typeface="Calibri"/>
                        <a:cs typeface="Arial" pitchFamily="34" charset="0"/>
                      </a:endParaRPr>
                    </a:p>
                  </a:txBody>
                  <a:tcPr marL="68580" marR="68580" marT="0" marB="0"/>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Needs to be liked. Poor or no decisions. Blames others. His/her word means little. May exacerbate conflict.</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Procrastinates or uses win/lose approach. Unpredictable responses.  </a:t>
                      </a:r>
                    </a:p>
                    <a:p>
                      <a:pPr marL="0" marR="0">
                        <a:lnSpc>
                          <a:spcPct val="115000"/>
                        </a:lnSpc>
                        <a:spcBef>
                          <a:spcPts val="0"/>
                        </a:spcBef>
                        <a:spcAft>
                          <a:spcPts val="0"/>
                        </a:spcAft>
                      </a:pPr>
                      <a:r>
                        <a:rPr lang="en-US" sz="900">
                          <a:effectLst/>
                          <a:latin typeface="Arial" pitchFamily="34" charset="0"/>
                          <a:ea typeface="Calibri"/>
                          <a:cs typeface="Arial" pitchFamily="34" charset="0"/>
                        </a:rPr>
                        <a:t>Gathers only part of the data. Has difficulty separating the person from the issue.</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Uses a win/win approach. Does not participate in triangulation. Keeps his/her word. Needs to be respected. Focuses on the issue rather than the person.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Identifies the boundaries of the decision: BATNA (best alternative to a negotiated agreement). Has high integrity.  Makes decisions against well-being of students. Builds a climate of participation and mutual respect. Focuses on win/win.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023175">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Reading instruction</a:t>
                      </a:r>
                      <a:endParaRPr lang="en-US" sz="1050" dirty="0">
                        <a:effectLst/>
                        <a:latin typeface="Arial" pitchFamily="34" charset="0"/>
                        <a:ea typeface="Calibri"/>
                        <a:cs typeface="Arial" pitchFamily="34" charset="0"/>
                      </a:endParaRPr>
                    </a:p>
                  </a:txBody>
                  <a:tcPr marL="68580" marR="68580" marT="0" marB="0"/>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Sticks with a program with no variation. Does not know what an expert reader is. Few diagnostic tools provided. Relies on individual teacher reporting and test scores. Heavy emphasis on work sheets. Grouping is rigid.</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Allows some variation in the program. Mostly concerned about the lowest readers. Little attention to top third of readers. Reading instruction is mostly confined to reading time.  Little time given to actual reading. Grouping is occasionally redone.</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Has a diagnostic approach to each student as reader regardless of program used. Reading instruction is integrated across content. Monitors test scores and actual performance as a reader. Uses multiple formats for reading.</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Uses a growth model for students as readers that each student helps plan against five characteristics of a skilled reader (strategic, fluent, motivated, comprehension, and uses a process). Involves parents in the growth plan.</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5" name="Slide Number Placeholder 4"/>
          <p:cNvSpPr>
            <a:spLocks noGrp="1"/>
          </p:cNvSpPr>
          <p:nvPr>
            <p:ph type="sldNum" sz="quarter" idx="12"/>
          </p:nvPr>
        </p:nvSpPr>
        <p:spPr/>
        <p:txBody>
          <a:bodyPr/>
          <a:lstStyle/>
          <a:p>
            <a:fld id="{080F2F0D-5307-4956-87E0-E66C4E6650A6}" type="slidenum">
              <a:rPr lang="en-US" smtClean="0"/>
              <a:pPr/>
              <a:t>6</a:t>
            </a:fld>
            <a:endParaRPr lang="en-US"/>
          </a:p>
        </p:txBody>
      </p:sp>
    </p:spTree>
    <p:extLst>
      <p:ext uri="{BB962C8B-B14F-4D97-AF65-F5344CB8AC3E}">
        <p14:creationId xmlns:p14="http://schemas.microsoft.com/office/powerpoint/2010/main" xmlns="" val="186510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368383578"/>
              </p:ext>
            </p:extLst>
          </p:nvPr>
        </p:nvGraphicFramePr>
        <p:xfrm>
          <a:off x="304800" y="609600"/>
          <a:ext cx="8382000" cy="5678869"/>
        </p:xfrm>
        <a:graphic>
          <a:graphicData uri="http://schemas.openxmlformats.org/drawingml/2006/table">
            <a:tbl>
              <a:tblPr firstRow="1" firstCol="1" bandRow="1" bandCol="1">
                <a:tableStyleId>{5C22544A-7EE6-4342-B048-85BDC9FD1C3A}</a:tableStyleId>
              </a:tblPr>
              <a:tblGrid>
                <a:gridCol w="2057400"/>
                <a:gridCol w="1581150"/>
                <a:gridCol w="1581150"/>
                <a:gridCol w="1581150"/>
                <a:gridCol w="1581150"/>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00B050"/>
                    </a:solidFill>
                  </a:tcPr>
                </a:tc>
                <a:tc>
                  <a:txBody>
                    <a:bodyPr/>
                    <a:lstStyle/>
                    <a:p>
                      <a:pPr marL="0" marR="0" algn="ctr">
                        <a:spcBef>
                          <a:spcPts val="0"/>
                        </a:spcBef>
                        <a:spcAft>
                          <a:spcPts val="0"/>
                        </a:spcAft>
                      </a:pPr>
                      <a:r>
                        <a:rPr lang="en-US" sz="1200" b="1" dirty="0">
                          <a:solidFill>
                            <a:schemeClr val="bg1"/>
                          </a:solidFill>
                          <a:effectLst/>
                          <a:latin typeface="Arial Narrow"/>
                          <a:ea typeface="Calibri"/>
                          <a:cs typeface="Arial"/>
                        </a:rPr>
                        <a:t>BEGINNING </a:t>
                      </a:r>
                      <a:endParaRPr lang="en-US" sz="1200" b="1" dirty="0" smtClean="0">
                        <a:solidFill>
                          <a:schemeClr val="bg1"/>
                        </a:solidFill>
                        <a:effectLst/>
                        <a:latin typeface="Arial Narrow"/>
                        <a:ea typeface="Calibri"/>
                        <a:cs typeface="Arial"/>
                      </a:endParaRPr>
                    </a:p>
                    <a:p>
                      <a:pPr marL="0" marR="0" algn="ctr">
                        <a:spcBef>
                          <a:spcPts val="0"/>
                        </a:spcBef>
                        <a:spcAft>
                          <a:spcPts val="0"/>
                        </a:spcAft>
                      </a:pPr>
                      <a:r>
                        <a:rPr lang="en-US" sz="1200" b="1" dirty="0" smtClean="0">
                          <a:solidFill>
                            <a:schemeClr val="bg1"/>
                          </a:solidFill>
                          <a:effectLst/>
                          <a:latin typeface="Arial Narrow"/>
                          <a:ea typeface="Calibri"/>
                          <a:cs typeface="Arial"/>
                        </a:rPr>
                        <a:t>HISTORIAN</a:t>
                      </a:r>
                      <a:endParaRPr lang="en-US" sz="1200" dirty="0">
                        <a:solidFill>
                          <a:schemeClr val="bg1"/>
                        </a:solidFill>
                        <a:effectLst/>
                        <a:latin typeface="Calibri"/>
                        <a:ea typeface="Calibri"/>
                        <a:cs typeface="Calibri"/>
                      </a:endParaRPr>
                    </a:p>
                  </a:txBody>
                  <a:tcPr marL="68580" marR="68580" marT="0" marB="0">
                    <a:solidFill>
                      <a:srgbClr val="00B050"/>
                    </a:solidFill>
                  </a:tcPr>
                </a:tc>
                <a:tc>
                  <a:txBody>
                    <a:bodyPr/>
                    <a:lstStyle/>
                    <a:p>
                      <a:pPr marL="0" marR="0" algn="ctr">
                        <a:spcBef>
                          <a:spcPts val="0"/>
                        </a:spcBef>
                        <a:spcAft>
                          <a:spcPts val="0"/>
                        </a:spcAft>
                      </a:pPr>
                      <a:r>
                        <a:rPr lang="en-US" sz="1200" b="1" dirty="0">
                          <a:solidFill>
                            <a:schemeClr val="bg1"/>
                          </a:solidFill>
                          <a:effectLst/>
                          <a:latin typeface="Arial Narrow"/>
                          <a:ea typeface="Calibri"/>
                          <a:cs typeface="Arial"/>
                        </a:rPr>
                        <a:t>DEVELOPING</a:t>
                      </a:r>
                      <a:endParaRPr lang="en-US" sz="1200" dirty="0">
                        <a:solidFill>
                          <a:schemeClr val="bg1"/>
                        </a:solidFill>
                        <a:effectLst/>
                        <a:latin typeface="Calibri"/>
                        <a:ea typeface="Calibri"/>
                        <a:cs typeface="Calibri"/>
                      </a:endParaRPr>
                    </a:p>
                    <a:p>
                      <a:pPr marL="0" marR="0" algn="ctr">
                        <a:spcBef>
                          <a:spcPts val="0"/>
                        </a:spcBef>
                        <a:spcAft>
                          <a:spcPts val="0"/>
                        </a:spcAft>
                      </a:pPr>
                      <a:r>
                        <a:rPr lang="en-US" sz="1200" b="1" dirty="0">
                          <a:solidFill>
                            <a:schemeClr val="bg1"/>
                          </a:solidFill>
                          <a:effectLst/>
                          <a:latin typeface="Arial Narrow"/>
                          <a:ea typeface="Calibri"/>
                          <a:cs typeface="Arial"/>
                        </a:rPr>
                        <a:t>HISTORIAN</a:t>
                      </a:r>
                      <a:endParaRPr lang="en-US" sz="1200" dirty="0">
                        <a:solidFill>
                          <a:schemeClr val="bg1"/>
                        </a:solidFill>
                        <a:effectLst/>
                        <a:latin typeface="Calibri"/>
                        <a:ea typeface="Calibri"/>
                        <a:cs typeface="Calibri"/>
                      </a:endParaRPr>
                    </a:p>
                  </a:txBody>
                  <a:tcPr marL="68580" marR="68580" marT="0" marB="0">
                    <a:solidFill>
                      <a:srgbClr val="00B050"/>
                    </a:solidFill>
                  </a:tcPr>
                </a:tc>
                <a:tc>
                  <a:txBody>
                    <a:bodyPr/>
                    <a:lstStyle/>
                    <a:p>
                      <a:pPr marL="0" marR="0" algn="ctr">
                        <a:spcBef>
                          <a:spcPts val="0"/>
                        </a:spcBef>
                        <a:spcAft>
                          <a:spcPts val="0"/>
                        </a:spcAft>
                      </a:pPr>
                      <a:r>
                        <a:rPr lang="en-US" sz="1200" b="1" dirty="0">
                          <a:solidFill>
                            <a:schemeClr val="bg1"/>
                          </a:solidFill>
                          <a:effectLst/>
                          <a:latin typeface="Arial Narrow"/>
                          <a:ea typeface="Calibri"/>
                          <a:cs typeface="Arial"/>
                        </a:rPr>
                        <a:t>COMPETENT</a:t>
                      </a:r>
                      <a:endParaRPr lang="en-US" sz="1200" dirty="0">
                        <a:solidFill>
                          <a:schemeClr val="bg1"/>
                        </a:solidFill>
                        <a:effectLst/>
                        <a:latin typeface="Calibri"/>
                        <a:ea typeface="Calibri"/>
                        <a:cs typeface="Calibri"/>
                      </a:endParaRPr>
                    </a:p>
                    <a:p>
                      <a:pPr marL="0" marR="0" algn="ctr">
                        <a:spcBef>
                          <a:spcPts val="0"/>
                        </a:spcBef>
                        <a:spcAft>
                          <a:spcPts val="0"/>
                        </a:spcAft>
                      </a:pPr>
                      <a:r>
                        <a:rPr lang="en-US" sz="1200" b="1" dirty="0">
                          <a:solidFill>
                            <a:schemeClr val="bg1"/>
                          </a:solidFill>
                          <a:effectLst/>
                          <a:latin typeface="Arial Narrow"/>
                          <a:ea typeface="Calibri"/>
                          <a:cs typeface="Arial"/>
                        </a:rPr>
                        <a:t>HISTORIAN</a:t>
                      </a:r>
                      <a:endParaRPr lang="en-US" sz="1200" dirty="0">
                        <a:solidFill>
                          <a:schemeClr val="bg1"/>
                        </a:solidFill>
                        <a:effectLst/>
                        <a:latin typeface="Calibri"/>
                        <a:ea typeface="Calibri"/>
                        <a:cs typeface="Calibri"/>
                      </a:endParaRPr>
                    </a:p>
                  </a:txBody>
                  <a:tcPr marL="68580" marR="68580" marT="0" marB="0">
                    <a:solidFill>
                      <a:srgbClr val="00B050"/>
                    </a:solidFill>
                  </a:tcPr>
                </a:tc>
                <a:tc>
                  <a:txBody>
                    <a:bodyPr/>
                    <a:lstStyle/>
                    <a:p>
                      <a:pPr marL="0" marR="0" algn="ctr">
                        <a:spcBef>
                          <a:spcPts val="0"/>
                        </a:spcBef>
                        <a:spcAft>
                          <a:spcPts val="0"/>
                        </a:spcAft>
                      </a:pPr>
                      <a:r>
                        <a:rPr lang="en-US" sz="1200" b="1" dirty="0">
                          <a:solidFill>
                            <a:schemeClr val="bg1"/>
                          </a:solidFill>
                          <a:effectLst/>
                          <a:latin typeface="Arial Narrow"/>
                          <a:ea typeface="Calibri"/>
                          <a:cs typeface="Arial"/>
                        </a:rPr>
                        <a:t>EXPERT </a:t>
                      </a:r>
                      <a:endParaRPr lang="en-US" sz="1200" dirty="0">
                        <a:solidFill>
                          <a:schemeClr val="bg1"/>
                        </a:solidFill>
                        <a:effectLst/>
                        <a:latin typeface="Calibri"/>
                        <a:ea typeface="Calibri"/>
                        <a:cs typeface="Calibri"/>
                      </a:endParaRPr>
                    </a:p>
                    <a:p>
                      <a:pPr marL="0" marR="0" algn="ctr">
                        <a:spcBef>
                          <a:spcPts val="0"/>
                        </a:spcBef>
                        <a:spcAft>
                          <a:spcPts val="0"/>
                        </a:spcAft>
                      </a:pPr>
                      <a:r>
                        <a:rPr lang="en-US" sz="1200" b="1" dirty="0">
                          <a:solidFill>
                            <a:schemeClr val="bg1"/>
                          </a:solidFill>
                          <a:effectLst/>
                          <a:latin typeface="Arial Narrow"/>
                          <a:ea typeface="Calibri"/>
                          <a:cs typeface="Arial"/>
                        </a:rPr>
                        <a:t>HISTORIAN</a:t>
                      </a:r>
                      <a:endParaRPr lang="en-US" sz="1200" dirty="0">
                        <a:solidFill>
                          <a:schemeClr val="bg1"/>
                        </a:solidFill>
                        <a:effectLst/>
                        <a:latin typeface="Calibri"/>
                        <a:ea typeface="Calibri"/>
                        <a:cs typeface="Calibri"/>
                      </a:endParaRPr>
                    </a:p>
                  </a:txBody>
                  <a:tcPr marL="68580" marR="68580" marT="0" marB="0">
                    <a:solidFill>
                      <a:srgbClr val="00B050"/>
                    </a:solidFill>
                  </a:tcPr>
                </a:tc>
              </a:tr>
              <a:tr h="645731">
                <a:tc>
                  <a:txBody>
                    <a:bodyPr/>
                    <a:lstStyle/>
                    <a:p>
                      <a:pPr marL="0" marR="0">
                        <a:spcBef>
                          <a:spcPts val="0"/>
                        </a:spcBef>
                        <a:spcAft>
                          <a:spcPts val="0"/>
                        </a:spcAft>
                      </a:pPr>
                      <a:r>
                        <a:rPr lang="en-US" sz="1050" b="1" dirty="0">
                          <a:solidFill>
                            <a:schemeClr val="bg1"/>
                          </a:solidFill>
                          <a:effectLst/>
                          <a:latin typeface="Arial" pitchFamily="34" charset="0"/>
                          <a:ea typeface="Calibri"/>
                          <a:cs typeface="Arial" pitchFamily="34" charset="0"/>
                        </a:rPr>
                        <a:t>Identifies repeat patterns in history</a:t>
                      </a:r>
                      <a:r>
                        <a:rPr lang="en-US" sz="1050" dirty="0">
                          <a:solidFill>
                            <a:schemeClr val="bg1"/>
                          </a:solidFill>
                          <a:effectLst/>
                          <a:latin typeface="Arial" pitchFamily="34" charset="0"/>
                          <a:ea typeface="Calibri"/>
                          <a:cs typeface="Arial" pitchFamily="34" charset="0"/>
                        </a:rPr>
                        <a:t> (e.g., migration, war, etc.) </a:t>
                      </a:r>
                    </a:p>
                  </a:txBody>
                  <a:tcPr marL="68580" marR="68580" marT="0" marB="0">
                    <a:solidFill>
                      <a:srgbClr val="00B050"/>
                    </a:solid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Has no idea there are repeat patterns. </a:t>
                      </a:r>
                    </a:p>
                  </a:txBody>
                  <a:tcPr marL="68580" marR="68580" marT="0" marB="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Recognizes that a couple of patterns happen frequently, such as war.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Articulates multiple patterns in history and can explain some of the reasons.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Can predict current happenings based upon historical patterns and the synthesis of those patterns.</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1163891">
                <a:tc>
                  <a:txBody>
                    <a:bodyPr/>
                    <a:lstStyle/>
                    <a:p>
                      <a:pPr marL="0" marR="0">
                        <a:spcBef>
                          <a:spcPts val="0"/>
                        </a:spcBef>
                        <a:spcAft>
                          <a:spcPts val="0"/>
                        </a:spcAft>
                      </a:pPr>
                      <a:r>
                        <a:rPr lang="en-US" sz="1050" b="1" dirty="0">
                          <a:solidFill>
                            <a:schemeClr val="bg1"/>
                          </a:solidFill>
                          <a:effectLst/>
                          <a:latin typeface="Arial" pitchFamily="34" charset="0"/>
                          <a:ea typeface="Calibri"/>
                          <a:cs typeface="Arial" pitchFamily="34" charset="0"/>
                        </a:rPr>
                        <a:t>Understands historical interpretation and bias</a:t>
                      </a:r>
                      <a:r>
                        <a:rPr lang="en-US" sz="1050" dirty="0">
                          <a:solidFill>
                            <a:schemeClr val="bg1"/>
                          </a:solidFill>
                          <a:effectLst/>
                          <a:latin typeface="Arial" pitchFamily="34" charset="0"/>
                          <a:ea typeface="Calibri"/>
                          <a:cs typeface="Arial" pitchFamily="34" charset="0"/>
                        </a:rPr>
                        <a:t> </a:t>
                      </a:r>
                    </a:p>
                  </a:txBody>
                  <a:tcPr marL="68580" marR="68580" marT="0" marB="0">
                    <a:solidFill>
                      <a:srgbClr val="00B050"/>
                    </a:solid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Believes whatever the book says. </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Knows that there is more than one side to the story.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Knows that some sources are more credible than others.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Can distinguish between primary and secondary sources.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Explains the role of the victor in history.</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Can distinguish primary and secondary sources, as well as the victor role.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Can identify the prevailing ideologies of the time and the influence on what is recorded and observed.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023175">
                <a:tc>
                  <a:txBody>
                    <a:bodyPr/>
                    <a:lstStyle/>
                    <a:p>
                      <a:pPr marL="0" marR="0">
                        <a:spcBef>
                          <a:spcPts val="0"/>
                        </a:spcBef>
                        <a:spcAft>
                          <a:spcPts val="0"/>
                        </a:spcAft>
                      </a:pPr>
                      <a:r>
                        <a:rPr lang="en-US" sz="1050" b="1" dirty="0">
                          <a:solidFill>
                            <a:schemeClr val="bg1"/>
                          </a:solidFill>
                          <a:effectLst/>
                          <a:latin typeface="Arial" pitchFamily="34" charset="0"/>
                          <a:ea typeface="Calibri"/>
                          <a:cs typeface="Arial" pitchFamily="34" charset="0"/>
                        </a:rPr>
                        <a:t>Identifies and integrates canons of history  </a:t>
                      </a:r>
                      <a:endParaRPr lang="en-US" sz="1050" dirty="0">
                        <a:solidFill>
                          <a:schemeClr val="bg1"/>
                        </a:solidFill>
                        <a:effectLst/>
                        <a:latin typeface="Arial" pitchFamily="34" charset="0"/>
                        <a:ea typeface="Calibri"/>
                        <a:cs typeface="Arial" pitchFamily="34" charset="0"/>
                      </a:endParaRPr>
                    </a:p>
                    <a:p>
                      <a:pPr marL="0" marR="0">
                        <a:spcBef>
                          <a:spcPts val="0"/>
                        </a:spcBef>
                        <a:spcAft>
                          <a:spcPts val="0"/>
                        </a:spcAft>
                      </a:pPr>
                      <a:r>
                        <a:rPr lang="en-US" sz="1050" dirty="0">
                          <a:solidFill>
                            <a:schemeClr val="bg1"/>
                          </a:solidFill>
                          <a:effectLst/>
                          <a:latin typeface="Arial" pitchFamily="34" charset="0"/>
                          <a:ea typeface="Calibri"/>
                          <a:cs typeface="Arial" pitchFamily="34" charset="0"/>
                        </a:rPr>
                        <a:t>(e.g., military, religious, governmental, arts, social, cultural, country, world, etc.) </a:t>
                      </a:r>
                    </a:p>
                  </a:txBody>
                  <a:tcPr marL="68580" marR="68580" marT="0" marB="0">
                    <a:solidFill>
                      <a:srgbClr val="00B050"/>
                    </a:solidFill>
                  </a:tcPr>
                </a:tc>
                <a:tc>
                  <a:txBody>
                    <a:bodyPr/>
                    <a:lstStyle/>
                    <a:p>
                      <a:pPr marL="0" marR="0">
                        <a:spcBef>
                          <a:spcPts val="0"/>
                        </a:spcBef>
                        <a:spcAft>
                          <a:spcPts val="0"/>
                        </a:spcAft>
                      </a:pPr>
                      <a:r>
                        <a:rPr lang="en-US" sz="900">
                          <a:solidFill>
                            <a:srgbClr val="000000"/>
                          </a:solidFill>
                          <a:effectLst/>
                          <a:latin typeface="Arial" pitchFamily="34" charset="0"/>
                          <a:ea typeface="Calibri"/>
                          <a:cs typeface="Arial" pitchFamily="34" charset="0"/>
                        </a:rPr>
                        <a:t>Thinks history is only one canon and one country.</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Knows there is more than one canon but does not integrate them as part of cause and effect.</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Integrates the canons and explains the influence of one on the other for a particular country.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Integrates the canons and explains the influence of one on the other for the world.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Can explain the influence of a country on world events.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205803">
                <a:tc>
                  <a:txBody>
                    <a:bodyPr/>
                    <a:lstStyle/>
                    <a:p>
                      <a:pPr marL="0" marR="0">
                        <a:spcBef>
                          <a:spcPts val="0"/>
                        </a:spcBef>
                        <a:spcAft>
                          <a:spcPts val="0"/>
                        </a:spcAft>
                      </a:pPr>
                      <a:r>
                        <a:rPr lang="en-US" sz="1050" b="1" dirty="0">
                          <a:solidFill>
                            <a:schemeClr val="bg1"/>
                          </a:solidFill>
                          <a:effectLst/>
                          <a:latin typeface="Arial" pitchFamily="34" charset="0"/>
                          <a:ea typeface="Calibri"/>
                          <a:cs typeface="Arial" pitchFamily="34" charset="0"/>
                        </a:rPr>
                        <a:t>Explains cause and effect, generational linkages, role of personality and timing, chronological sequence </a:t>
                      </a:r>
                      <a:endParaRPr lang="en-US" sz="1050" dirty="0">
                        <a:solidFill>
                          <a:schemeClr val="bg1"/>
                        </a:solidFill>
                        <a:effectLst/>
                        <a:latin typeface="Arial" pitchFamily="34" charset="0"/>
                        <a:ea typeface="Calibri"/>
                        <a:cs typeface="Arial" pitchFamily="34" charset="0"/>
                      </a:endParaRPr>
                    </a:p>
                  </a:txBody>
                  <a:tcPr marL="68580" marR="68580" marT="0" marB="0">
                    <a:solidFill>
                      <a:srgbClr val="00B050"/>
                    </a:solidFill>
                  </a:tcPr>
                </a:tc>
                <a:tc>
                  <a:txBody>
                    <a:bodyPr/>
                    <a:lstStyle/>
                    <a:p>
                      <a:pPr marL="0" marR="0">
                        <a:spcBef>
                          <a:spcPts val="0"/>
                        </a:spcBef>
                        <a:spcAft>
                          <a:spcPts val="0"/>
                        </a:spcAft>
                      </a:pPr>
                      <a:r>
                        <a:rPr lang="en-US" sz="900">
                          <a:solidFill>
                            <a:srgbClr val="000000"/>
                          </a:solidFill>
                          <a:effectLst/>
                          <a:latin typeface="Arial" pitchFamily="34" charset="0"/>
                          <a:ea typeface="Calibri"/>
                          <a:cs typeface="Arial" pitchFamily="34" charset="0"/>
                        </a:rPr>
                        <a:t>Knows only chronological sequence. </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a:solidFill>
                            <a:srgbClr val="000000"/>
                          </a:solidFill>
                          <a:effectLst/>
                          <a:latin typeface="Arial" pitchFamily="34" charset="0"/>
                          <a:ea typeface="Calibri"/>
                          <a:cs typeface="Arial" pitchFamily="34" charset="0"/>
                        </a:rPr>
                        <a:t>Identifies chronological sequence. </a:t>
                      </a:r>
                    </a:p>
                    <a:p>
                      <a:pPr marL="0" marR="0">
                        <a:spcBef>
                          <a:spcPts val="0"/>
                        </a:spcBef>
                        <a:spcAft>
                          <a:spcPts val="0"/>
                        </a:spcAft>
                      </a:pPr>
                      <a:r>
                        <a:rPr lang="en-US" sz="900">
                          <a:solidFill>
                            <a:srgbClr val="000000"/>
                          </a:solidFill>
                          <a:effectLst/>
                          <a:latin typeface="Arial" pitchFamily="34" charset="0"/>
                          <a:ea typeface="Calibri"/>
                          <a:cs typeface="Arial" pitchFamily="34" charset="0"/>
                        </a:rPr>
                        <a:t> </a:t>
                      </a:r>
                    </a:p>
                    <a:p>
                      <a:pPr marL="0" marR="0">
                        <a:spcBef>
                          <a:spcPts val="0"/>
                        </a:spcBef>
                        <a:spcAft>
                          <a:spcPts val="0"/>
                        </a:spcAft>
                      </a:pPr>
                      <a:r>
                        <a:rPr lang="en-US" sz="900">
                          <a:solidFill>
                            <a:srgbClr val="000000"/>
                          </a:solidFill>
                          <a:effectLst/>
                          <a:latin typeface="Arial" pitchFamily="34" charset="0"/>
                          <a:ea typeface="Calibri"/>
                          <a:cs typeface="Arial" pitchFamily="34" charset="0"/>
                        </a:rPr>
                        <a:t>Can explain cause and effect of some events.</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Can explain cause and effect and role of intergenerational interactions.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Recognizes that personality and timing play a role.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Explains the chronological sequence of interlocking personality, timing, precedents, and events.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Identifies the places where another choice might have been made.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183069">
                <a:tc>
                  <a:txBody>
                    <a:bodyPr/>
                    <a:lstStyle/>
                    <a:p>
                      <a:pPr marL="0" marR="0">
                        <a:spcBef>
                          <a:spcPts val="0"/>
                        </a:spcBef>
                        <a:spcAft>
                          <a:spcPts val="0"/>
                        </a:spcAft>
                      </a:pPr>
                      <a:r>
                        <a:rPr lang="en-US" sz="1050" b="1" dirty="0">
                          <a:solidFill>
                            <a:schemeClr val="bg1"/>
                          </a:solidFill>
                          <a:effectLst/>
                          <a:latin typeface="Arial" pitchFamily="34" charset="0"/>
                          <a:ea typeface="Calibri"/>
                          <a:cs typeface="Arial" pitchFamily="34" charset="0"/>
                        </a:rPr>
                        <a:t>Understands accuracy of interpretation, sources, conclusions</a:t>
                      </a:r>
                      <a:r>
                        <a:rPr lang="en-US" sz="1050" dirty="0">
                          <a:solidFill>
                            <a:schemeClr val="bg1"/>
                          </a:solidFill>
                          <a:effectLst/>
                          <a:latin typeface="Arial" pitchFamily="34" charset="0"/>
                          <a:ea typeface="Calibri"/>
                          <a:cs typeface="Arial" pitchFamily="34" charset="0"/>
                        </a:rPr>
                        <a:t> </a:t>
                      </a:r>
                    </a:p>
                  </a:txBody>
                  <a:tcPr marL="68580" marR="68580" marT="0" marB="0">
                    <a:solidFill>
                      <a:srgbClr val="00B050"/>
                    </a:solidFill>
                  </a:tcPr>
                </a:tc>
                <a:tc>
                  <a:txBody>
                    <a:bodyPr/>
                    <a:lstStyle/>
                    <a:p>
                      <a:pPr marL="0" marR="0">
                        <a:spcBef>
                          <a:spcPts val="0"/>
                        </a:spcBef>
                        <a:spcAft>
                          <a:spcPts val="0"/>
                        </a:spcAft>
                      </a:pPr>
                      <a:r>
                        <a:rPr lang="en-US" sz="900">
                          <a:solidFill>
                            <a:srgbClr val="000000"/>
                          </a:solidFill>
                          <a:effectLst/>
                          <a:latin typeface="Arial" pitchFamily="34" charset="0"/>
                          <a:ea typeface="Calibri"/>
                          <a:cs typeface="Arial" pitchFamily="34" charset="0"/>
                        </a:rPr>
                        <a:t>Thinks the written document is accurate. </a:t>
                      </a: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a:solidFill>
                            <a:srgbClr val="000000"/>
                          </a:solidFill>
                          <a:effectLst/>
                          <a:latin typeface="Arial" pitchFamily="34" charset="0"/>
                          <a:ea typeface="Calibri"/>
                          <a:cs typeface="Arial" pitchFamily="34" charset="0"/>
                        </a:rPr>
                        <a:t>Realizes that historical interpretation is based upon the victor.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a:solidFill>
                            <a:srgbClr val="000000"/>
                          </a:solidFill>
                          <a:effectLst/>
                          <a:latin typeface="Arial" pitchFamily="34" charset="0"/>
                          <a:ea typeface="Calibri"/>
                          <a:cs typeface="Arial" pitchFamily="34" charset="0"/>
                        </a:rPr>
                        <a:t>Believes that accuracy is possible by careful documentation of sources.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spcBef>
                          <a:spcPts val="0"/>
                        </a:spcBef>
                        <a:spcAft>
                          <a:spcPts val="0"/>
                        </a:spcAft>
                      </a:pPr>
                      <a:r>
                        <a:rPr lang="en-US" sz="900" dirty="0">
                          <a:solidFill>
                            <a:srgbClr val="000000"/>
                          </a:solidFill>
                          <a:effectLst/>
                          <a:latin typeface="Arial" pitchFamily="34" charset="0"/>
                          <a:ea typeface="Calibri"/>
                          <a:cs typeface="Arial" pitchFamily="34" charset="0"/>
                        </a:rPr>
                        <a:t>Articulates the nebulous and even nefarious difficulties of accuracy.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 </a:t>
                      </a:r>
                    </a:p>
                    <a:p>
                      <a:pPr marL="0" marR="0">
                        <a:spcBef>
                          <a:spcPts val="0"/>
                        </a:spcBef>
                        <a:spcAft>
                          <a:spcPts val="0"/>
                        </a:spcAft>
                      </a:pPr>
                      <a:r>
                        <a:rPr lang="en-US" sz="900" dirty="0">
                          <a:solidFill>
                            <a:srgbClr val="000000"/>
                          </a:solidFill>
                          <a:effectLst/>
                          <a:latin typeface="Arial" pitchFamily="34" charset="0"/>
                          <a:ea typeface="Calibri"/>
                          <a:cs typeface="Arial" pitchFamily="34" charset="0"/>
                        </a:rPr>
                        <a:t>Identifies the methodologies most probable to approximating historical accuracy. </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3" name="Rectangle 2"/>
          <p:cNvSpPr/>
          <p:nvPr/>
        </p:nvSpPr>
        <p:spPr>
          <a:xfrm>
            <a:off x="228600" y="152400"/>
            <a:ext cx="4754315" cy="369332"/>
          </a:xfrm>
          <a:prstGeom prst="rect">
            <a:avLst/>
          </a:prstGeom>
        </p:spPr>
        <p:txBody>
          <a:bodyPr wrap="none">
            <a:spAutoFit/>
          </a:bodyPr>
          <a:lstStyle/>
          <a:p>
            <a:r>
              <a:rPr lang="en-US" b="1" dirty="0">
                <a:latin typeface="Arial" pitchFamily="34" charset="0"/>
                <a:cs typeface="Arial" pitchFamily="34" charset="0"/>
              </a:rPr>
              <a:t>ASSESSMENT OF A SKILLED HISTORIAN</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80F2F0D-5307-4956-87E0-E66C4E6650A6}" type="slidenum">
              <a:rPr lang="en-US" smtClean="0"/>
              <a:pPr/>
              <a:t>7</a:t>
            </a:fld>
            <a:endParaRPr lang="en-US"/>
          </a:p>
        </p:txBody>
      </p:sp>
    </p:spTree>
    <p:extLst>
      <p:ext uri="{BB962C8B-B14F-4D97-AF65-F5344CB8AC3E}">
        <p14:creationId xmlns:p14="http://schemas.microsoft.com/office/powerpoint/2010/main" xmlns="" val="4199635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106505478"/>
              </p:ext>
            </p:extLst>
          </p:nvPr>
        </p:nvGraphicFramePr>
        <p:xfrm>
          <a:off x="304800" y="609600"/>
          <a:ext cx="8382000" cy="5381752"/>
        </p:xfrm>
        <a:graphic>
          <a:graphicData uri="http://schemas.openxmlformats.org/drawingml/2006/table">
            <a:tbl>
              <a:tblPr firstRow="1" firstCol="1" bandRow="1" bandCol="1">
                <a:tableStyleId>{5C22544A-7EE6-4342-B048-85BDC9FD1C3A}</a:tableStyleId>
              </a:tblPr>
              <a:tblGrid>
                <a:gridCol w="1371600"/>
                <a:gridCol w="1752600"/>
                <a:gridCol w="1752600"/>
                <a:gridCol w="1752600"/>
                <a:gridCol w="1752600"/>
              </a:tblGrid>
              <a:tr h="457200">
                <a:tc>
                  <a:txBody>
                    <a:bodyPr/>
                    <a:lstStyle/>
                    <a:p>
                      <a:pPr marL="0" marR="0">
                        <a:lnSpc>
                          <a:spcPct val="115000"/>
                        </a:lnSpc>
                        <a:spcBef>
                          <a:spcPts val="0"/>
                        </a:spcBef>
                        <a:spcAft>
                          <a:spcPts val="0"/>
                        </a:spcAft>
                      </a:pPr>
                      <a:r>
                        <a:rPr lang="en-US" sz="1200" b="1" dirty="0">
                          <a:effectLst/>
                          <a:latin typeface="Arial" pitchFamily="34" charset="0"/>
                          <a:ea typeface="Calibri"/>
                          <a:cs typeface="Arial" pitchFamily="34" charset="0"/>
                        </a:rPr>
                        <a:t>CRITERIA</a:t>
                      </a:r>
                      <a:endParaRPr lang="en-US" sz="1200" dirty="0">
                        <a:effectLst/>
                        <a:latin typeface="Arial" pitchFamily="34" charset="0"/>
                        <a:ea typeface="Calibri"/>
                        <a:cs typeface="Arial" pitchFamily="34" charset="0"/>
                      </a:endParaRPr>
                    </a:p>
                  </a:txBody>
                  <a:tcPr marL="50800" marR="50800" marT="50800" marB="50800" anchor="ctr">
                    <a:solidFill>
                      <a:srgbClr val="7030A0"/>
                    </a:solidFill>
                  </a:tcPr>
                </a:tc>
                <a:tc>
                  <a:txBody>
                    <a:bodyPr/>
                    <a:lstStyle/>
                    <a:p>
                      <a:pPr marL="0" marR="0" algn="ctr">
                        <a:lnSpc>
                          <a:spcPct val="115000"/>
                        </a:lnSpc>
                        <a:spcBef>
                          <a:spcPts val="0"/>
                        </a:spcBef>
                        <a:spcAft>
                          <a:spcPts val="0"/>
                        </a:spcAft>
                      </a:pPr>
                      <a:r>
                        <a:rPr lang="en-US" sz="1200" b="1" dirty="0">
                          <a:effectLst/>
                          <a:latin typeface="Arial" pitchFamily="34" charset="0"/>
                          <a:ea typeface="Calibri"/>
                          <a:cs typeface="Arial" pitchFamily="34" charset="0"/>
                        </a:rPr>
                        <a:t>1</a:t>
                      </a:r>
                      <a:endParaRPr lang="en-US" sz="1200" dirty="0">
                        <a:effectLst/>
                        <a:latin typeface="Arial" pitchFamily="34" charset="0"/>
                        <a:ea typeface="Calibri"/>
                        <a:cs typeface="Arial" pitchFamily="34" charset="0"/>
                      </a:endParaRPr>
                    </a:p>
                  </a:txBody>
                  <a:tcPr marL="50800" marR="50800" marT="50800" marB="50800" anchor="ctr">
                    <a:solidFill>
                      <a:srgbClr val="7030A0"/>
                    </a:solidFill>
                  </a:tcPr>
                </a:tc>
                <a:tc>
                  <a:txBody>
                    <a:bodyPr/>
                    <a:lstStyle/>
                    <a:p>
                      <a:pPr marL="0" marR="0" algn="ctr">
                        <a:lnSpc>
                          <a:spcPct val="115000"/>
                        </a:lnSpc>
                        <a:spcBef>
                          <a:spcPts val="0"/>
                        </a:spcBef>
                        <a:spcAft>
                          <a:spcPts val="0"/>
                        </a:spcAft>
                      </a:pPr>
                      <a:r>
                        <a:rPr lang="en-US" sz="1200" b="1" dirty="0">
                          <a:effectLst/>
                          <a:latin typeface="Arial" pitchFamily="34" charset="0"/>
                          <a:ea typeface="Calibri"/>
                          <a:cs typeface="Arial" pitchFamily="34" charset="0"/>
                        </a:rPr>
                        <a:t>2</a:t>
                      </a:r>
                      <a:endParaRPr lang="en-US" sz="1200" dirty="0">
                        <a:effectLst/>
                        <a:latin typeface="Arial" pitchFamily="34" charset="0"/>
                        <a:ea typeface="Calibri"/>
                        <a:cs typeface="Arial" pitchFamily="34" charset="0"/>
                      </a:endParaRPr>
                    </a:p>
                  </a:txBody>
                  <a:tcPr marL="50800" marR="50800" marT="50800" marB="50800" anchor="ctr">
                    <a:solidFill>
                      <a:srgbClr val="7030A0"/>
                    </a:solidFill>
                  </a:tcPr>
                </a:tc>
                <a:tc>
                  <a:txBody>
                    <a:bodyPr/>
                    <a:lstStyle/>
                    <a:p>
                      <a:pPr marL="0" marR="0" algn="ctr">
                        <a:lnSpc>
                          <a:spcPct val="115000"/>
                        </a:lnSpc>
                        <a:spcBef>
                          <a:spcPts val="0"/>
                        </a:spcBef>
                        <a:spcAft>
                          <a:spcPts val="0"/>
                        </a:spcAft>
                      </a:pPr>
                      <a:r>
                        <a:rPr lang="en-US" sz="1200" b="1" dirty="0">
                          <a:effectLst/>
                          <a:latin typeface="Arial" pitchFamily="34" charset="0"/>
                          <a:ea typeface="Calibri"/>
                          <a:cs typeface="Arial" pitchFamily="34" charset="0"/>
                        </a:rPr>
                        <a:t>3</a:t>
                      </a:r>
                      <a:endParaRPr lang="en-US" sz="1200" dirty="0">
                        <a:effectLst/>
                        <a:latin typeface="Arial" pitchFamily="34" charset="0"/>
                        <a:ea typeface="Calibri"/>
                        <a:cs typeface="Arial" pitchFamily="34" charset="0"/>
                      </a:endParaRPr>
                    </a:p>
                  </a:txBody>
                  <a:tcPr marL="50800" marR="50800" marT="50800" marB="50800" anchor="ctr">
                    <a:solidFill>
                      <a:srgbClr val="7030A0"/>
                    </a:solidFill>
                  </a:tcPr>
                </a:tc>
                <a:tc>
                  <a:txBody>
                    <a:bodyPr/>
                    <a:lstStyle/>
                    <a:p>
                      <a:pPr marL="0" marR="0" algn="ctr">
                        <a:lnSpc>
                          <a:spcPct val="115000"/>
                        </a:lnSpc>
                        <a:spcBef>
                          <a:spcPts val="0"/>
                        </a:spcBef>
                        <a:spcAft>
                          <a:spcPts val="0"/>
                        </a:spcAft>
                      </a:pPr>
                      <a:r>
                        <a:rPr lang="en-US" sz="1200" b="1" dirty="0">
                          <a:effectLst/>
                          <a:latin typeface="Arial" pitchFamily="34" charset="0"/>
                          <a:ea typeface="Calibri"/>
                          <a:cs typeface="Arial" pitchFamily="34" charset="0"/>
                        </a:rPr>
                        <a:t>4</a:t>
                      </a:r>
                      <a:endParaRPr lang="en-US" sz="1200" dirty="0">
                        <a:effectLst/>
                        <a:latin typeface="Arial" pitchFamily="34" charset="0"/>
                        <a:ea typeface="Calibri"/>
                        <a:cs typeface="Arial" pitchFamily="34" charset="0"/>
                      </a:endParaRPr>
                    </a:p>
                  </a:txBody>
                  <a:tcPr marL="50800" marR="50800" marT="50800" marB="50800" anchor="ctr">
                    <a:solidFill>
                      <a:srgbClr val="7030A0"/>
                    </a:solidFill>
                  </a:tcPr>
                </a:tc>
              </a:tr>
              <a:tr h="645731">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Accuracy</a:t>
                      </a:r>
                      <a:endParaRPr lang="en-US" sz="1050" dirty="0">
                        <a:effectLst/>
                        <a:latin typeface="Arial" pitchFamily="34" charset="0"/>
                        <a:ea typeface="Calibri"/>
                        <a:cs typeface="Arial" pitchFamily="34" charset="0"/>
                      </a:endParaRPr>
                    </a:p>
                  </a:txBody>
                  <a:tcPr marL="50800" marR="50800" marT="50800" marB="50800">
                    <a:solidFill>
                      <a:srgbClr val="7030A0"/>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Not in time</a:t>
                      </a:r>
                      <a:endParaRPr lang="en-US" sz="1100" dirty="0">
                        <a:effectLst/>
                        <a:latin typeface="Arial" pitchFamily="34" charset="0"/>
                        <a:ea typeface="Calibri"/>
                        <a:cs typeface="Arial" pitchFamily="34" charset="0"/>
                      </a:endParaRPr>
                    </a:p>
                    <a:p>
                      <a:pPr marL="120650" marR="0" indent="-120650">
                        <a:lnSpc>
                          <a:spcPct val="115000"/>
                        </a:lnSpc>
                        <a:spcBef>
                          <a:spcPts val="0"/>
                        </a:spcBef>
                        <a:spcAft>
                          <a:spcPts val="0"/>
                        </a:spcAft>
                      </a:pPr>
                      <a:r>
                        <a:rPr lang="en-US" sz="900" dirty="0">
                          <a:effectLst/>
                          <a:latin typeface="Arial" pitchFamily="34" charset="0"/>
                          <a:ea typeface="Calibri"/>
                          <a:cs typeface="Arial" pitchFamily="34" charset="0"/>
                        </a:rPr>
                        <a:t>Several wrong notes</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Wrong key</a:t>
                      </a:r>
                      <a:endParaRPr lang="en-US" sz="11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55245" marR="0" indent="-55245">
                        <a:lnSpc>
                          <a:spcPct val="115000"/>
                        </a:lnSpc>
                        <a:spcBef>
                          <a:spcPts val="0"/>
                        </a:spcBef>
                        <a:spcAft>
                          <a:spcPts val="0"/>
                        </a:spcAft>
                      </a:pPr>
                      <a:r>
                        <a:rPr lang="en-US" sz="900" dirty="0">
                          <a:effectLst/>
                          <a:latin typeface="Arial" pitchFamily="34" charset="0"/>
                          <a:ea typeface="Calibri"/>
                          <a:cs typeface="Arial" pitchFamily="34" charset="0"/>
                        </a:rPr>
                        <a:t>Mostly in correct time</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Misses notes</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Key is correct</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Fingerings are off</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In correct time</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Mostly uses correct </a:t>
                      </a:r>
                      <a:r>
                        <a:rPr lang="en-US" sz="900" dirty="0" smtClean="0">
                          <a:effectLst/>
                          <a:latin typeface="Arial" pitchFamily="34" charset="0"/>
                          <a:ea typeface="Calibri"/>
                          <a:cs typeface="Arial" pitchFamily="34" charset="0"/>
                        </a:rPr>
                        <a:t>fingerings</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Notes are correct</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94615" marR="0" indent="-94615">
                        <a:lnSpc>
                          <a:spcPct val="115000"/>
                        </a:lnSpc>
                        <a:spcBef>
                          <a:spcPts val="0"/>
                        </a:spcBef>
                        <a:spcAft>
                          <a:spcPts val="0"/>
                        </a:spcAft>
                      </a:pPr>
                      <a:r>
                        <a:rPr lang="en-US" sz="900">
                          <a:effectLst/>
                          <a:latin typeface="Arial" pitchFamily="34" charset="0"/>
                          <a:ea typeface="Calibri"/>
                          <a:cs typeface="Arial" pitchFamily="34" charset="0"/>
                        </a:rPr>
                        <a:t>Timing is virtually always correct</a:t>
                      </a:r>
                      <a:endParaRPr lang="en-US" sz="1100">
                        <a:effectLst/>
                        <a:latin typeface="Arial" pitchFamily="34" charset="0"/>
                        <a:ea typeface="Calibri"/>
                        <a:cs typeface="Arial" pitchFamily="34" charset="0"/>
                      </a:endParaRPr>
                    </a:p>
                    <a:p>
                      <a:pPr marL="94615" marR="0" indent="-94615">
                        <a:lnSpc>
                          <a:spcPct val="115000"/>
                        </a:lnSpc>
                        <a:spcBef>
                          <a:spcPts val="0"/>
                        </a:spcBef>
                        <a:spcAft>
                          <a:spcPts val="0"/>
                        </a:spcAft>
                      </a:pPr>
                      <a:r>
                        <a:rPr lang="en-US" sz="900">
                          <a:effectLst/>
                          <a:latin typeface="Arial" pitchFamily="34" charset="0"/>
                          <a:ea typeface="Calibri"/>
                          <a:cs typeface="Arial" pitchFamily="34" charset="0"/>
                        </a:rPr>
                        <a:t>Fingerings are correct</a:t>
                      </a:r>
                      <a:endParaRPr lang="en-US" sz="1100">
                        <a:effectLst/>
                        <a:latin typeface="Arial" pitchFamily="34" charset="0"/>
                        <a:ea typeface="Calibri"/>
                        <a:cs typeface="Arial" pitchFamily="34" charset="0"/>
                      </a:endParaRPr>
                    </a:p>
                    <a:p>
                      <a:pPr marL="94615" marR="0" indent="-94615">
                        <a:lnSpc>
                          <a:spcPct val="115000"/>
                        </a:lnSpc>
                        <a:spcBef>
                          <a:spcPts val="0"/>
                        </a:spcBef>
                        <a:spcAft>
                          <a:spcPts val="0"/>
                        </a:spcAft>
                      </a:pPr>
                      <a:r>
                        <a:rPr lang="en-US" sz="900">
                          <a:effectLst/>
                          <a:latin typeface="Arial" pitchFamily="34" charset="0"/>
                          <a:ea typeface="Calibri"/>
                          <a:cs typeface="Arial" pitchFamily="34" charset="0"/>
                        </a:rPr>
                        <a:t>Notes are virtually always correct</a:t>
                      </a:r>
                      <a:endParaRPr lang="en-US" sz="110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791464">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Articulation</a:t>
                      </a:r>
                      <a:endParaRPr lang="en-US" sz="1050" dirty="0">
                        <a:effectLst/>
                        <a:latin typeface="Arial" pitchFamily="34" charset="0"/>
                        <a:ea typeface="Calibri"/>
                        <a:cs typeface="Arial" pitchFamily="34" charset="0"/>
                      </a:endParaRPr>
                    </a:p>
                  </a:txBody>
                  <a:tcPr marL="50800" marR="50800" marT="50800" marB="50800">
                    <a:solidFill>
                      <a:srgbClr val="7030A0"/>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No variation in </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   tempo </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Markings not  </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   observed</a:t>
                      </a:r>
                      <a:endParaRPr lang="en-US" sz="1100" dirty="0">
                        <a:effectLst/>
                        <a:latin typeface="Arial" pitchFamily="34" charset="0"/>
                        <a:ea typeface="Calibri"/>
                        <a:cs typeface="Arial" pitchFamily="34" charset="0"/>
                      </a:endParaRPr>
                    </a:p>
                    <a:p>
                      <a:pPr marL="120650" marR="0" indent="-120650">
                        <a:lnSpc>
                          <a:spcPct val="115000"/>
                        </a:lnSpc>
                        <a:spcBef>
                          <a:spcPts val="0"/>
                        </a:spcBef>
                        <a:spcAft>
                          <a:spcPts val="0"/>
                        </a:spcAft>
                      </a:pPr>
                      <a:r>
                        <a:rPr lang="en-US" sz="900" dirty="0">
                          <a:effectLst/>
                          <a:latin typeface="Arial" pitchFamily="34" charset="0"/>
                          <a:ea typeface="Calibri"/>
                          <a:cs typeface="Arial" pitchFamily="34" charset="0"/>
                        </a:rPr>
                        <a:t>No contrast in </a:t>
                      </a:r>
                      <a:r>
                        <a:rPr lang="en-US" sz="900" dirty="0" smtClean="0">
                          <a:effectLst/>
                          <a:latin typeface="Arial" pitchFamily="34" charset="0"/>
                          <a:ea typeface="Calibri"/>
                          <a:cs typeface="Arial" pitchFamily="34" charset="0"/>
                        </a:rPr>
                        <a:t>sound</a:t>
                      </a:r>
                      <a:endParaRPr lang="en-US" sz="11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Some variation in </a:t>
                      </a:r>
                      <a:r>
                        <a:rPr lang="en-US" sz="900" dirty="0" smtClean="0">
                          <a:effectLst/>
                          <a:latin typeface="Arial" pitchFamily="34" charset="0"/>
                          <a:ea typeface="Calibri"/>
                          <a:cs typeface="Arial" pitchFamily="34" charset="0"/>
                        </a:rPr>
                        <a:t>tempo </a:t>
                      </a:r>
                      <a:r>
                        <a:rPr lang="en-US" sz="900" dirty="0">
                          <a:effectLst/>
                          <a:latin typeface="Arial" pitchFamily="34" charset="0"/>
                          <a:ea typeface="Calibri"/>
                          <a:cs typeface="Arial" pitchFamily="34" charset="0"/>
                        </a:rPr>
                        <a:t>but not </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   correct</a:t>
                      </a:r>
                      <a:endParaRPr lang="en-US" sz="1100" dirty="0">
                        <a:effectLst/>
                        <a:latin typeface="Arial" pitchFamily="34" charset="0"/>
                        <a:ea typeface="Calibri"/>
                        <a:cs typeface="Arial" pitchFamily="34" charset="0"/>
                      </a:endParaRPr>
                    </a:p>
                    <a:p>
                      <a:pPr marL="120650" marR="0" indent="-120650">
                        <a:lnSpc>
                          <a:spcPct val="115000"/>
                        </a:lnSpc>
                        <a:spcBef>
                          <a:spcPts val="0"/>
                        </a:spcBef>
                        <a:spcAft>
                          <a:spcPts val="0"/>
                        </a:spcAft>
                      </a:pPr>
                      <a:r>
                        <a:rPr lang="en-US" sz="900" dirty="0">
                          <a:effectLst/>
                          <a:latin typeface="Arial" pitchFamily="34" charset="0"/>
                          <a:ea typeface="Calibri"/>
                          <a:cs typeface="Arial" pitchFamily="34" charset="0"/>
                        </a:rPr>
                        <a:t>Some contrast but  incorrect for piece</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Random use of </a:t>
                      </a:r>
                      <a:r>
                        <a:rPr lang="en-US" sz="900" dirty="0" smtClean="0">
                          <a:effectLst/>
                          <a:latin typeface="Arial" pitchFamily="34" charset="0"/>
                          <a:ea typeface="Calibri"/>
                          <a:cs typeface="Arial" pitchFamily="34" charset="0"/>
                        </a:rPr>
                        <a:t>markings</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46355" marR="0" indent="-46355">
                        <a:lnSpc>
                          <a:spcPct val="115000"/>
                        </a:lnSpc>
                        <a:spcBef>
                          <a:spcPts val="0"/>
                        </a:spcBef>
                        <a:spcAft>
                          <a:spcPts val="0"/>
                        </a:spcAft>
                      </a:pPr>
                      <a:r>
                        <a:rPr lang="en-US" sz="900" dirty="0">
                          <a:effectLst/>
                          <a:latin typeface="Arial" pitchFamily="34" charset="0"/>
                          <a:ea typeface="Calibri"/>
                          <a:cs typeface="Arial" pitchFamily="34" charset="0"/>
                        </a:rPr>
                        <a:t>Tempo mostly correct</a:t>
                      </a:r>
                      <a:endParaRPr lang="en-US" sz="1100" dirty="0">
                        <a:effectLst/>
                        <a:latin typeface="Arial" pitchFamily="34" charset="0"/>
                        <a:ea typeface="Calibri"/>
                        <a:cs typeface="Arial" pitchFamily="34" charset="0"/>
                      </a:endParaRPr>
                    </a:p>
                    <a:p>
                      <a:pPr marL="46355" marR="0" indent="-46355">
                        <a:lnSpc>
                          <a:spcPct val="115000"/>
                        </a:lnSpc>
                        <a:spcBef>
                          <a:spcPts val="0"/>
                        </a:spcBef>
                        <a:spcAft>
                          <a:spcPts val="0"/>
                        </a:spcAft>
                      </a:pPr>
                      <a:r>
                        <a:rPr lang="en-US" sz="900" dirty="0">
                          <a:effectLst/>
                          <a:latin typeface="Arial" pitchFamily="34" charset="0"/>
                          <a:ea typeface="Calibri"/>
                          <a:cs typeface="Arial" pitchFamily="34" charset="0"/>
                        </a:rPr>
                        <a:t>Mostly correct use of  </a:t>
                      </a:r>
                      <a:r>
                        <a:rPr lang="en-US" sz="900" dirty="0" smtClean="0">
                          <a:effectLst/>
                          <a:latin typeface="Arial" pitchFamily="34" charset="0"/>
                          <a:ea typeface="Calibri"/>
                          <a:cs typeface="Arial" pitchFamily="34" charset="0"/>
                        </a:rPr>
                        <a:t>markings</a:t>
                      </a:r>
                      <a:endParaRPr lang="en-US" sz="1100" dirty="0">
                        <a:effectLst/>
                        <a:latin typeface="Arial" pitchFamily="34" charset="0"/>
                        <a:ea typeface="Calibri"/>
                        <a:cs typeface="Arial" pitchFamily="34" charset="0"/>
                      </a:endParaRPr>
                    </a:p>
                    <a:p>
                      <a:pPr marL="46355" marR="0" indent="-46355">
                        <a:lnSpc>
                          <a:spcPct val="115000"/>
                        </a:lnSpc>
                        <a:spcBef>
                          <a:spcPts val="0"/>
                        </a:spcBef>
                        <a:spcAft>
                          <a:spcPts val="0"/>
                        </a:spcAft>
                      </a:pPr>
                      <a:r>
                        <a:rPr lang="en-US" sz="900" dirty="0">
                          <a:effectLst/>
                          <a:latin typeface="Arial" pitchFamily="34" charset="0"/>
                          <a:ea typeface="Calibri"/>
                          <a:cs typeface="Arial" pitchFamily="34" charset="0"/>
                        </a:rPr>
                        <a:t>Dynamic contrast thin  </a:t>
                      </a:r>
                      <a:endParaRPr lang="en-US" sz="1100" dirty="0">
                        <a:effectLst/>
                        <a:latin typeface="Arial" pitchFamily="34" charset="0"/>
                        <a:ea typeface="Calibri"/>
                        <a:cs typeface="Arial" pitchFamily="34" charset="0"/>
                      </a:endParaRPr>
                    </a:p>
                    <a:p>
                      <a:pPr marL="46355" marR="0" indent="-46355">
                        <a:lnSpc>
                          <a:spcPct val="115000"/>
                        </a:lnSpc>
                        <a:spcBef>
                          <a:spcPts val="0"/>
                        </a:spcBef>
                        <a:spcAft>
                          <a:spcPts val="0"/>
                        </a:spcAft>
                      </a:pPr>
                      <a:r>
                        <a:rPr lang="en-US" sz="900" dirty="0">
                          <a:effectLst/>
                          <a:latin typeface="Arial" pitchFamily="34" charset="0"/>
                          <a:ea typeface="Calibri"/>
                          <a:cs typeface="Arial" pitchFamily="34" charset="0"/>
                        </a:rPr>
                        <a:t>   but correct</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20650" marR="0" indent="-120650">
                        <a:lnSpc>
                          <a:spcPct val="115000"/>
                        </a:lnSpc>
                        <a:spcBef>
                          <a:spcPts val="0"/>
                        </a:spcBef>
                        <a:spcAft>
                          <a:spcPts val="0"/>
                        </a:spcAft>
                      </a:pPr>
                      <a:r>
                        <a:rPr lang="en-US" sz="900" dirty="0">
                          <a:effectLst/>
                          <a:latin typeface="Arial" pitchFamily="34" charset="0"/>
                          <a:ea typeface="Calibri"/>
                          <a:cs typeface="Arial" pitchFamily="34" charset="0"/>
                        </a:rPr>
                        <a:t>Markings are </a:t>
                      </a:r>
                      <a:r>
                        <a:rPr lang="en-US" sz="900" dirty="0" smtClean="0">
                          <a:effectLst/>
                          <a:latin typeface="Arial" pitchFamily="34" charset="0"/>
                          <a:ea typeface="Calibri"/>
                          <a:cs typeface="Arial" pitchFamily="34" charset="0"/>
                        </a:rPr>
                        <a:t>virtually </a:t>
                      </a:r>
                      <a:r>
                        <a:rPr lang="en-US" sz="900" dirty="0">
                          <a:effectLst/>
                          <a:latin typeface="Arial" pitchFamily="34" charset="0"/>
                          <a:ea typeface="Calibri"/>
                          <a:cs typeface="Arial" pitchFamily="34" charset="0"/>
                        </a:rPr>
                        <a:t>always observed and followed</a:t>
                      </a:r>
                      <a:endParaRPr lang="en-US" sz="1100" dirty="0">
                        <a:effectLst/>
                        <a:latin typeface="Arial" pitchFamily="34" charset="0"/>
                        <a:ea typeface="Calibri"/>
                        <a:cs typeface="Arial" pitchFamily="34" charset="0"/>
                      </a:endParaRPr>
                    </a:p>
                    <a:p>
                      <a:pPr marL="94615" marR="0" indent="-94615">
                        <a:lnSpc>
                          <a:spcPct val="115000"/>
                        </a:lnSpc>
                        <a:spcBef>
                          <a:spcPts val="0"/>
                        </a:spcBef>
                        <a:spcAft>
                          <a:spcPts val="0"/>
                        </a:spcAft>
                      </a:pPr>
                      <a:r>
                        <a:rPr lang="en-US" sz="900" dirty="0">
                          <a:effectLst/>
                          <a:latin typeface="Arial" pitchFamily="34" charset="0"/>
                          <a:ea typeface="Calibri"/>
                          <a:cs typeface="Arial" pitchFamily="34" charset="0"/>
                        </a:rPr>
                        <a:t>Wide range of dynamic contrast </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Tempo is correct</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846773">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Sound quality</a:t>
                      </a:r>
                      <a:endParaRPr lang="en-US" sz="1050" dirty="0">
                        <a:effectLst/>
                        <a:latin typeface="Arial" pitchFamily="34" charset="0"/>
                        <a:ea typeface="Calibri"/>
                        <a:cs typeface="Arial" pitchFamily="34" charset="0"/>
                      </a:endParaRPr>
                    </a:p>
                  </a:txBody>
                  <a:tcPr marL="50800" marR="50800" marT="50800" marB="50800">
                    <a:solidFill>
                      <a:srgbClr val="7030A0"/>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Thin timbre</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High and </a:t>
                      </a:r>
                      <a:r>
                        <a:rPr lang="en-US" sz="900" dirty="0" smtClean="0">
                          <a:effectLst/>
                          <a:latin typeface="Arial" pitchFamily="34" charset="0"/>
                          <a:ea typeface="Calibri"/>
                          <a:cs typeface="Arial" pitchFamily="34" charset="0"/>
                        </a:rPr>
                        <a:t>low </a:t>
                      </a:r>
                      <a:r>
                        <a:rPr lang="en-US" sz="900" dirty="0">
                          <a:effectLst/>
                          <a:latin typeface="Arial" pitchFamily="34" charset="0"/>
                          <a:ea typeface="Calibri"/>
                          <a:cs typeface="Arial" pitchFamily="34" charset="0"/>
                        </a:rPr>
                        <a:t>notes off</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Too loud or too </a:t>
                      </a:r>
                      <a:r>
                        <a:rPr lang="en-US" sz="900" dirty="0" smtClean="0">
                          <a:effectLst/>
                          <a:latin typeface="Arial" pitchFamily="34" charset="0"/>
                          <a:ea typeface="Calibri"/>
                          <a:cs typeface="Arial" pitchFamily="34" charset="0"/>
                        </a:rPr>
                        <a:t>soft </a:t>
                      </a:r>
                      <a:r>
                        <a:rPr lang="en-US" sz="900" dirty="0">
                          <a:effectLst/>
                          <a:latin typeface="Arial" pitchFamily="34" charset="0"/>
                          <a:ea typeface="Calibri"/>
                          <a:cs typeface="Arial" pitchFamily="34" charset="0"/>
                        </a:rPr>
                        <a:t>for note or    </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   section</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Unpleasant to ear</a:t>
                      </a:r>
                      <a:endParaRPr lang="en-US" sz="11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Timbre for most </a:t>
                      </a:r>
                      <a:r>
                        <a:rPr lang="en-US" sz="900" dirty="0" smtClean="0">
                          <a:effectLst/>
                          <a:latin typeface="Arial" pitchFamily="34" charset="0"/>
                          <a:ea typeface="Calibri"/>
                          <a:cs typeface="Arial" pitchFamily="34" charset="0"/>
                        </a:rPr>
                        <a:t>notes </a:t>
                      </a:r>
                      <a:r>
                        <a:rPr lang="en-US" sz="900" dirty="0">
                          <a:effectLst/>
                          <a:latin typeface="Arial" pitchFamily="34" charset="0"/>
                          <a:ea typeface="Calibri"/>
                          <a:cs typeface="Arial" pitchFamily="34" charset="0"/>
                        </a:rPr>
                        <a:t>is fuller</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All difficult </a:t>
                      </a:r>
                      <a:r>
                        <a:rPr lang="en-US" sz="900" dirty="0" smtClean="0">
                          <a:effectLst/>
                          <a:latin typeface="Arial" pitchFamily="34" charset="0"/>
                          <a:ea typeface="Calibri"/>
                          <a:cs typeface="Arial" pitchFamily="34" charset="0"/>
                        </a:rPr>
                        <a:t>notes have </a:t>
                      </a:r>
                      <a:r>
                        <a:rPr lang="en-US" sz="900" dirty="0">
                          <a:effectLst/>
                          <a:latin typeface="Arial" pitchFamily="34" charset="0"/>
                          <a:ea typeface="Calibri"/>
                          <a:cs typeface="Arial" pitchFamily="34" charset="0"/>
                        </a:rPr>
                        <a:t>some </a:t>
                      </a:r>
                      <a:endParaRPr lang="en-US" sz="900" dirty="0" smtClean="0">
                        <a:effectLst/>
                        <a:latin typeface="Arial" pitchFamily="34" charset="0"/>
                        <a:ea typeface="Calibri"/>
                        <a:cs typeface="Arial" pitchFamily="34" charset="0"/>
                      </a:endParaRPr>
                    </a:p>
                    <a:p>
                      <a:pPr marL="0" marR="0">
                        <a:lnSpc>
                          <a:spcPct val="115000"/>
                        </a:lnSpc>
                        <a:spcBef>
                          <a:spcPts val="0"/>
                        </a:spcBef>
                        <a:spcAft>
                          <a:spcPts val="0"/>
                        </a:spcAft>
                      </a:pPr>
                      <a:r>
                        <a:rPr lang="en-US" sz="900" dirty="0" smtClean="0">
                          <a:effectLst/>
                          <a:latin typeface="Arial" pitchFamily="34" charset="0"/>
                          <a:ea typeface="Calibri"/>
                          <a:cs typeface="Arial" pitchFamily="34" charset="0"/>
                        </a:rPr>
                        <a:t>  timbre</a:t>
                      </a:r>
                      <a:endParaRPr lang="en-US" sz="1100" dirty="0">
                        <a:effectLst/>
                        <a:latin typeface="Arial" pitchFamily="34" charset="0"/>
                        <a:ea typeface="Calibri"/>
                        <a:cs typeface="Arial" pitchFamily="34" charset="0"/>
                      </a:endParaRPr>
                    </a:p>
                    <a:p>
                      <a:pPr marL="55245" marR="0" indent="-55245">
                        <a:lnSpc>
                          <a:spcPct val="115000"/>
                        </a:lnSpc>
                        <a:spcBef>
                          <a:spcPts val="0"/>
                        </a:spcBef>
                        <a:spcAft>
                          <a:spcPts val="0"/>
                        </a:spcAft>
                      </a:pPr>
                      <a:r>
                        <a:rPr lang="en-US" sz="900" dirty="0">
                          <a:effectLst/>
                          <a:latin typeface="Arial" pitchFamily="34" charset="0"/>
                          <a:ea typeface="Calibri"/>
                          <a:cs typeface="Arial" pitchFamily="34" charset="0"/>
                        </a:rPr>
                        <a:t>Use of sound markings is random</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63500" marR="0" indent="-63500">
                        <a:lnSpc>
                          <a:spcPct val="115000"/>
                        </a:lnSpc>
                        <a:spcBef>
                          <a:spcPts val="0"/>
                        </a:spcBef>
                        <a:spcAft>
                          <a:spcPts val="0"/>
                        </a:spcAft>
                      </a:pPr>
                      <a:r>
                        <a:rPr lang="en-US" sz="900" dirty="0">
                          <a:effectLst/>
                          <a:latin typeface="Arial" pitchFamily="34" charset="0"/>
                          <a:ea typeface="Calibri"/>
                          <a:cs typeface="Arial" pitchFamily="34" charset="0"/>
                        </a:rPr>
                        <a:t>Timbre is mostly full </a:t>
                      </a:r>
                      <a:endParaRPr lang="en-US" sz="1100" dirty="0">
                        <a:effectLst/>
                        <a:latin typeface="Arial" pitchFamily="34" charset="0"/>
                        <a:ea typeface="Calibri"/>
                        <a:cs typeface="Arial" pitchFamily="34" charset="0"/>
                      </a:endParaRPr>
                    </a:p>
                    <a:p>
                      <a:pPr marL="46355" marR="0" indent="-46355">
                        <a:lnSpc>
                          <a:spcPct val="115000"/>
                        </a:lnSpc>
                        <a:spcBef>
                          <a:spcPts val="0"/>
                        </a:spcBef>
                        <a:spcAft>
                          <a:spcPts val="0"/>
                        </a:spcAft>
                      </a:pPr>
                      <a:r>
                        <a:rPr lang="en-US" sz="900" dirty="0">
                          <a:effectLst/>
                          <a:latin typeface="Arial" pitchFamily="34" charset="0"/>
                          <a:ea typeface="Calibri"/>
                          <a:cs typeface="Arial" pitchFamily="34" charset="0"/>
                        </a:rPr>
                        <a:t>Sound markings are </a:t>
                      </a:r>
                      <a:r>
                        <a:rPr lang="en-US" sz="900" dirty="0" smtClean="0">
                          <a:effectLst/>
                          <a:latin typeface="Arial" pitchFamily="34" charset="0"/>
                          <a:ea typeface="Calibri"/>
                          <a:cs typeface="Arial" pitchFamily="34" charset="0"/>
                        </a:rPr>
                        <a:t>used </a:t>
                      </a:r>
                      <a:r>
                        <a:rPr lang="en-US" sz="900" dirty="0">
                          <a:effectLst/>
                          <a:latin typeface="Arial" pitchFamily="34" charset="0"/>
                          <a:ea typeface="Calibri"/>
                          <a:cs typeface="Arial" pitchFamily="34" charset="0"/>
                        </a:rPr>
                        <a:t>but not </a:t>
                      </a:r>
                      <a:r>
                        <a:rPr lang="en-US" sz="900" dirty="0" smtClean="0">
                          <a:effectLst/>
                          <a:latin typeface="Arial" pitchFamily="34" charset="0"/>
                          <a:ea typeface="Calibri"/>
                          <a:cs typeface="Arial" pitchFamily="34" charset="0"/>
                        </a:rPr>
                        <a:t>advantageously</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Timbre is full</a:t>
                      </a:r>
                      <a:endParaRPr lang="en-US" sz="1100" dirty="0">
                        <a:effectLst/>
                        <a:latin typeface="Arial" pitchFamily="34" charset="0"/>
                        <a:ea typeface="Calibri"/>
                        <a:cs typeface="Arial" pitchFamily="34" charset="0"/>
                      </a:endParaRPr>
                    </a:p>
                    <a:p>
                      <a:pPr marL="94615" marR="0" indent="-94615">
                        <a:lnSpc>
                          <a:spcPct val="115000"/>
                        </a:lnSpc>
                        <a:spcBef>
                          <a:spcPts val="0"/>
                        </a:spcBef>
                        <a:spcAft>
                          <a:spcPts val="0"/>
                        </a:spcAft>
                      </a:pPr>
                      <a:r>
                        <a:rPr lang="en-US" sz="900" dirty="0">
                          <a:effectLst/>
                          <a:latin typeface="Arial" pitchFamily="34" charset="0"/>
                          <a:ea typeface="Calibri"/>
                          <a:cs typeface="Arial" pitchFamily="34" charset="0"/>
                        </a:rPr>
                        <a:t>Sound markings are correctly interpreted and followed</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960565">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Interpretation</a:t>
                      </a:r>
                      <a:endParaRPr lang="en-US" sz="1050" dirty="0">
                        <a:effectLst/>
                        <a:latin typeface="Arial" pitchFamily="34" charset="0"/>
                        <a:ea typeface="Calibri"/>
                        <a:cs typeface="Arial" pitchFamily="34" charset="0"/>
                      </a:endParaRPr>
                    </a:p>
                  </a:txBody>
                  <a:tcPr marL="50800" marR="50800" marT="50800" marB="50800">
                    <a:solidFill>
                      <a:srgbClr val="7030A0"/>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No meaning </a:t>
                      </a:r>
                      <a:endParaRPr lang="en-US" sz="1100" dirty="0">
                        <a:effectLst/>
                        <a:latin typeface="Arial" pitchFamily="34" charset="0"/>
                        <a:ea typeface="Calibri"/>
                        <a:cs typeface="Arial" pitchFamily="34" charset="0"/>
                      </a:endParaRPr>
                    </a:p>
                    <a:p>
                      <a:pPr marL="120650" marR="0" indent="-120650">
                        <a:lnSpc>
                          <a:spcPct val="115000"/>
                        </a:lnSpc>
                        <a:spcBef>
                          <a:spcPts val="0"/>
                        </a:spcBef>
                        <a:spcAft>
                          <a:spcPts val="0"/>
                        </a:spcAft>
                      </a:pPr>
                      <a:r>
                        <a:rPr lang="en-US" sz="900" dirty="0">
                          <a:effectLst/>
                          <a:latin typeface="Arial" pitchFamily="34" charset="0"/>
                          <a:ea typeface="Calibri"/>
                          <a:cs typeface="Arial" pitchFamily="34" charset="0"/>
                        </a:rPr>
                        <a:t>   assigned to piece</a:t>
                      </a:r>
                      <a:endParaRPr lang="en-US" sz="1100" dirty="0">
                        <a:effectLst/>
                        <a:latin typeface="Arial" pitchFamily="34" charset="0"/>
                        <a:ea typeface="Calibri"/>
                        <a:cs typeface="Arial" pitchFamily="34" charset="0"/>
                      </a:endParaRPr>
                    </a:p>
                    <a:p>
                      <a:pPr marL="120650" marR="0" indent="-120650">
                        <a:lnSpc>
                          <a:spcPct val="115000"/>
                        </a:lnSpc>
                        <a:spcBef>
                          <a:spcPts val="0"/>
                        </a:spcBef>
                        <a:spcAft>
                          <a:spcPts val="0"/>
                        </a:spcAft>
                      </a:pPr>
                      <a:r>
                        <a:rPr lang="en-US" sz="900" dirty="0">
                          <a:effectLst/>
                          <a:latin typeface="Arial" pitchFamily="34" charset="0"/>
                          <a:ea typeface="Calibri"/>
                          <a:cs typeface="Arial" pitchFamily="34" charset="0"/>
                        </a:rPr>
                        <a:t>No understanding of intent or purpose </a:t>
                      </a:r>
                      <a:r>
                        <a:rPr lang="en-US" sz="900" dirty="0" smtClean="0">
                          <a:effectLst/>
                          <a:latin typeface="Arial" pitchFamily="34" charset="0"/>
                          <a:ea typeface="Calibri"/>
                          <a:cs typeface="Arial" pitchFamily="34" charset="0"/>
                        </a:rPr>
                        <a:t>of </a:t>
                      </a:r>
                      <a:r>
                        <a:rPr lang="en-US" sz="900" dirty="0">
                          <a:effectLst/>
                          <a:latin typeface="Arial" pitchFamily="34" charset="0"/>
                          <a:ea typeface="Calibri"/>
                          <a:cs typeface="Arial" pitchFamily="34" charset="0"/>
                        </a:rPr>
                        <a:t>composer</a:t>
                      </a:r>
                      <a:endParaRPr lang="en-US" sz="11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57150" marR="0" indent="-57150">
                        <a:lnSpc>
                          <a:spcPct val="115000"/>
                        </a:lnSpc>
                        <a:spcBef>
                          <a:spcPts val="0"/>
                        </a:spcBef>
                        <a:spcAft>
                          <a:spcPts val="0"/>
                        </a:spcAft>
                      </a:pPr>
                      <a:r>
                        <a:rPr lang="en-US" sz="900" dirty="0">
                          <a:effectLst/>
                          <a:latin typeface="Arial" pitchFamily="34" charset="0"/>
                          <a:ea typeface="Calibri"/>
                          <a:cs typeface="Arial" pitchFamily="34" charset="0"/>
                        </a:rPr>
                        <a:t>Playing indicates </a:t>
                      </a:r>
                      <a:r>
                        <a:rPr lang="en-US" sz="900" dirty="0" smtClean="0">
                          <a:effectLst/>
                          <a:latin typeface="Arial" pitchFamily="34" charset="0"/>
                          <a:ea typeface="Calibri"/>
                          <a:cs typeface="Arial" pitchFamily="34" charset="0"/>
                        </a:rPr>
                        <a:t>emotion </a:t>
                      </a:r>
                      <a:r>
                        <a:rPr lang="en-US" sz="900" dirty="0">
                          <a:effectLst/>
                          <a:latin typeface="Arial" pitchFamily="34" charset="0"/>
                          <a:ea typeface="Calibri"/>
                          <a:cs typeface="Arial" pitchFamily="34" charset="0"/>
                        </a:rPr>
                        <a:t>but little </a:t>
                      </a:r>
                      <a:r>
                        <a:rPr lang="en-US" sz="900" dirty="0" smtClean="0">
                          <a:effectLst/>
                          <a:latin typeface="Arial" pitchFamily="34" charset="0"/>
                          <a:ea typeface="Calibri"/>
                          <a:cs typeface="Arial" pitchFamily="34" charset="0"/>
                        </a:rPr>
                        <a:t>understanding </a:t>
                      </a:r>
                      <a:r>
                        <a:rPr lang="en-US" sz="900" dirty="0">
                          <a:effectLst/>
                          <a:latin typeface="Arial" pitchFamily="34" charset="0"/>
                          <a:ea typeface="Calibri"/>
                          <a:cs typeface="Arial" pitchFamily="34" charset="0"/>
                        </a:rPr>
                        <a:t>of </a:t>
                      </a:r>
                      <a:r>
                        <a:rPr lang="en-US" sz="900" dirty="0" smtClean="0">
                          <a:effectLst/>
                          <a:latin typeface="Arial" pitchFamily="34" charset="0"/>
                          <a:ea typeface="Calibri"/>
                          <a:cs typeface="Arial" pitchFamily="34" charset="0"/>
                        </a:rPr>
                        <a:t>meaning</a:t>
                      </a:r>
                      <a:endParaRPr lang="en-US" sz="1100" dirty="0">
                        <a:effectLst/>
                        <a:latin typeface="Arial" pitchFamily="34" charset="0"/>
                        <a:ea typeface="Calibri"/>
                        <a:cs typeface="Arial" pitchFamily="34" charset="0"/>
                      </a:endParaRPr>
                    </a:p>
                    <a:p>
                      <a:pPr marL="55245" marR="0" indent="-57150">
                        <a:lnSpc>
                          <a:spcPct val="115000"/>
                        </a:lnSpc>
                        <a:spcBef>
                          <a:spcPts val="0"/>
                        </a:spcBef>
                        <a:spcAft>
                          <a:spcPts val="0"/>
                        </a:spcAft>
                      </a:pPr>
                      <a:r>
                        <a:rPr lang="en-US" sz="900" dirty="0">
                          <a:effectLst/>
                          <a:latin typeface="Arial" pitchFamily="34" charset="0"/>
                          <a:ea typeface="Calibri"/>
                          <a:cs typeface="Arial" pitchFamily="34" charset="0"/>
                        </a:rPr>
                        <a:t>Understands that piece has climax but does not know where it is</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46355" marR="0" indent="-46355">
                        <a:lnSpc>
                          <a:spcPct val="115000"/>
                        </a:lnSpc>
                        <a:spcBef>
                          <a:spcPts val="0"/>
                        </a:spcBef>
                        <a:spcAft>
                          <a:spcPts val="0"/>
                        </a:spcAft>
                      </a:pPr>
                      <a:r>
                        <a:rPr lang="en-US" sz="900" dirty="0">
                          <a:effectLst/>
                          <a:latin typeface="Arial" pitchFamily="34" charset="0"/>
                          <a:ea typeface="Calibri"/>
                          <a:cs typeface="Arial" pitchFamily="34" charset="0"/>
                        </a:rPr>
                        <a:t>Playing mostly conveys </a:t>
                      </a:r>
                      <a:r>
                        <a:rPr lang="en-US" sz="900" dirty="0" smtClean="0">
                          <a:effectLst/>
                          <a:latin typeface="Arial" pitchFamily="34" charset="0"/>
                          <a:ea typeface="Calibri"/>
                          <a:cs typeface="Arial" pitchFamily="34" charset="0"/>
                        </a:rPr>
                        <a:t>meaning </a:t>
                      </a:r>
                      <a:r>
                        <a:rPr lang="en-US" sz="900" dirty="0">
                          <a:effectLst/>
                          <a:latin typeface="Arial" pitchFamily="34" charset="0"/>
                          <a:ea typeface="Calibri"/>
                          <a:cs typeface="Arial" pitchFamily="34" charset="0"/>
                        </a:rPr>
                        <a:t>and always </a:t>
                      </a:r>
                      <a:r>
                        <a:rPr lang="en-US" sz="900" dirty="0" smtClean="0">
                          <a:effectLst/>
                          <a:latin typeface="Arial" pitchFamily="34" charset="0"/>
                          <a:ea typeface="Calibri"/>
                          <a:cs typeface="Arial" pitchFamily="34" charset="0"/>
                        </a:rPr>
                        <a:t>conveys </a:t>
                      </a:r>
                      <a:r>
                        <a:rPr lang="en-US" sz="900" dirty="0">
                          <a:effectLst/>
                          <a:latin typeface="Arial" pitchFamily="34" charset="0"/>
                          <a:ea typeface="Calibri"/>
                          <a:cs typeface="Arial" pitchFamily="34" charset="0"/>
                        </a:rPr>
                        <a:t>emotion</a:t>
                      </a:r>
                      <a:endParaRPr lang="en-US" sz="1100" dirty="0">
                        <a:effectLst/>
                        <a:latin typeface="Arial" pitchFamily="34" charset="0"/>
                        <a:ea typeface="Calibri"/>
                        <a:cs typeface="Arial" pitchFamily="34" charset="0"/>
                      </a:endParaRPr>
                    </a:p>
                    <a:p>
                      <a:pPr marL="46355" marR="0" indent="-46355">
                        <a:lnSpc>
                          <a:spcPct val="115000"/>
                        </a:lnSpc>
                        <a:spcBef>
                          <a:spcPts val="0"/>
                        </a:spcBef>
                        <a:spcAft>
                          <a:spcPts val="0"/>
                        </a:spcAft>
                      </a:pPr>
                      <a:r>
                        <a:rPr lang="en-US" sz="900" dirty="0">
                          <a:effectLst/>
                          <a:latin typeface="Arial" pitchFamily="34" charset="0"/>
                          <a:ea typeface="Calibri"/>
                          <a:cs typeface="Arial" pitchFamily="34" charset="0"/>
                        </a:rPr>
                        <a:t>Understands role of </a:t>
                      </a:r>
                      <a:r>
                        <a:rPr lang="en-US" sz="900" dirty="0" smtClean="0">
                          <a:effectLst/>
                          <a:latin typeface="Arial" pitchFamily="34" charset="0"/>
                          <a:ea typeface="Calibri"/>
                          <a:cs typeface="Arial" pitchFamily="34" charset="0"/>
                        </a:rPr>
                        <a:t>climax</a:t>
                      </a:r>
                      <a:endParaRPr lang="en-US" sz="1100" dirty="0">
                        <a:effectLst/>
                        <a:latin typeface="Arial" pitchFamily="34" charset="0"/>
                        <a:ea typeface="Calibri"/>
                        <a:cs typeface="Arial" pitchFamily="34" charset="0"/>
                      </a:endParaRPr>
                    </a:p>
                    <a:p>
                      <a:pPr marL="46355" marR="0" indent="-46355">
                        <a:lnSpc>
                          <a:spcPct val="115000"/>
                        </a:lnSpc>
                        <a:spcBef>
                          <a:spcPts val="0"/>
                        </a:spcBef>
                        <a:spcAft>
                          <a:spcPts val="0"/>
                        </a:spcAft>
                      </a:pPr>
                      <a:r>
                        <a:rPr lang="en-US" sz="900" dirty="0">
                          <a:effectLst/>
                          <a:latin typeface="Arial" pitchFamily="34" charset="0"/>
                          <a:ea typeface="Calibri"/>
                          <a:cs typeface="Arial" pitchFamily="34" charset="0"/>
                        </a:rPr>
                        <a:t>Can talk about intent </a:t>
                      </a:r>
                      <a:r>
                        <a:rPr lang="en-US" sz="900" dirty="0" smtClean="0">
                          <a:effectLst/>
                          <a:latin typeface="Arial" pitchFamily="34" charset="0"/>
                          <a:ea typeface="Calibri"/>
                          <a:cs typeface="Arial" pitchFamily="34" charset="0"/>
                        </a:rPr>
                        <a:t>and </a:t>
                      </a:r>
                      <a:r>
                        <a:rPr lang="en-US" sz="900" dirty="0">
                          <a:effectLst/>
                          <a:latin typeface="Arial" pitchFamily="34" charset="0"/>
                          <a:ea typeface="Calibri"/>
                          <a:cs typeface="Arial" pitchFamily="34" charset="0"/>
                        </a:rPr>
                        <a:t>purpose</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94615" marR="0" indent="-94615">
                        <a:lnSpc>
                          <a:spcPct val="115000"/>
                        </a:lnSpc>
                        <a:spcBef>
                          <a:spcPts val="0"/>
                        </a:spcBef>
                        <a:spcAft>
                          <a:spcPts val="0"/>
                        </a:spcAft>
                      </a:pPr>
                      <a:r>
                        <a:rPr lang="en-US" sz="900" dirty="0">
                          <a:effectLst/>
                          <a:latin typeface="Arial" pitchFamily="34" charset="0"/>
                          <a:ea typeface="Calibri"/>
                          <a:cs typeface="Arial" pitchFamily="34" charset="0"/>
                        </a:rPr>
                        <a:t>Playing conveys meaning and emotion</a:t>
                      </a:r>
                      <a:endParaRPr lang="en-US" sz="1100" dirty="0">
                        <a:effectLst/>
                        <a:latin typeface="Arial" pitchFamily="34" charset="0"/>
                        <a:ea typeface="Calibri"/>
                        <a:cs typeface="Arial" pitchFamily="34" charset="0"/>
                      </a:endParaRPr>
                    </a:p>
                    <a:p>
                      <a:pPr marL="94615" marR="0" indent="-94615">
                        <a:lnSpc>
                          <a:spcPct val="115000"/>
                        </a:lnSpc>
                        <a:spcBef>
                          <a:spcPts val="0"/>
                        </a:spcBef>
                        <a:spcAft>
                          <a:spcPts val="0"/>
                        </a:spcAft>
                      </a:pPr>
                      <a:r>
                        <a:rPr lang="en-US" sz="900" dirty="0">
                          <a:effectLst/>
                          <a:latin typeface="Arial" pitchFamily="34" charset="0"/>
                          <a:ea typeface="Calibri"/>
                          <a:cs typeface="Arial" pitchFamily="34" charset="0"/>
                        </a:rPr>
                        <a:t>Climax can be identified</a:t>
                      </a:r>
                      <a:endParaRPr lang="en-US" sz="1100" dirty="0">
                        <a:effectLst/>
                        <a:latin typeface="Arial" pitchFamily="34" charset="0"/>
                        <a:ea typeface="Calibri"/>
                        <a:cs typeface="Arial" pitchFamily="34" charset="0"/>
                      </a:endParaRPr>
                    </a:p>
                    <a:p>
                      <a:pPr marL="94615" marR="0" indent="-94615">
                        <a:lnSpc>
                          <a:spcPct val="115000"/>
                        </a:lnSpc>
                        <a:spcBef>
                          <a:spcPts val="0"/>
                        </a:spcBef>
                        <a:spcAft>
                          <a:spcPts val="0"/>
                        </a:spcAft>
                      </a:pPr>
                      <a:r>
                        <a:rPr lang="en-US" sz="900" dirty="0">
                          <a:effectLst/>
                          <a:latin typeface="Arial" pitchFamily="34" charset="0"/>
                          <a:ea typeface="Calibri"/>
                          <a:cs typeface="Arial" pitchFamily="34" charset="0"/>
                        </a:rPr>
                        <a:t>Plays truly to intent and purpose</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183069">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Ensemble contribution</a:t>
                      </a:r>
                      <a:endParaRPr lang="en-US" sz="1050" dirty="0">
                        <a:effectLst/>
                        <a:latin typeface="Arial" pitchFamily="34" charset="0"/>
                        <a:ea typeface="Calibri"/>
                        <a:cs typeface="Arial" pitchFamily="34" charset="0"/>
                      </a:endParaRPr>
                    </a:p>
                  </a:txBody>
                  <a:tcPr marL="50800" marR="50800" marT="50800" marB="50800">
                    <a:solidFill>
                      <a:srgbClr val="7030A0"/>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Does not pay </a:t>
                      </a:r>
                      <a:r>
                        <a:rPr lang="en-US" sz="900" dirty="0" smtClean="0">
                          <a:effectLst/>
                          <a:latin typeface="Arial" pitchFamily="34" charset="0"/>
                          <a:ea typeface="Calibri"/>
                          <a:cs typeface="Arial" pitchFamily="34" charset="0"/>
                        </a:rPr>
                        <a:t>attention </a:t>
                      </a:r>
                      <a:r>
                        <a:rPr lang="en-US" sz="900" dirty="0">
                          <a:effectLst/>
                          <a:latin typeface="Arial" pitchFamily="34" charset="0"/>
                          <a:ea typeface="Calibri"/>
                          <a:cs typeface="Arial" pitchFamily="34" charset="0"/>
                        </a:rPr>
                        <a:t>to </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   </a:t>
                      </a:r>
                      <a:r>
                        <a:rPr lang="en-US" sz="900" dirty="0" smtClean="0">
                          <a:effectLst/>
                          <a:latin typeface="Arial" pitchFamily="34" charset="0"/>
                          <a:ea typeface="Calibri"/>
                          <a:cs typeface="Arial" pitchFamily="34" charset="0"/>
                        </a:rPr>
                        <a:t>conductor</a:t>
                      </a:r>
                    </a:p>
                    <a:p>
                      <a:pPr marL="0" marR="0">
                        <a:lnSpc>
                          <a:spcPct val="115000"/>
                        </a:lnSpc>
                        <a:spcBef>
                          <a:spcPts val="0"/>
                        </a:spcBef>
                        <a:spcAft>
                          <a:spcPts val="0"/>
                        </a:spcAft>
                      </a:pPr>
                      <a:r>
                        <a:rPr lang="en-US" sz="900" dirty="0" smtClean="0">
                          <a:effectLst/>
                          <a:latin typeface="Arial" pitchFamily="34" charset="0"/>
                          <a:ea typeface="Calibri"/>
                          <a:cs typeface="Arial" pitchFamily="34" charset="0"/>
                        </a:rPr>
                        <a:t>Listens </a:t>
                      </a:r>
                      <a:r>
                        <a:rPr lang="en-US" sz="900" dirty="0">
                          <a:effectLst/>
                          <a:latin typeface="Arial" pitchFamily="34" charset="0"/>
                          <a:ea typeface="Calibri"/>
                          <a:cs typeface="Arial" pitchFamily="34" charset="0"/>
                        </a:rPr>
                        <a:t>only to </a:t>
                      </a:r>
                      <a:r>
                        <a:rPr lang="en-US" sz="1100" baseline="0" dirty="0" smtClean="0">
                          <a:effectLst/>
                          <a:latin typeface="Arial" pitchFamily="34" charset="0"/>
                          <a:ea typeface="Calibri"/>
                          <a:cs typeface="Arial" pitchFamily="34" charset="0"/>
                        </a:rPr>
                        <a:t> </a:t>
                      </a:r>
                      <a:r>
                        <a:rPr lang="en-US" sz="900" dirty="0" smtClean="0">
                          <a:effectLst/>
                          <a:latin typeface="Arial" pitchFamily="34" charset="0"/>
                          <a:ea typeface="Calibri"/>
                          <a:cs typeface="Arial" pitchFamily="34" charset="0"/>
                        </a:rPr>
                        <a:t>his/her </a:t>
                      </a:r>
                      <a:r>
                        <a:rPr lang="en-US" sz="900" dirty="0">
                          <a:effectLst/>
                          <a:latin typeface="Arial" pitchFamily="34" charset="0"/>
                          <a:ea typeface="Calibri"/>
                          <a:cs typeface="Arial" pitchFamily="34" charset="0"/>
                        </a:rPr>
                        <a:t>playing</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Too loud/too soft </a:t>
                      </a:r>
                      <a:r>
                        <a:rPr lang="en-US" sz="900" dirty="0" smtClean="0">
                          <a:effectLst/>
                          <a:latin typeface="Arial" pitchFamily="34" charset="0"/>
                          <a:ea typeface="Calibri"/>
                          <a:cs typeface="Arial" pitchFamily="34" charset="0"/>
                        </a:rPr>
                        <a:t>for </a:t>
                      </a:r>
                      <a:r>
                        <a:rPr lang="en-US" sz="900" dirty="0">
                          <a:effectLst/>
                          <a:latin typeface="Arial" pitchFamily="34" charset="0"/>
                          <a:ea typeface="Calibri"/>
                          <a:cs typeface="Arial" pitchFamily="34" charset="0"/>
                        </a:rPr>
                        <a:t>group</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txBody>
                  <a:tcPr marL="50800" marR="50800" marT="50800" marB="508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57150" marR="0" indent="-57150">
                        <a:lnSpc>
                          <a:spcPct val="115000"/>
                        </a:lnSpc>
                        <a:spcBef>
                          <a:spcPts val="0"/>
                        </a:spcBef>
                        <a:spcAft>
                          <a:spcPts val="0"/>
                        </a:spcAft>
                      </a:pPr>
                      <a:r>
                        <a:rPr lang="en-US" sz="900" dirty="0">
                          <a:effectLst/>
                          <a:latin typeface="Arial" pitchFamily="34" charset="0"/>
                          <a:ea typeface="Calibri"/>
                          <a:cs typeface="Arial" pitchFamily="34" charset="0"/>
                        </a:rPr>
                        <a:t>Periodically pays </a:t>
                      </a:r>
                      <a:r>
                        <a:rPr lang="en-US" sz="900" dirty="0" smtClean="0">
                          <a:effectLst/>
                          <a:latin typeface="Arial" pitchFamily="34" charset="0"/>
                          <a:ea typeface="Calibri"/>
                          <a:cs typeface="Arial" pitchFamily="34" charset="0"/>
                        </a:rPr>
                        <a:t>attention to</a:t>
                      </a:r>
                      <a:r>
                        <a:rPr lang="en-US" sz="1100" baseline="0" dirty="0" smtClean="0">
                          <a:effectLst/>
                          <a:latin typeface="Arial" pitchFamily="34" charset="0"/>
                          <a:ea typeface="Calibri"/>
                          <a:cs typeface="Arial" pitchFamily="34" charset="0"/>
                        </a:rPr>
                        <a:t> </a:t>
                      </a:r>
                      <a:r>
                        <a:rPr lang="en-US" sz="900" dirty="0" smtClean="0">
                          <a:effectLst/>
                          <a:latin typeface="Arial" pitchFamily="34" charset="0"/>
                          <a:ea typeface="Calibri"/>
                          <a:cs typeface="Arial" pitchFamily="34" charset="0"/>
                        </a:rPr>
                        <a:t>conductor</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Is mostly in balance </a:t>
                      </a:r>
                      <a:r>
                        <a:rPr lang="en-US" sz="900" dirty="0" smtClean="0">
                          <a:effectLst/>
                          <a:latin typeface="Arial" pitchFamily="34" charset="0"/>
                          <a:ea typeface="Calibri"/>
                          <a:cs typeface="Arial" pitchFamily="34" charset="0"/>
                        </a:rPr>
                        <a:t>with </a:t>
                      </a:r>
                      <a:r>
                        <a:rPr lang="en-US" sz="900" dirty="0">
                          <a:effectLst/>
                          <a:latin typeface="Arial" pitchFamily="34" charset="0"/>
                          <a:ea typeface="Calibri"/>
                          <a:cs typeface="Arial" pitchFamily="34" charset="0"/>
                        </a:rPr>
                        <a:t>group</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Listens to </a:t>
                      </a:r>
                      <a:r>
                        <a:rPr lang="en-US" sz="900" dirty="0" smtClean="0">
                          <a:effectLst/>
                          <a:latin typeface="Arial" pitchFamily="34" charset="0"/>
                          <a:ea typeface="Calibri"/>
                          <a:cs typeface="Arial" pitchFamily="34" charset="0"/>
                        </a:rPr>
                        <a:t>his/her section</a:t>
                      </a:r>
                      <a:endParaRPr lang="en-US" sz="1100" dirty="0">
                        <a:effectLst/>
                        <a:latin typeface="Arial" pitchFamily="34" charset="0"/>
                        <a:ea typeface="Calibri"/>
                        <a:cs typeface="Arial" pitchFamily="34" charset="0"/>
                      </a:endParaRPr>
                    </a:p>
                    <a:p>
                      <a:pPr marL="55245" marR="0" indent="-57150">
                        <a:lnSpc>
                          <a:spcPct val="115000"/>
                        </a:lnSpc>
                        <a:spcBef>
                          <a:spcPts val="0"/>
                        </a:spcBef>
                        <a:spcAft>
                          <a:spcPts val="0"/>
                        </a:spcAft>
                      </a:pPr>
                      <a:r>
                        <a:rPr lang="en-US" sz="900" dirty="0">
                          <a:effectLst/>
                          <a:latin typeface="Arial" pitchFamily="34" charset="0"/>
                          <a:ea typeface="Calibri"/>
                          <a:cs typeface="Arial" pitchFamily="34" charset="0"/>
                        </a:rPr>
                        <a:t>Little understanding of </a:t>
                      </a:r>
                      <a:r>
                        <a:rPr lang="en-US" sz="900" dirty="0" smtClean="0">
                          <a:effectLst/>
                          <a:latin typeface="Arial" pitchFamily="34" charset="0"/>
                          <a:ea typeface="Calibri"/>
                          <a:cs typeface="Arial" pitchFamily="34" charset="0"/>
                        </a:rPr>
                        <a:t>his/her </a:t>
                      </a:r>
                      <a:r>
                        <a:rPr lang="en-US" sz="900" dirty="0">
                          <a:effectLst/>
                          <a:latin typeface="Arial" pitchFamily="34" charset="0"/>
                          <a:ea typeface="Calibri"/>
                          <a:cs typeface="Arial" pitchFamily="34" charset="0"/>
                        </a:rPr>
                        <a:t>contribution </a:t>
                      </a:r>
                      <a:r>
                        <a:rPr lang="en-US" sz="900" dirty="0" smtClean="0">
                          <a:effectLst/>
                          <a:latin typeface="Arial" pitchFamily="34" charset="0"/>
                          <a:ea typeface="Calibri"/>
                          <a:cs typeface="Arial" pitchFamily="34" charset="0"/>
                        </a:rPr>
                        <a:t>to </a:t>
                      </a:r>
                      <a:r>
                        <a:rPr lang="en-US" sz="900" dirty="0">
                          <a:effectLst/>
                          <a:latin typeface="Arial" pitchFamily="34" charset="0"/>
                          <a:ea typeface="Calibri"/>
                          <a:cs typeface="Arial" pitchFamily="34" charset="0"/>
                        </a:rPr>
                        <a:t>melody</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03505" marR="0" indent="-103505">
                        <a:lnSpc>
                          <a:spcPct val="115000"/>
                        </a:lnSpc>
                        <a:spcBef>
                          <a:spcPts val="0"/>
                        </a:spcBef>
                        <a:spcAft>
                          <a:spcPts val="0"/>
                        </a:spcAft>
                      </a:pPr>
                      <a:r>
                        <a:rPr lang="en-US" sz="900" dirty="0">
                          <a:effectLst/>
                          <a:latin typeface="Arial" pitchFamily="34" charset="0"/>
                          <a:ea typeface="Calibri"/>
                          <a:cs typeface="Arial" pitchFamily="34" charset="0"/>
                        </a:rPr>
                        <a:t>Mostly follows conductor’s interpretations</a:t>
                      </a:r>
                      <a:endParaRPr lang="en-US" sz="1100" dirty="0">
                        <a:effectLst/>
                        <a:latin typeface="Arial" pitchFamily="34" charset="0"/>
                        <a:ea typeface="Calibri"/>
                        <a:cs typeface="Arial" pitchFamily="34" charset="0"/>
                      </a:endParaRPr>
                    </a:p>
                    <a:p>
                      <a:pPr marL="103505" marR="0" indent="-103505">
                        <a:lnSpc>
                          <a:spcPct val="115000"/>
                        </a:lnSpc>
                        <a:spcBef>
                          <a:spcPts val="0"/>
                        </a:spcBef>
                        <a:spcAft>
                          <a:spcPts val="0"/>
                        </a:spcAft>
                      </a:pPr>
                      <a:r>
                        <a:rPr lang="en-US" sz="900" dirty="0">
                          <a:effectLst/>
                          <a:latin typeface="Arial" pitchFamily="34" charset="0"/>
                          <a:ea typeface="Calibri"/>
                          <a:cs typeface="Arial" pitchFamily="34" charset="0"/>
                        </a:rPr>
                        <a:t>Is in balance with group</a:t>
                      </a:r>
                      <a:endParaRPr lang="en-US" sz="1100" dirty="0">
                        <a:effectLst/>
                        <a:latin typeface="Arial" pitchFamily="34" charset="0"/>
                        <a:ea typeface="Calibri"/>
                        <a:cs typeface="Arial" pitchFamily="34" charset="0"/>
                      </a:endParaRPr>
                    </a:p>
                    <a:p>
                      <a:pPr marL="103505" marR="0" indent="-103505">
                        <a:lnSpc>
                          <a:spcPct val="115000"/>
                        </a:lnSpc>
                        <a:spcBef>
                          <a:spcPts val="0"/>
                        </a:spcBef>
                        <a:spcAft>
                          <a:spcPts val="0"/>
                        </a:spcAft>
                      </a:pPr>
                      <a:r>
                        <a:rPr lang="en-US" sz="900" dirty="0">
                          <a:effectLst/>
                          <a:latin typeface="Arial" pitchFamily="34" charset="0"/>
                          <a:ea typeface="Calibri"/>
                          <a:cs typeface="Arial" pitchFamily="34" charset="0"/>
                        </a:rPr>
                        <a:t>Mostly listens to piece as whole</a:t>
                      </a:r>
                      <a:endParaRPr lang="en-US" sz="1100" dirty="0">
                        <a:effectLst/>
                        <a:latin typeface="Arial" pitchFamily="34" charset="0"/>
                        <a:ea typeface="Calibri"/>
                        <a:cs typeface="Arial" pitchFamily="34" charset="0"/>
                      </a:endParaRPr>
                    </a:p>
                    <a:p>
                      <a:pPr marL="103505" marR="0" indent="-103505">
                        <a:lnSpc>
                          <a:spcPct val="115000"/>
                        </a:lnSpc>
                        <a:spcBef>
                          <a:spcPts val="0"/>
                        </a:spcBef>
                        <a:spcAft>
                          <a:spcPts val="0"/>
                        </a:spcAft>
                      </a:pPr>
                      <a:r>
                        <a:rPr lang="en-US" sz="900" dirty="0">
                          <a:effectLst/>
                          <a:latin typeface="Arial" pitchFamily="34" charset="0"/>
                          <a:ea typeface="Calibri"/>
                          <a:cs typeface="Arial" pitchFamily="34" charset="0"/>
                        </a:rPr>
                        <a:t>Can verbally articulate contribution to melody but does not always reflect that in his/her playing</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94615" marR="0" indent="-94615">
                        <a:lnSpc>
                          <a:spcPct val="115000"/>
                        </a:lnSpc>
                        <a:spcBef>
                          <a:spcPts val="0"/>
                        </a:spcBef>
                        <a:spcAft>
                          <a:spcPts val="0"/>
                        </a:spcAft>
                      </a:pPr>
                      <a:r>
                        <a:rPr lang="en-US" sz="900" dirty="0">
                          <a:effectLst/>
                          <a:latin typeface="Arial" pitchFamily="34" charset="0"/>
                          <a:ea typeface="Calibri"/>
                          <a:cs typeface="Arial" pitchFamily="34" charset="0"/>
                        </a:rPr>
                        <a:t>Follows conductor’s interpretation</a:t>
                      </a:r>
                      <a:endParaRPr lang="en-US" sz="1100" dirty="0">
                        <a:effectLst/>
                        <a:latin typeface="Arial" pitchFamily="34" charset="0"/>
                        <a:ea typeface="Calibri"/>
                        <a:cs typeface="Arial" pitchFamily="34" charset="0"/>
                      </a:endParaRPr>
                    </a:p>
                    <a:p>
                      <a:pPr marL="94615" marR="0" indent="-94615">
                        <a:lnSpc>
                          <a:spcPct val="115000"/>
                        </a:lnSpc>
                        <a:spcBef>
                          <a:spcPts val="0"/>
                        </a:spcBef>
                        <a:spcAft>
                          <a:spcPts val="0"/>
                        </a:spcAft>
                      </a:pPr>
                      <a:r>
                        <a:rPr lang="en-US" sz="900" dirty="0">
                          <a:effectLst/>
                          <a:latin typeface="Arial" pitchFamily="34" charset="0"/>
                          <a:ea typeface="Calibri"/>
                          <a:cs typeface="Arial" pitchFamily="34" charset="0"/>
                        </a:rPr>
                        <a:t>Is in balance with group</a:t>
                      </a:r>
                      <a:endParaRPr lang="en-US" sz="1100" dirty="0">
                        <a:effectLst/>
                        <a:latin typeface="Arial" pitchFamily="34" charset="0"/>
                        <a:ea typeface="Calibri"/>
                        <a:cs typeface="Arial" pitchFamily="34" charset="0"/>
                      </a:endParaRPr>
                    </a:p>
                    <a:p>
                      <a:pPr marL="94615" marR="0" indent="-94615">
                        <a:lnSpc>
                          <a:spcPct val="115000"/>
                        </a:lnSpc>
                        <a:spcBef>
                          <a:spcPts val="0"/>
                        </a:spcBef>
                        <a:spcAft>
                          <a:spcPts val="0"/>
                        </a:spcAft>
                      </a:pPr>
                      <a:r>
                        <a:rPr lang="en-US" sz="900" dirty="0">
                          <a:effectLst/>
                          <a:latin typeface="Arial" pitchFamily="34" charset="0"/>
                          <a:ea typeface="Calibri"/>
                          <a:cs typeface="Arial" pitchFamily="34" charset="0"/>
                        </a:rPr>
                        <a:t>Listens to piece as whole</a:t>
                      </a:r>
                      <a:endParaRPr lang="en-US" sz="1100" dirty="0">
                        <a:effectLst/>
                        <a:latin typeface="Arial" pitchFamily="34" charset="0"/>
                        <a:ea typeface="Calibri"/>
                        <a:cs typeface="Arial" pitchFamily="34" charset="0"/>
                      </a:endParaRPr>
                    </a:p>
                    <a:p>
                      <a:pPr marL="94615" marR="0" indent="-94615">
                        <a:lnSpc>
                          <a:spcPct val="115000"/>
                        </a:lnSpc>
                        <a:spcBef>
                          <a:spcPts val="0"/>
                        </a:spcBef>
                        <a:spcAft>
                          <a:spcPts val="0"/>
                        </a:spcAft>
                      </a:pPr>
                      <a:r>
                        <a:rPr lang="en-US" sz="900" dirty="0">
                          <a:effectLst/>
                          <a:latin typeface="Arial" pitchFamily="34" charset="0"/>
                          <a:ea typeface="Calibri"/>
                          <a:cs typeface="Arial" pitchFamily="34" charset="0"/>
                        </a:rPr>
                        <a:t>Understands his/her contribution to melody</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 </a:t>
                      </a:r>
                      <a:endParaRPr lang="en-US" sz="1100" dirty="0">
                        <a:effectLst/>
                        <a:latin typeface="Arial" pitchFamily="34" charset="0"/>
                        <a:ea typeface="Calibri"/>
                        <a:cs typeface="Arial" pitchFamily="34" charset="0"/>
                      </a:endParaRPr>
                    </a:p>
                  </a:txBody>
                  <a:tcPr marL="50800" marR="50800" marT="50800" marB="508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3" name="Rectangle 2"/>
          <p:cNvSpPr/>
          <p:nvPr/>
        </p:nvSpPr>
        <p:spPr>
          <a:xfrm>
            <a:off x="304800" y="152400"/>
            <a:ext cx="6934200" cy="369332"/>
          </a:xfrm>
          <a:prstGeom prst="rect">
            <a:avLst/>
          </a:prstGeom>
        </p:spPr>
        <p:txBody>
          <a:bodyPr wrap="square">
            <a:spAutoFit/>
          </a:bodyPr>
          <a:lstStyle/>
          <a:p>
            <a:r>
              <a:rPr lang="en-US" b="1" dirty="0">
                <a:latin typeface="Arial" pitchFamily="34" charset="0"/>
                <a:cs typeface="Arial" pitchFamily="34" charset="0"/>
              </a:rPr>
              <a:t>SKILLED MUSICIAN RUBRIC (in Band and Orchestra)</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80F2F0D-5307-4956-87E0-E66C4E6650A6}" type="slidenum">
              <a:rPr lang="en-US" smtClean="0"/>
              <a:pPr/>
              <a:t>8</a:t>
            </a:fld>
            <a:endParaRPr lang="en-US"/>
          </a:p>
        </p:txBody>
      </p:sp>
    </p:spTree>
    <p:extLst>
      <p:ext uri="{BB962C8B-B14F-4D97-AF65-F5344CB8AC3E}">
        <p14:creationId xmlns:p14="http://schemas.microsoft.com/office/powerpoint/2010/main" xmlns="" val="1677588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2690700315"/>
              </p:ext>
            </p:extLst>
          </p:nvPr>
        </p:nvGraphicFramePr>
        <p:xfrm>
          <a:off x="304800" y="1053973"/>
          <a:ext cx="8382000" cy="5198365"/>
        </p:xfrm>
        <a:graphic>
          <a:graphicData uri="http://schemas.openxmlformats.org/drawingml/2006/table">
            <a:tbl>
              <a:tblPr firstRow="1" firstCol="1" bandRow="1" bandCol="1">
                <a:tableStyleId>{5C22544A-7EE6-4342-B048-85BDC9FD1C3A}</a:tableStyleId>
              </a:tblPr>
              <a:tblGrid>
                <a:gridCol w="1752600"/>
                <a:gridCol w="1657350"/>
                <a:gridCol w="1657350"/>
                <a:gridCol w="1409700"/>
                <a:gridCol w="1905000"/>
              </a:tblGrid>
              <a:tr h="457200">
                <a:tc>
                  <a:txBody>
                    <a:bodyPr/>
                    <a:lstStyle/>
                    <a:p>
                      <a:pPr marL="0" marR="0" algn="ctr">
                        <a:lnSpc>
                          <a:spcPct val="115000"/>
                        </a:lnSpc>
                        <a:spcBef>
                          <a:spcPts val="0"/>
                        </a:spcBef>
                        <a:spcAft>
                          <a:spcPts val="0"/>
                        </a:spcAft>
                      </a:pPr>
                      <a:r>
                        <a:rPr lang="en-US" sz="1200" dirty="0">
                          <a:effectLst/>
                          <a:latin typeface="Arial" pitchFamily="34" charset="0"/>
                          <a:cs typeface="Arial" pitchFamily="34" charset="0"/>
                        </a:rPr>
                        <a:t> </a:t>
                      </a:r>
                      <a:endParaRPr lang="en-US" sz="1200" dirty="0">
                        <a:effectLst/>
                        <a:latin typeface="Arial" pitchFamily="34" charset="0"/>
                        <a:ea typeface="Calibri"/>
                        <a:cs typeface="Arial" pitchFamily="34" charset="0"/>
                      </a:endParaRPr>
                    </a:p>
                  </a:txBody>
                  <a:tcPr marL="36047" marR="36047" marT="0" marB="0" anchor="ctr">
                    <a:solidFill>
                      <a:srgbClr val="CC0000"/>
                    </a:solidFill>
                  </a:tcPr>
                </a:tc>
                <a:tc>
                  <a:txBody>
                    <a:bodyPr/>
                    <a:lstStyle/>
                    <a:p>
                      <a:pPr marL="0" marR="0" algn="ctr">
                        <a:lnSpc>
                          <a:spcPct val="115000"/>
                        </a:lnSpc>
                        <a:spcBef>
                          <a:spcPts val="0"/>
                        </a:spcBef>
                        <a:spcAft>
                          <a:spcPts val="0"/>
                        </a:spcAft>
                      </a:pPr>
                      <a:r>
                        <a:rPr lang="en-US" sz="1200" b="1" dirty="0" smtClean="0">
                          <a:effectLst/>
                          <a:latin typeface="Arial"/>
                          <a:ea typeface="Calibri"/>
                          <a:cs typeface="Times New Roman"/>
                        </a:rPr>
                        <a:t>BEGINNING</a:t>
                      </a:r>
                      <a:endParaRPr lang="en-US" sz="1200" dirty="0">
                        <a:effectLst/>
                        <a:latin typeface="Calibri"/>
                        <a:ea typeface="Calibri"/>
                        <a:cs typeface="Times New Roman"/>
                      </a:endParaRPr>
                    </a:p>
                  </a:txBody>
                  <a:tcPr marL="68580" marR="68580" marT="0" marB="0" anchor="ctr">
                    <a:solidFill>
                      <a:srgbClr val="CC0000"/>
                    </a:solidFill>
                  </a:tcPr>
                </a:tc>
                <a:tc>
                  <a:txBody>
                    <a:bodyPr/>
                    <a:lstStyle/>
                    <a:p>
                      <a:pPr marL="0" marR="0" algn="ctr">
                        <a:lnSpc>
                          <a:spcPct val="115000"/>
                        </a:lnSpc>
                        <a:spcBef>
                          <a:spcPts val="0"/>
                        </a:spcBef>
                        <a:spcAft>
                          <a:spcPts val="0"/>
                        </a:spcAft>
                      </a:pPr>
                      <a:r>
                        <a:rPr lang="en-US" sz="1200" b="1" dirty="0" smtClean="0">
                          <a:effectLst/>
                          <a:latin typeface="Arial"/>
                          <a:ea typeface="Calibri"/>
                          <a:cs typeface="Times New Roman"/>
                        </a:rPr>
                        <a:t>DEVELOPING</a:t>
                      </a:r>
                      <a:endParaRPr lang="en-US" sz="1200" dirty="0">
                        <a:effectLst/>
                        <a:latin typeface="Calibri"/>
                        <a:ea typeface="Calibri"/>
                        <a:cs typeface="Times New Roman"/>
                      </a:endParaRPr>
                    </a:p>
                  </a:txBody>
                  <a:tcPr marL="68580" marR="68580" marT="0" marB="0" anchor="ctr">
                    <a:solidFill>
                      <a:srgbClr val="CC0000"/>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CAPABLE</a:t>
                      </a:r>
                      <a:endParaRPr lang="en-US" sz="1200" dirty="0">
                        <a:effectLst/>
                        <a:latin typeface="Calibri"/>
                        <a:ea typeface="Calibri"/>
                        <a:cs typeface="Times New Roman"/>
                      </a:endParaRPr>
                    </a:p>
                  </a:txBody>
                  <a:tcPr marL="68580" marR="68580" marT="0" marB="0" anchor="ctr">
                    <a:solidFill>
                      <a:srgbClr val="CC0000"/>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EXPERT</a:t>
                      </a:r>
                      <a:endParaRPr lang="en-US" sz="1200" dirty="0">
                        <a:effectLst/>
                        <a:latin typeface="Calibri"/>
                        <a:ea typeface="Calibri"/>
                        <a:cs typeface="Times New Roman"/>
                      </a:endParaRPr>
                    </a:p>
                  </a:txBody>
                  <a:tcPr marL="68580" marR="68580" marT="0" marB="0" anchor="ctr">
                    <a:solidFill>
                      <a:srgbClr val="CC0000"/>
                    </a:solidFill>
                  </a:tcPr>
                </a:tc>
              </a:tr>
              <a:tr h="645731">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Audience</a:t>
                      </a:r>
                      <a:endParaRPr lang="en-US" sz="1050" dirty="0">
                        <a:effectLst/>
                        <a:latin typeface="Arial" pitchFamily="34" charset="0"/>
                        <a:ea typeface="Calibri"/>
                        <a:cs typeface="Arial" pitchFamily="34" charset="0"/>
                      </a:endParaRPr>
                    </a:p>
                  </a:txBody>
                  <a:tcPr marL="68580" marR="68580" marT="0" marB="0">
                    <a:solidFill>
                      <a:srgbClr val="CC0000"/>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Has no concept there is an audience. Simply doing an activity—only has benefits to the creator. </a:t>
                      </a:r>
                      <a:endParaRPr lang="en-US" sz="1100" dirty="0">
                        <a:effectLst/>
                        <a:latin typeface="Arial" pitchFamily="34" charset="0"/>
                        <a:ea typeface="Calibri"/>
                        <a:cs typeface="Arial" pitchFamily="34" charset="0"/>
                      </a:endParaRPr>
                    </a:p>
                  </a:txBody>
                  <a:tcPr marL="68580" marR="68580" marT="0" marB="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Knows there is an audience but does not know much about the audience. Addresses audience vaguely.</a:t>
                      </a:r>
                      <a:endParaRPr lang="en-US" sz="1100" dirty="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Knows the demographics of the audience and some of the audience likes and dislikes. Addresses the audience mentally.</a:t>
                      </a:r>
                      <a:endParaRPr lang="en-US" sz="1100" dirty="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Deeply understands the thinking and behaviors of the audience. Addresses the audience for mental and emotional buy-in.</a:t>
                      </a:r>
                      <a:endParaRPr lang="en-US" sz="1100" dirty="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noFill/>
                  </a:tcPr>
                </a:tc>
              </a:tr>
              <a:tr h="811530">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Author’s or creator’s purpose</a:t>
                      </a:r>
                      <a:endParaRPr lang="en-US" sz="1050" dirty="0">
                        <a:effectLst/>
                        <a:latin typeface="Arial" pitchFamily="34" charset="0"/>
                        <a:ea typeface="Calibri"/>
                        <a:cs typeface="Arial" pitchFamily="34" charset="0"/>
                      </a:endParaRPr>
                    </a:p>
                  </a:txBody>
                  <a:tcPr marL="68580" marR="68580" marT="0" marB="0">
                    <a:solidFill>
                      <a:srgbClr val="CC0000"/>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Does not have a purpose for communication—entertain, influence, persuade, inform. </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Person is “sharing.” </a:t>
                      </a:r>
                      <a:endParaRPr lang="en-US" sz="1100" dirty="0">
                        <a:effectLst/>
                        <a:latin typeface="Arial" pitchFamily="34" charset="0"/>
                        <a:ea typeface="Calibri"/>
                        <a:cs typeface="Arial" pitchFamily="34" charset="0"/>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Has a purpose but makes it obvious to the VRL. Arguments and constructs to support the purpose inept or missing. </a:t>
                      </a:r>
                      <a:endParaRPr lang="en-US" sz="1100" dirty="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May combine purposes. Arguments and constructs support the purpose. Not totally compelling to VRL.</a:t>
                      </a:r>
                      <a:endParaRPr lang="en-US" sz="1100" dirty="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Combines purposes. Weaves arguments and constructs so skillfully it may meet all four purposes. Compelling to the VRL.</a:t>
                      </a:r>
                      <a:endParaRPr lang="en-US" sz="1100" dirty="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914400">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Medium</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dirty="0">
                          <a:effectLst/>
                          <a:latin typeface="Arial" pitchFamily="34" charset="0"/>
                          <a:ea typeface="Calibri"/>
                          <a:cs typeface="Arial" pitchFamily="34" charset="0"/>
                        </a:rPr>
                        <a:t>(fiction or nonfiction text, movies, advertising, theatre, lecture, film, podcast, technical manual, etc.)</a:t>
                      </a:r>
                    </a:p>
                  </a:txBody>
                  <a:tcPr marL="68580" marR="68580" marT="0" marB="0">
                    <a:solidFill>
                      <a:srgbClr val="CC0000"/>
                    </a:solid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Limited to the use of one medium. Does not correlate medium to purpose or audience. </a:t>
                      </a:r>
                      <a:endParaRPr lang="en-US" sz="1100">
                        <a:effectLst/>
                        <a:latin typeface="Arial" pitchFamily="34" charset="0"/>
                        <a:ea typeface="Calibri"/>
                        <a:cs typeface="Arial" pitchFamily="34" charset="0"/>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Can differentiate why different media would have impact on the VRL. Can create at least one or two of the media.</a:t>
                      </a:r>
                      <a:endParaRPr lang="en-US" sz="110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Can use four or five of the media adequately. Has some impact on the VRL.</a:t>
                      </a:r>
                      <a:endParaRPr lang="en-US" sz="1100" dirty="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Can use four or five of the media well with significant impact on the VRL. Conveys a message well. </a:t>
                      </a:r>
                      <a:endParaRPr lang="en-US" sz="1100" dirty="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1205803">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Structure</a:t>
                      </a:r>
                      <a:endParaRPr lang="en-US" sz="1050" dirty="0">
                        <a:effectLst/>
                        <a:latin typeface="Arial" pitchFamily="34" charset="0"/>
                        <a:ea typeface="Calibri"/>
                        <a:cs typeface="Arial" pitchFamily="34" charset="0"/>
                      </a:endParaRPr>
                    </a:p>
                  </a:txBody>
                  <a:tcPr marL="68580" marR="68580" marT="0" marB="0">
                    <a:solidFill>
                      <a:srgbClr val="CC0000"/>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Selected structure is poorly organized, incoherent, no attachment to purpose. Selected structure is not appropriate for the audience.</a:t>
                      </a:r>
                      <a:endParaRPr lang="en-US" sz="1100" dirty="0">
                        <a:effectLst/>
                        <a:latin typeface="Arial" pitchFamily="34" charset="0"/>
                        <a:ea typeface="Calibri"/>
                        <a:cs typeface="Arial" pitchFamily="34" charset="0"/>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a:effectLst/>
                          <a:latin typeface="Arial" pitchFamily="34" charset="0"/>
                          <a:ea typeface="Calibri"/>
                          <a:cs typeface="Arial" pitchFamily="34" charset="0"/>
                        </a:rPr>
                        <a:t>Understands the concepts of structures but does not know how to use them. Selected structure is appropriate for purpose and audience. </a:t>
                      </a:r>
                      <a:endParaRPr lang="en-US" sz="110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Selected structure is cohesive and tightly organized and appropriate for purpose. Uses the structure to manipulate the VRL.</a:t>
                      </a:r>
                      <a:endParaRPr lang="en-US" sz="1100" dirty="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Structure keeps VRL “spellbound”—moves them through medium without pause. Viewer/reader automatically accepts purpose.</a:t>
                      </a:r>
                      <a:endParaRPr lang="en-US" sz="1100" dirty="0">
                        <a:effectLst/>
                        <a:latin typeface="Arial" pitchFamily="34" charset="0"/>
                        <a:ea typeface="Calibri"/>
                        <a:cs typeface="Arial" pitchFamily="34" charset="0"/>
                      </a:endParaRPr>
                    </a:p>
                    <a:p>
                      <a:pPr marL="0" marR="0">
                        <a:lnSpc>
                          <a:spcPct val="115000"/>
                        </a:lnSpc>
                        <a:spcBef>
                          <a:spcPts val="0"/>
                        </a:spcBef>
                        <a:spcAft>
                          <a:spcPts val="0"/>
                        </a:spcAft>
                      </a:pPr>
                      <a:r>
                        <a:rPr lang="en-US" sz="900" dirty="0">
                          <a:effectLst/>
                          <a:latin typeface="Arial" pitchFamily="34" charset="0"/>
                          <a:ea typeface="Calibri"/>
                          <a:cs typeface="Arial" pitchFamily="34" charset="0"/>
                        </a:rPr>
                        <a:t>May manipulate structure for added benefit of impact on VRL.</a:t>
                      </a:r>
                      <a:endParaRPr lang="en-US" sz="1100" dirty="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r h="673290">
                <a:tc>
                  <a:txBody>
                    <a:bodyPr/>
                    <a:lstStyle/>
                    <a:p>
                      <a:pPr marL="0" marR="0">
                        <a:lnSpc>
                          <a:spcPct val="115000"/>
                        </a:lnSpc>
                        <a:spcBef>
                          <a:spcPts val="0"/>
                        </a:spcBef>
                        <a:spcAft>
                          <a:spcPts val="0"/>
                        </a:spcAft>
                      </a:pPr>
                      <a:r>
                        <a:rPr lang="en-US" sz="1050" b="1" dirty="0">
                          <a:effectLst/>
                          <a:latin typeface="Arial" pitchFamily="34" charset="0"/>
                          <a:ea typeface="Calibri"/>
                          <a:cs typeface="Arial" pitchFamily="34" charset="0"/>
                        </a:rPr>
                        <a:t>Influencers</a:t>
                      </a:r>
                      <a:endParaRPr lang="en-US" sz="1050" dirty="0">
                        <a:effectLst/>
                        <a:latin typeface="Arial" pitchFamily="34" charset="0"/>
                        <a:ea typeface="Calibri"/>
                        <a:cs typeface="Arial" pitchFamily="34" charset="0"/>
                      </a:endParaRPr>
                    </a:p>
                    <a:p>
                      <a:pPr marL="0" marR="0">
                        <a:lnSpc>
                          <a:spcPct val="115000"/>
                        </a:lnSpc>
                        <a:spcBef>
                          <a:spcPts val="0"/>
                        </a:spcBef>
                        <a:spcAft>
                          <a:spcPts val="0"/>
                        </a:spcAft>
                      </a:pPr>
                      <a:r>
                        <a:rPr lang="en-US" sz="1050" dirty="0">
                          <a:effectLst/>
                          <a:latin typeface="Arial" pitchFamily="34" charset="0"/>
                          <a:ea typeface="Calibri"/>
                          <a:cs typeface="Arial" pitchFamily="34" charset="0"/>
                        </a:rPr>
                        <a:t>(font, light, color, space, graphics, sound, music)</a:t>
                      </a:r>
                    </a:p>
                  </a:txBody>
                  <a:tcPr marL="68580" marR="68580" marT="0" marB="0">
                    <a:solidFill>
                      <a:srgbClr val="CC0000"/>
                    </a:solid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Has no concept that an audience can be “manipulated” through these influencers.</a:t>
                      </a:r>
                      <a:endParaRPr lang="en-US" sz="1100" dirty="0">
                        <a:effectLst/>
                        <a:latin typeface="Arial" pitchFamily="34" charset="0"/>
                        <a:ea typeface="Calibri"/>
                        <a:cs typeface="Arial" pitchFamily="34" charset="0"/>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Selects influencers based upon what he/she likes but has little concept of impact on audience. </a:t>
                      </a:r>
                      <a:endParaRPr lang="en-US" sz="1100" dirty="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Uses some of the influencers with mixed results with the audience.</a:t>
                      </a:r>
                      <a:endParaRPr lang="en-US" sz="1100" dirty="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900" dirty="0">
                          <a:effectLst/>
                          <a:latin typeface="Arial" pitchFamily="34" charset="0"/>
                          <a:ea typeface="Calibri"/>
                          <a:cs typeface="Arial" pitchFamily="34" charset="0"/>
                        </a:rPr>
                        <a:t>Can use three or more influencers with intention to achieve purpose(s) and VRL response.</a:t>
                      </a:r>
                      <a:endParaRPr lang="en-US" sz="1100" dirty="0">
                        <a:effectLst/>
                        <a:latin typeface="Arial" pitchFamily="34" charset="0"/>
                        <a:ea typeface="Calibri"/>
                        <a:cs typeface="Arial"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r>
            </a:tbl>
          </a:graphicData>
        </a:graphic>
      </p:graphicFrame>
      <p:sp>
        <p:nvSpPr>
          <p:cNvPr id="5" name="Rectangle 4"/>
          <p:cNvSpPr/>
          <p:nvPr/>
        </p:nvSpPr>
        <p:spPr>
          <a:xfrm>
            <a:off x="228600" y="152400"/>
            <a:ext cx="8077200" cy="646331"/>
          </a:xfrm>
          <a:prstGeom prst="rect">
            <a:avLst/>
          </a:prstGeom>
        </p:spPr>
        <p:txBody>
          <a:bodyPr wrap="square">
            <a:spAutoFit/>
          </a:bodyPr>
          <a:lstStyle/>
          <a:p>
            <a:r>
              <a:rPr lang="en-US" b="1" dirty="0" smtClean="0">
                <a:latin typeface="Arial" pitchFamily="34" charset="0"/>
                <a:cs typeface="Arial" pitchFamily="34" charset="0"/>
              </a:rPr>
              <a:t>COMMUNICATION EXPERT RUBRIC: LANGUAGE ARTS </a:t>
            </a:r>
            <a:r>
              <a:rPr lang="en-US" dirty="0" smtClean="0">
                <a:latin typeface="Arial" pitchFamily="34" charset="0"/>
                <a:cs typeface="Arial" pitchFamily="34" charset="0"/>
              </a:rPr>
              <a:t>(Viewer/Reader/Listener = VRL or Audience)</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80F2F0D-5307-4956-87E0-E66C4E6650A6}" type="slidenum">
              <a:rPr lang="en-US" smtClean="0"/>
              <a:pPr/>
              <a:t>9</a:t>
            </a:fld>
            <a:endParaRPr lang="en-US"/>
          </a:p>
        </p:txBody>
      </p:sp>
    </p:spTree>
    <p:extLst>
      <p:ext uri="{BB962C8B-B14F-4D97-AF65-F5344CB8AC3E}">
        <p14:creationId xmlns:p14="http://schemas.microsoft.com/office/powerpoint/2010/main" xmlns="" val="1181809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7343</Words>
  <Application>Microsoft Office PowerPoint</Application>
  <PresentationFormat>On-screen Show (4:3)</PresentationFormat>
  <Paragraphs>1072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Paula Nicolella</dc:creator>
  <cp:lastModifiedBy>Peg Conrad</cp:lastModifiedBy>
  <cp:revision>23</cp:revision>
  <dcterms:created xsi:type="dcterms:W3CDTF">2013-01-21T16:39:58Z</dcterms:created>
  <dcterms:modified xsi:type="dcterms:W3CDTF">2013-01-21T21:06:01Z</dcterms:modified>
</cp:coreProperties>
</file>