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3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0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2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2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27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5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0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2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5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3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1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7F06E-FDB1-493E-881D-036F0BE8C9D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9525" y="6583362"/>
            <a:ext cx="9144000" cy="274637"/>
          </a:xfrm>
          <a:prstGeom prst="rect">
            <a:avLst/>
          </a:prstGeom>
          <a:solidFill>
            <a:srgbClr val="D4E2ED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 userDrawn="1"/>
        </p:nvSpPr>
        <p:spPr bwMode="auto">
          <a:xfrm>
            <a:off x="0" y="6583363"/>
            <a:ext cx="4419600" cy="274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>
              <a:defRPr/>
            </a:pPr>
            <a:r>
              <a:rPr lang="en-US" sz="800" b="1" dirty="0" smtClean="0">
                <a:solidFill>
                  <a:srgbClr val="0070C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Copyright 2013 </a:t>
            </a:r>
            <a:r>
              <a:rPr lang="en-US" sz="800" b="1" dirty="0">
                <a:solidFill>
                  <a:srgbClr val="0070C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aha! Process, Inc. </a:t>
            </a:r>
            <a:r>
              <a:rPr lang="en-US" sz="800" b="1" dirty="0">
                <a:solidFill>
                  <a:srgbClr val="0070C0"/>
                </a:solidFill>
                <a:latin typeface="Arial" pitchFamily="34" charset="0"/>
                <a:ea typeface="ＭＳ Ｐゴシック" charset="-128"/>
                <a:cs typeface="Arial" pitchFamily="34" charset="0"/>
                <a:sym typeface="Wingdings" charset="2"/>
              </a:rPr>
              <a:t></a:t>
            </a:r>
            <a:r>
              <a:rPr lang="en-US" sz="800" b="1" dirty="0">
                <a:solidFill>
                  <a:srgbClr val="0070C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www.ahaprocess.com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477000"/>
            <a:ext cx="9144000" cy="0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5" name="Straight Connector 14"/>
          <p:cNvCxnSpPr/>
          <p:nvPr userDrawn="1"/>
        </p:nvCxnSpPr>
        <p:spPr>
          <a:xfrm>
            <a:off x="0" y="6553200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Rectangle 22"/>
          <p:cNvSpPr txBox="1">
            <a:spLocks noChangeArrowheads="1"/>
          </p:cNvSpPr>
          <p:nvPr userDrawn="1"/>
        </p:nvSpPr>
        <p:spPr>
          <a:xfrm>
            <a:off x="6858000" y="6553200"/>
            <a:ext cx="2209800" cy="313290"/>
          </a:xfrm>
          <a:prstGeom prst="rect">
            <a:avLst/>
          </a:prstGeom>
          <a:ln/>
        </p:spPr>
        <p:txBody>
          <a:bodyPr anchor="ctr" anchorCtr="0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5D68C5-75A8-4CF8-9C7F-68D1D9DC64D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23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92" y="1295400"/>
            <a:ext cx="59436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5943600"/>
            <a:ext cx="617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Source: U.S. Census Bureau, 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Current Population Survey,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2013 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Annual Social and Economic Supplement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3633" y="2514600"/>
            <a:ext cx="2971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itchFamily="34" charset="0"/>
                <a:cs typeface="Arial" pitchFamily="34" charset="0"/>
              </a:rPr>
              <a:t>The data for Extreme Poverty, Poverty, and Near Poverty Rates for Children Under Age 5, by Living Arrangement are from table POV03 (50% of poverty, 100% of poverty, and 125% of poverty) People in Families by Family Structure, Iterated by Income-to-Poverty-Ratio, U.S. Census Bureau, 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Current Population Survey, 2012 Annual Social and Economic Supplement.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indent="168275"/>
            <a:r>
              <a:rPr lang="en-US" sz="1100" b="1" dirty="0">
                <a:latin typeface="Arial" pitchFamily="34" charset="0"/>
                <a:cs typeface="Arial" pitchFamily="34" charset="0"/>
              </a:rPr>
              <a:t>Extreme poverty: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Below 50% of poverty</a:t>
            </a:r>
          </a:p>
          <a:p>
            <a:pPr indent="168275"/>
            <a:r>
              <a:rPr lang="en-US" sz="1100" b="1" dirty="0">
                <a:latin typeface="Arial" pitchFamily="34" charset="0"/>
                <a:cs typeface="Arial" pitchFamily="34" charset="0"/>
              </a:rPr>
              <a:t>Poverty: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 Below 100% of poverty</a:t>
            </a:r>
          </a:p>
          <a:p>
            <a:pPr indent="168275"/>
            <a:r>
              <a:rPr lang="en-US" sz="1100" b="1" dirty="0">
                <a:latin typeface="Arial" pitchFamily="34" charset="0"/>
                <a:cs typeface="Arial" pitchFamily="34" charset="0"/>
              </a:rPr>
              <a:t>Near poverty: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Below 125% of poverty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Extreme Poverty, Poverty, and Near Poverty Rates for Children Under Age 5, by Living Arrangement: 2012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801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2013 Poverty Guidelines for the</a:t>
            </a:r>
          </a:p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48 Contiguous States and Washington D.C.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4759325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Source: U.S. Department of Health and Human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Services (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January 2013). 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Federal Register, Vol. 78, No. 16, January 24, 2013,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pp. 5182-5183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875587"/>
              </p:ext>
            </p:extLst>
          </p:nvPr>
        </p:nvGraphicFramePr>
        <p:xfrm>
          <a:off x="2162175" y="1600200"/>
          <a:ext cx="4743450" cy="2860675"/>
        </p:xfrm>
        <a:graphic>
          <a:graphicData uri="http://schemas.openxmlformats.org/drawingml/2006/table">
            <a:tbl>
              <a:tblPr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114550"/>
                <a:gridCol w="2628900"/>
              </a:tblGrid>
              <a:tr h="484505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Family Size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Annual Income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6038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$11,490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5962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$15,510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72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$19,530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5988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</a:rPr>
                        <a:t>$23,550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554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Household Income in 20% Increments of Total: 2012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59436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Source: U.S. Census Bureau, 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Current Population Survey,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2013 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Annual Social and Economic Supplement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(households as of March of the following year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013549"/>
              </p:ext>
            </p:extLst>
          </p:nvPr>
        </p:nvGraphicFramePr>
        <p:xfrm>
          <a:off x="2091055" y="1219200"/>
          <a:ext cx="4961890" cy="4460875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413000"/>
                <a:gridCol w="2548890"/>
              </a:tblGrid>
              <a:tr h="9544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           Group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Average Household Income Ranges: 2012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LOWEST 20%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         $</a:t>
                      </a:r>
                      <a:r>
                        <a:rPr lang="en-US" sz="1800" b="1" dirty="0" smtClean="0">
                          <a:effectLst/>
                          <a:latin typeface="Arial"/>
                          <a:ea typeface="Times New Roman"/>
                        </a:rPr>
                        <a:t>0–$</a:t>
                      </a: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20,593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Times New Roman"/>
                        </a:rPr>
                        <a:t>SECOND 20%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$</a:t>
                      </a:r>
                      <a:r>
                        <a:rPr lang="en-US" sz="1800" b="1" dirty="0" smtClean="0">
                          <a:effectLst/>
                          <a:latin typeface="Arial"/>
                          <a:ea typeface="Times New Roman"/>
                        </a:rPr>
                        <a:t>20,594–$</a:t>
                      </a: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39,736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FDB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Times New Roman"/>
                        </a:rPr>
                        <a:t>THIRD 20%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$</a:t>
                      </a:r>
                      <a:r>
                        <a:rPr lang="en-US" sz="1800" b="1" dirty="0" smtClean="0">
                          <a:effectLst/>
                          <a:latin typeface="Arial"/>
                          <a:ea typeface="Times New Roman"/>
                        </a:rPr>
                        <a:t>39,737–$</a:t>
                      </a: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64,554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Times New Roman"/>
                        </a:rPr>
                        <a:t>FOURTH 20%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  $</a:t>
                      </a:r>
                      <a:r>
                        <a:rPr lang="en-US" sz="1800" b="1" dirty="0" smtClean="0">
                          <a:effectLst/>
                          <a:latin typeface="Arial"/>
                          <a:ea typeface="Times New Roman"/>
                        </a:rPr>
                        <a:t>64,555–$</a:t>
                      </a: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104,086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FDB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Times New Roman"/>
                        </a:rPr>
                        <a:t>HIGHEST 20%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$104,087+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2320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Times New Roman"/>
                        </a:rPr>
                        <a:t>TOP 5% (part of highest 20%)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$191,150+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F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83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Breakdown of U.S. Households, by Total Money Income: 2012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58674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Estimated median household income: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$</a:t>
            </a:r>
            <a:r>
              <a:rPr lang="en-US" b="1" dirty="0"/>
              <a:t>51,371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 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>
                <a:latin typeface="Arial" pitchFamily="34" charset="0"/>
                <a:cs typeface="Arial" pitchFamily="34" charset="0"/>
              </a:rPr>
              <a:t>Source: U. S. Census Bureau,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2012 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American Community Survey 1-Year Estimates.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03932" y="5474713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Source: U.S. Census Bureau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, Current Population Survey, 2013 Annual Social and Economic Supplement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(households as of March of the following year).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365343"/>
              </p:ext>
            </p:extLst>
          </p:nvPr>
        </p:nvGraphicFramePr>
        <p:xfrm>
          <a:off x="1994535" y="1066800"/>
          <a:ext cx="5154930" cy="432117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54530"/>
                <a:gridCol w="1600200"/>
                <a:gridCol w="1600200"/>
              </a:tblGrid>
              <a:tr h="7651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Income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# of U.S.                Households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(in millions)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% of All U.S. Households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Less than $10,000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8,929,655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 7.7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$10,000 to $14,999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6,494,294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 5.6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$15,000 to $24,999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12,872,619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11.1%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$25,000 to $34,999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12,060,832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10.4%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$35,000 to $49,999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16,003,797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13.8%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$50,000 to $74,999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20,874,517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18.0%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$75,000 to $99,999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13,800,375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11.9%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$100,000 to $149,999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14,380,223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12.4%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$150,000 to $199,999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5,334,599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 4.6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$200,000 or more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5,334,599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 4.6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53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Number and Percentage of Children in Poverty, by Race: 2012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48006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* Hispanics may be of any race.</a:t>
            </a:r>
          </a:p>
          <a:p>
            <a:pPr marL="168275" indent="-168275"/>
            <a:r>
              <a:rPr lang="en-US" sz="1200" dirty="0" smtClean="0">
                <a:latin typeface="Arial" pitchFamily="34" charset="0"/>
                <a:cs typeface="Arial" pitchFamily="34" charset="0"/>
              </a:rPr>
              <a:t>** Data from U.S. Census Bureau</a:t>
            </a:r>
            <a:r>
              <a:rPr lang="en-US" sz="1200" smtClean="0">
                <a:latin typeface="Arial" pitchFamily="34" charset="0"/>
                <a:cs typeface="Arial" pitchFamily="34" charset="0"/>
              </a:rPr>
              <a:t>, 2012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American Community Survey 1-Year Estimates.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47800" y="5838202"/>
            <a:ext cx="6934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Source: U.S. Census Bureau,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Current Population Survey, 2013 Annual Social and Economic Supplement.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858602"/>
              </p:ext>
            </p:extLst>
          </p:nvPr>
        </p:nvGraphicFramePr>
        <p:xfrm>
          <a:off x="1371600" y="1371600"/>
          <a:ext cx="6019800" cy="3368040"/>
        </p:xfrm>
        <a:graphic>
          <a:graphicData uri="http://schemas.openxmlformats.org/drawingml/2006/table">
            <a:tbl>
              <a:tblPr/>
              <a:tblGrid>
                <a:gridCol w="2696325"/>
                <a:gridCol w="1580901"/>
                <a:gridCol w="1742574"/>
              </a:tblGrid>
              <a:tr h="8001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3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NUMBER OF CHILDREN IN POVERTY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3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PERCENTAGE OF CHILDREN IN POVERTY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37B7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ALL RACES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17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20,229,811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21.8%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WHITE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7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9,562,000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18.0%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AFRICAN-AMERICAN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17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4,101,000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37.5%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HISPANIC *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7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5,788,000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33.3%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ASIAN-AMERICAN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17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477,000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13.4%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AMERICAN INDIAN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AND ALASKA NATIVE **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7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259,127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58.2%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NATIVE </a:t>
                      </a:r>
                      <a:r>
                        <a:rPr lang="en-US" sz="1400" b="1" dirty="0" smtClean="0">
                          <a:effectLst/>
                          <a:latin typeface="Arial"/>
                          <a:ea typeface="Times New Roman"/>
                        </a:rPr>
                        <a:t>HAWAIIAN AND </a:t>
                      </a: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OTHER PACIFIC ISLANDER **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17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</a:rPr>
                        <a:t>42,684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39.5%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638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538711"/>
              </p:ext>
            </p:extLst>
          </p:nvPr>
        </p:nvGraphicFramePr>
        <p:xfrm>
          <a:off x="2667000" y="152400"/>
          <a:ext cx="6185219" cy="2060363"/>
        </p:xfrm>
        <a:graphic>
          <a:graphicData uri="http://schemas.openxmlformats.org/drawingml/2006/table">
            <a:tbl>
              <a:tblPr firstRow="1" firstCol="1" bandRow="1"/>
              <a:tblGrid>
                <a:gridCol w="666546"/>
                <a:gridCol w="552905"/>
                <a:gridCol w="560008"/>
                <a:gridCol w="560554"/>
                <a:gridCol w="575852"/>
                <a:gridCol w="691132"/>
                <a:gridCol w="644692"/>
                <a:gridCol w="572574"/>
                <a:gridCol w="741396"/>
                <a:gridCol w="619560"/>
              </a:tblGrid>
              <a:tr h="557276"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Overall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Less Than Ninth Grade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Grades 9–12 (no diploma)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HS Diploma (includes GED)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Associate's Degree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Bachelor's Degree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Master's Degree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Professional Degree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Doctorate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4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effectLst/>
                        <a:latin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effectLst/>
                        <a:latin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</a:rPr>
                        <a:t>Numbers of persons with earnings (in thousands)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effectLst/>
                        <a:latin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effectLst/>
                        <a:latin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1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9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effectLst/>
                          <a:latin typeface="Arial"/>
                          <a:ea typeface="Times New Roman"/>
                        </a:rPr>
                        <a:t>Male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effectLst/>
                          <a:latin typeface="Arial"/>
                          <a:ea typeface="Times New Roman"/>
                        </a:rPr>
                        <a:t>66,863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66FF"/>
                          </a:solidFill>
                          <a:effectLst/>
                          <a:latin typeface="Arial"/>
                          <a:ea typeface="Times New Roman"/>
                        </a:rPr>
                        <a:t>2,503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effectLst/>
                          <a:latin typeface="Arial"/>
                          <a:ea typeface="Times New Roman"/>
                        </a:rPr>
                        <a:t>3,871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effectLst/>
                          <a:latin typeface="Arial"/>
                          <a:ea typeface="Times New Roman"/>
                        </a:rPr>
                        <a:t>19,214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1176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66FF"/>
                          </a:solidFill>
                          <a:effectLst/>
                          <a:latin typeface="Arial"/>
                          <a:ea typeface="Times New Roman"/>
                        </a:rPr>
                        <a:t>6,497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66FF"/>
                          </a:solidFill>
                          <a:effectLst/>
                          <a:latin typeface="Arial"/>
                          <a:ea typeface="Times New Roman"/>
                        </a:rPr>
                        <a:t>15,027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effectLst/>
                          <a:latin typeface="Arial"/>
                          <a:ea typeface="Times New Roman"/>
                        </a:rPr>
                        <a:t>5,595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effectLst/>
                          <a:latin typeface="Arial"/>
                          <a:ea typeface="Times New Roman"/>
                        </a:rPr>
                        <a:t>1,321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effectLst/>
                          <a:latin typeface="Arial"/>
                          <a:ea typeface="Times New Roman"/>
                        </a:rPr>
                        <a:t>1,424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</a:rPr>
                        <a:t>Female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</a:rPr>
                        <a:t>59,634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</a:rPr>
                        <a:t>1,276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</a:rPr>
                        <a:t>2,366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</a:rPr>
                        <a:t>14,527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1176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</a:rPr>
                        <a:t>7696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</a:rPr>
                        <a:t>14,863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</a:rPr>
                        <a:t>6,732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</a:rPr>
                        <a:t>868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</a:rPr>
                        <a:t>910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124">
                <a:tc>
                  <a:txBody>
                    <a:bodyPr/>
                    <a:lstStyle/>
                    <a:p>
                      <a:pPr algn="l"/>
                      <a:endParaRPr lang="en-US" sz="900">
                        <a:effectLst/>
                        <a:latin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effectLst/>
                        <a:latin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effectLst/>
                        <a:latin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effectLst/>
                        <a:latin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effectLst/>
                        <a:latin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effectLst/>
                        <a:latin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effectLst/>
                        <a:latin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effectLst/>
                        <a:latin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effectLst/>
                        <a:latin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effectLst/>
                        <a:latin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1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effectLst/>
                        <a:latin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effectLst/>
                        <a:latin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Median earnings, in 2012 dollars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effectLst/>
                        <a:latin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effectLst/>
                        <a:latin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31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9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effectLst/>
                          <a:latin typeface="Arial"/>
                          <a:ea typeface="Times New Roman"/>
                        </a:rPr>
                        <a:t>Male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effectLst/>
                          <a:latin typeface="Arial"/>
                          <a:ea typeface="Times New Roman"/>
                        </a:rPr>
                        <a:t>$43,299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effectLst/>
                          <a:latin typeface="Arial"/>
                          <a:ea typeface="Times New Roman"/>
                        </a:rPr>
                        <a:t>$21,339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effectLst/>
                          <a:latin typeface="Arial"/>
                          <a:ea typeface="Times New Roman"/>
                        </a:rPr>
                        <a:t>$25,058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effectLst/>
                          <a:latin typeface="Arial"/>
                          <a:ea typeface="Times New Roman"/>
                        </a:rPr>
                        <a:t>$35,373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1176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effectLst/>
                          <a:latin typeface="Arial"/>
                          <a:ea typeface="Times New Roman"/>
                        </a:rPr>
                        <a:t>$45,834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effectLst/>
                          <a:latin typeface="Arial"/>
                          <a:ea typeface="Times New Roman"/>
                        </a:rPr>
                        <a:t>$60,758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effectLst/>
                          <a:latin typeface="Arial"/>
                          <a:ea typeface="Times New Roman"/>
                        </a:rPr>
                        <a:t>$77,505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effectLst/>
                          <a:latin typeface="Arial"/>
                          <a:ea typeface="Times New Roman"/>
                        </a:rPr>
                        <a:t>$102,240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effectLst/>
                          <a:latin typeface="Arial"/>
                          <a:ea typeface="Times New Roman"/>
                        </a:rPr>
                        <a:t>$100,968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9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</a:rPr>
                        <a:t>Female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</a:rPr>
                        <a:t>$31,482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</a:rPr>
                        <a:t>$15,015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</a:rPr>
                        <a:t>$15,664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</a:rPr>
                        <a:t>$24,385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1176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</a:rPr>
                        <a:t>$31,110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</a:rPr>
                        <a:t>$41,927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</a:rPr>
                        <a:t>$52,217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</a:rPr>
                        <a:t>$76,038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</a:rPr>
                        <a:t>$70,939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06" marR="590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AutoShape 26"/>
          <p:cNvSpPr>
            <a:spLocks noChangeShapeType="1"/>
          </p:cNvSpPr>
          <p:nvPr/>
        </p:nvSpPr>
        <p:spPr bwMode="auto">
          <a:xfrm>
            <a:off x="3442017" y="990600"/>
            <a:ext cx="5562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5"/>
          <p:cNvSpPr>
            <a:spLocks noChangeShapeType="1"/>
          </p:cNvSpPr>
          <p:nvPr/>
        </p:nvSpPr>
        <p:spPr bwMode="auto">
          <a:xfrm>
            <a:off x="3442017" y="1796432"/>
            <a:ext cx="5562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73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38401"/>
            <a:ext cx="5181600" cy="3906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0" y="0"/>
            <a:ext cx="2438400" cy="644842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 anchor="t">
            <a:noAutofit/>
          </a:bodyPr>
          <a:lstStyle/>
          <a:p>
            <a:pPr algn="ctr"/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200" b="1" dirty="0">
                <a:latin typeface="Arial" pitchFamily="34" charset="0"/>
                <a:cs typeface="Arial" pitchFamily="34" charset="0"/>
              </a:rPr>
              <a:t>U.S. Median Income for Persons Age 25 and Older, </a:t>
            </a:r>
          </a:p>
          <a:p>
            <a:pPr algn="ctr"/>
            <a:r>
              <a:rPr lang="en-US" sz="2200" b="1" dirty="0">
                <a:latin typeface="Arial" pitchFamily="34" charset="0"/>
                <a:cs typeface="Arial" pitchFamily="34" charset="0"/>
              </a:rPr>
              <a:t>by Sex and Educational Attainment: 2012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969" y="5791200"/>
            <a:ext cx="23184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Source: U.S. Census Bureau,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Current Population Survey, 2013 Annual Social and Economic Supplement.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734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U.S. Per-Capita Income, Median Household Income, </a:t>
            </a:r>
          </a:p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and Median Family Income: 1967 to 2012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76491" y="6019800"/>
            <a:ext cx="548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Source: U.S. Census Bureau,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2012 American Community Survey 1-Year Estimates.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819313"/>
              </p:ext>
            </p:extLst>
          </p:nvPr>
        </p:nvGraphicFramePr>
        <p:xfrm>
          <a:off x="304800" y="2133600"/>
          <a:ext cx="2273300" cy="3103880"/>
        </p:xfrm>
        <a:graphic>
          <a:graphicData uri="http://schemas.openxmlformats.org/drawingml/2006/table">
            <a:tbl>
              <a:tblPr firstRow="1" firstCol="1" bandRow="1"/>
              <a:tblGrid>
                <a:gridCol w="444500"/>
                <a:gridCol w="546100"/>
                <a:gridCol w="673100"/>
                <a:gridCol w="609600"/>
              </a:tblGrid>
              <a:tr h="5048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/>
                          <a:ea typeface="Times New Roman"/>
                        </a:rPr>
                        <a:t>Year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Per-Capita Income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Median Household Income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Median Family Income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1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2012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27,319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51,371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62,527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2011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26,708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50,502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69,821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2010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26,059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50,046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60,609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2009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26,409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50,221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61,082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2008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27,589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</a:rPr>
                        <a:t>52,029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63,366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2005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25,035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46,242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55,832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2000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22,970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43,162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52,148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1995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19,871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39,306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46,843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1990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18,894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39,324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46,429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1985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17,280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37,059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43,518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1980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15,844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36,035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42,776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1975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13,972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34,980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39,784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1970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12,543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35,232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38,954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1967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11,067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</a:rPr>
                        <a:t>32,783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</a:rPr>
                        <a:t>35,629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2289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1"/>
          <a:stretch>
            <a:fillRect/>
          </a:stretch>
        </p:blipFill>
        <p:spPr bwMode="auto">
          <a:xfrm>
            <a:off x="2605043" y="2133600"/>
            <a:ext cx="6329362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6694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"/>
          <a:stretch>
            <a:fillRect/>
          </a:stretch>
        </p:blipFill>
        <p:spPr bwMode="auto">
          <a:xfrm>
            <a:off x="3423926" y="3135272"/>
            <a:ext cx="4752975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0"/>
            <a:ext cx="2743200" cy="644842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 anchor="t">
            <a:noAutofit/>
          </a:bodyPr>
          <a:lstStyle/>
          <a:p>
            <a:pPr algn="ctr"/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Percentage of </a:t>
            </a:r>
          </a:p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U.S. Persons Below Poverty Level, by Race </a:t>
            </a:r>
          </a:p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and Ethnicity: </a:t>
            </a:r>
          </a:p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1976 to 2012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926" y="-939325"/>
            <a:ext cx="4583450" cy="4459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421" y="-1015525"/>
            <a:ext cx="5029200" cy="419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96138" y="5791200"/>
            <a:ext cx="23184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Source: U.S. Census Bureau,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Current Population Survey, 2013 Annual Social and Economic Supplement.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247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770</Words>
  <Application>Microsoft Office PowerPoint</Application>
  <PresentationFormat>On-screen Show (4:3)</PresentationFormat>
  <Paragraphs>245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Nicolella</dc:creator>
  <cp:lastModifiedBy>Paula</cp:lastModifiedBy>
  <cp:revision>20</cp:revision>
  <dcterms:created xsi:type="dcterms:W3CDTF">2013-01-11T13:35:21Z</dcterms:created>
  <dcterms:modified xsi:type="dcterms:W3CDTF">2013-10-30T13:43:47Z</dcterms:modified>
</cp:coreProperties>
</file>