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7" r:id="rId3"/>
    <p:sldId id="258" r:id="rId4"/>
    <p:sldId id="259" r:id="rId5"/>
    <p:sldId id="265" r:id="rId6"/>
    <p:sldId id="261" r:id="rId7"/>
    <p:sldId id="262" r:id="rId8"/>
    <p:sldId id="263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0066"/>
    <a:srgbClr val="F2F2F2"/>
    <a:srgbClr val="FFD5DD"/>
    <a:srgbClr val="A50021"/>
    <a:srgbClr val="8037B7"/>
    <a:srgbClr val="F8F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ha%20productions\Census%20Data\2019\Poverty%20Rates%20Children%20Under%205%202018%20data%20released%20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ha%20productions\Census%20Data\2018\Household%20Per%20Capita%20Median%20Income%202017%20released%202018%205%20year%20incr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ha%20productions\Census%20Data\2018\Poverty%20by%20Race%20and%20Ethnicity%202017%20released%20in%20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49625956949555E-2"/>
          <c:y val="0.1504087674598262"/>
          <c:w val="0.82713728745071913"/>
          <c:h val="0.74733439855667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Living with married parents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8492834026814608E-3"/>
                  <c:y val="6.3951786648241179E-4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74-40D4-B0D6-EC78D162EEBF}"/>
                </c:ext>
              </c:extLst>
            </c:dLbl>
            <c:dLbl>
              <c:idx val="1"/>
              <c:layout>
                <c:manualLayout>
                  <c:x val="0"/>
                  <c:y val="-4.2355583065827925E-3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74-40D4-B0D6-EC78D162EEBF}"/>
                </c:ext>
              </c:extLst>
            </c:dLbl>
            <c:dLbl>
              <c:idx val="2"/>
              <c:layout>
                <c:manualLayout>
                  <c:x val="-3.6987124182292748E-3"/>
                  <c:y val="-1.7980202200501903E-3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74-40D4-B0D6-EC78D162EEB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Sheet1!$B$3:$D$3</c:f>
              <c:strCache>
                <c:ptCount val="3"/>
                <c:pt idx="0">
                  <c:v>Extreme Poverty</c:v>
                </c:pt>
                <c:pt idx="1">
                  <c:v>Poverty</c:v>
                </c:pt>
                <c:pt idx="2">
                  <c:v>Near Poverty</c:v>
                </c:pt>
              </c:strCache>
            </c:strRef>
          </c:cat>
          <c:val>
            <c:numRef>
              <c:f>Sheet1!$B$4:$D$4</c:f>
              <c:numCache>
                <c:formatCode>0.0%</c:formatCode>
                <c:ptCount val="3"/>
                <c:pt idx="0">
                  <c:v>2.1000000000000001E-2</c:v>
                </c:pt>
                <c:pt idx="1">
                  <c:v>0.08</c:v>
                </c:pt>
                <c:pt idx="2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74-40D4-B0D6-EC78D162EEBF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Living with female head of household only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8489921769487552E-3"/>
                  <c:y val="-5.2612436242544637E-3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74-40D4-B0D6-EC78D162EEBF}"/>
                </c:ext>
              </c:extLst>
            </c:dLbl>
            <c:dLbl>
              <c:idx val="1"/>
              <c:layout>
                <c:manualLayout>
                  <c:x val="0"/>
                  <c:y val="-1.1548172566180598E-2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74-40D4-B0D6-EC78D162EEBF}"/>
                </c:ext>
              </c:extLst>
            </c:dLbl>
            <c:dLbl>
              <c:idx val="2"/>
              <c:layout>
                <c:manualLayout>
                  <c:x val="0"/>
                  <c:y val="-1.5011395970384872E-2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74-40D4-B0D6-EC78D162EEB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Sheet1!$B$3:$D$3</c:f>
              <c:strCache>
                <c:ptCount val="3"/>
                <c:pt idx="0">
                  <c:v>Extreme Poverty</c:v>
                </c:pt>
                <c:pt idx="1">
                  <c:v>Poverty</c:v>
                </c:pt>
                <c:pt idx="2">
                  <c:v>Near Poverty</c:v>
                </c:pt>
              </c:strCache>
            </c:strRef>
          </c:cat>
          <c:val>
            <c:numRef>
              <c:f>Sheet1!$B$5:$D$5</c:f>
              <c:numCache>
                <c:formatCode>0.0%</c:formatCode>
                <c:ptCount val="3"/>
                <c:pt idx="0">
                  <c:v>0.26500000000000001</c:v>
                </c:pt>
                <c:pt idx="1">
                  <c:v>0.49099999999999999</c:v>
                </c:pt>
                <c:pt idx="2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874-40D4-B0D6-EC78D162E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704672"/>
        <c:axId val="1"/>
      </c:barChart>
      <c:catAx>
        <c:axId val="34870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87046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010877119792438"/>
          <c:y val="2.1034923543908131E-2"/>
          <c:w val="0.52737026432796252"/>
          <c:h val="0.10280844693316443"/>
        </c:manualLayout>
      </c:layout>
      <c:overlay val="1"/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07832736318974"/>
          <c:y val="7.1808603890411882E-2"/>
          <c:w val="0.68219689368378034"/>
          <c:h val="0.54255389606088977"/>
        </c:manualLayout>
      </c:layout>
      <c:barChart>
        <c:barDir val="col"/>
        <c:grouping val="clustered"/>
        <c:varyColors val="0"/>
        <c:ser>
          <c:idx val="0"/>
          <c:order val="0"/>
          <c:tx>
            <c:v>Male</c:v>
          </c:tx>
          <c:spPr>
            <a:solidFill>
              <a:srgbClr val="0066FF"/>
            </a:solidFill>
            <a:scene3d>
              <a:camera prst="orthographicFront"/>
              <a:lightRig rig="threePt" dir="t"/>
            </a:scene3d>
          </c:spPr>
          <c:invertIfNegative val="0"/>
          <c:cat>
            <c:strRef>
              <c:f>Sheet1!$B$4:$J$4</c:f>
              <c:strCache>
                <c:ptCount val="9"/>
                <c:pt idx="0">
                  <c:v>Overall (with earnings)</c:v>
                </c:pt>
                <c:pt idx="1">
                  <c:v>Less Than Ninth Grade</c:v>
                </c:pt>
                <c:pt idx="2">
                  <c:v>Grades 9–12 (no diploma)</c:v>
                </c:pt>
                <c:pt idx="3">
                  <c:v>HS Diploma (includes GED)</c:v>
                </c:pt>
                <c:pt idx="4">
                  <c:v>Associate's Degree</c:v>
                </c:pt>
                <c:pt idx="5">
                  <c:v>Bachelor's Degree</c:v>
                </c:pt>
                <c:pt idx="6">
                  <c:v>Master's Degree</c:v>
                </c:pt>
                <c:pt idx="7">
                  <c:v>Professional Degree</c:v>
                </c:pt>
                <c:pt idx="8">
                  <c:v>Doctorate</c:v>
                </c:pt>
              </c:strCache>
            </c:strRef>
          </c:cat>
          <c:val>
            <c:numRef>
              <c:f>Sheet1!$B$10:$J$10</c:f>
              <c:numCache>
                <c:formatCode>"$"#,##0</c:formatCode>
                <c:ptCount val="9"/>
                <c:pt idx="0">
                  <c:v>51297</c:v>
                </c:pt>
                <c:pt idx="1">
                  <c:v>30018</c:v>
                </c:pt>
                <c:pt idx="2">
                  <c:v>30605</c:v>
                </c:pt>
                <c:pt idx="3">
                  <c:v>40901</c:v>
                </c:pt>
                <c:pt idx="4">
                  <c:v>51734</c:v>
                </c:pt>
                <c:pt idx="5">
                  <c:v>67435</c:v>
                </c:pt>
                <c:pt idx="6">
                  <c:v>90011</c:v>
                </c:pt>
                <c:pt idx="7">
                  <c:v>122339</c:v>
                </c:pt>
                <c:pt idx="8">
                  <c:v>101126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4-4F22-8D2A-361DC68A4165}"/>
            </c:ext>
          </c:extLst>
        </c:ser>
        <c:ser>
          <c:idx val="1"/>
          <c:order val="1"/>
          <c:tx>
            <c:v>Female</c:v>
          </c:tx>
          <c:spPr>
            <a:solidFill>
              <a:srgbClr val="CC0066"/>
            </a:solidFill>
            <a:scene3d>
              <a:camera prst="orthographicFront"/>
              <a:lightRig rig="threePt" dir="t"/>
            </a:scene3d>
          </c:spPr>
          <c:invertIfNegative val="0"/>
          <c:val>
            <c:numRef>
              <c:f>Sheet1!$B$11:$J$11</c:f>
              <c:numCache>
                <c:formatCode>"$"#,##0</c:formatCode>
                <c:ptCount val="9"/>
                <c:pt idx="0">
                  <c:v>37137</c:v>
                </c:pt>
                <c:pt idx="1">
                  <c:v>19802</c:v>
                </c:pt>
                <c:pt idx="2">
                  <c:v>19612</c:v>
                </c:pt>
                <c:pt idx="3">
                  <c:v>27203</c:v>
                </c:pt>
                <c:pt idx="4">
                  <c:v>34951</c:v>
                </c:pt>
                <c:pt idx="5">
                  <c:v>49011</c:v>
                </c:pt>
                <c:pt idx="6">
                  <c:v>60370</c:v>
                </c:pt>
                <c:pt idx="7">
                  <c:v>82174</c:v>
                </c:pt>
                <c:pt idx="8">
                  <c:v>81598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E4-4F22-8D2A-361DC68A41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1568576"/>
        <c:axId val="1"/>
      </c:barChart>
      <c:catAx>
        <c:axId val="53156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56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57810158787617"/>
          <c:y val="0.27925559836935276"/>
          <c:w val="0.1347755955792882"/>
          <c:h val="0.13031942815658681"/>
        </c:manualLayout>
      </c:layout>
      <c:overlay val="0"/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88870151770657"/>
          <c:y val="9.0604175303087162E-2"/>
          <c:w val="0.81450252951096125"/>
          <c:h val="0.57382644358621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Per-Capita Income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</c:spPr>
          <c:invertIfNegative val="0"/>
          <c:cat>
            <c:numRef>
              <c:f>Sheet1!$A$4:$A$16</c:f>
              <c:numCache>
                <c:formatCode>General</c:formatCode>
                <c:ptCount val="1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2010</c:v>
                </c:pt>
                <c:pt idx="5">
                  <c:v>2000</c:v>
                </c:pt>
                <c:pt idx="6">
                  <c:v>1995</c:v>
                </c:pt>
                <c:pt idx="7">
                  <c:v>1990</c:v>
                </c:pt>
                <c:pt idx="8">
                  <c:v>1985</c:v>
                </c:pt>
                <c:pt idx="9">
                  <c:v>1980</c:v>
                </c:pt>
                <c:pt idx="10">
                  <c:v>1975</c:v>
                </c:pt>
                <c:pt idx="11">
                  <c:v>1970</c:v>
                </c:pt>
                <c:pt idx="12">
                  <c:v>1967</c:v>
                </c:pt>
              </c:numCache>
            </c:numRef>
          </c:cat>
          <c:val>
            <c:numRef>
              <c:f>Sheet1!$B$4:$B$16</c:f>
              <c:numCache>
                <c:formatCode>#,##0</c:formatCode>
                <c:ptCount val="13"/>
                <c:pt idx="0">
                  <c:v>33831</c:v>
                </c:pt>
                <c:pt idx="1">
                  <c:v>34489</c:v>
                </c:pt>
                <c:pt idx="2">
                  <c:v>31128</c:v>
                </c:pt>
                <c:pt idx="3">
                  <c:v>32653</c:v>
                </c:pt>
                <c:pt idx="4">
                  <c:v>26059</c:v>
                </c:pt>
                <c:pt idx="5">
                  <c:v>22970</c:v>
                </c:pt>
                <c:pt idx="6">
                  <c:v>19871</c:v>
                </c:pt>
                <c:pt idx="7">
                  <c:v>18894</c:v>
                </c:pt>
                <c:pt idx="8">
                  <c:v>17280</c:v>
                </c:pt>
                <c:pt idx="9">
                  <c:v>15844</c:v>
                </c:pt>
                <c:pt idx="10">
                  <c:v>13972</c:v>
                </c:pt>
                <c:pt idx="11">
                  <c:v>12543</c:v>
                </c:pt>
                <c:pt idx="12">
                  <c:v>11067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19-46F3-8496-2291774DBD1C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Median Household Income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</c:spPr>
          <c:invertIfNegative val="0"/>
          <c:cat>
            <c:numRef>
              <c:f>Sheet1!$A$4:$A$16</c:f>
              <c:numCache>
                <c:formatCode>General</c:formatCode>
                <c:ptCount val="1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2010</c:v>
                </c:pt>
                <c:pt idx="5">
                  <c:v>2000</c:v>
                </c:pt>
                <c:pt idx="6">
                  <c:v>1995</c:v>
                </c:pt>
                <c:pt idx="7">
                  <c:v>1990</c:v>
                </c:pt>
                <c:pt idx="8">
                  <c:v>1985</c:v>
                </c:pt>
                <c:pt idx="9">
                  <c:v>1980</c:v>
                </c:pt>
                <c:pt idx="10">
                  <c:v>1975</c:v>
                </c:pt>
                <c:pt idx="11">
                  <c:v>1970</c:v>
                </c:pt>
                <c:pt idx="12">
                  <c:v>1967</c:v>
                </c:pt>
              </c:numCache>
            </c:numRef>
          </c:cat>
          <c:val>
            <c:numRef>
              <c:f>Sheet1!$C$4:$C$16</c:f>
              <c:numCache>
                <c:formatCode>#,##0</c:formatCode>
                <c:ptCount val="13"/>
                <c:pt idx="0">
                  <c:v>53175</c:v>
                </c:pt>
                <c:pt idx="1">
                  <c:v>61372</c:v>
                </c:pt>
                <c:pt idx="2">
                  <c:v>57617</c:v>
                </c:pt>
                <c:pt idx="3" formatCode="#,##0_);[Red]\(#,##0\)">
                  <c:v>53657</c:v>
                </c:pt>
                <c:pt idx="4">
                  <c:v>50046</c:v>
                </c:pt>
                <c:pt idx="5">
                  <c:v>43162</c:v>
                </c:pt>
                <c:pt idx="6">
                  <c:v>39306</c:v>
                </c:pt>
                <c:pt idx="7">
                  <c:v>39324</c:v>
                </c:pt>
                <c:pt idx="8">
                  <c:v>37059</c:v>
                </c:pt>
                <c:pt idx="9">
                  <c:v>36035</c:v>
                </c:pt>
                <c:pt idx="10">
                  <c:v>34980</c:v>
                </c:pt>
                <c:pt idx="11">
                  <c:v>35232</c:v>
                </c:pt>
                <c:pt idx="12">
                  <c:v>32783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19-46F3-8496-2291774DBD1C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Median Family Income</c:v>
                </c:pt>
              </c:strCache>
            </c:strRef>
          </c:tx>
          <c:spPr>
            <a:solidFill>
              <a:srgbClr val="FF3300"/>
            </a:solidFill>
            <a:scene3d>
              <a:camera prst="orthographicFront"/>
              <a:lightRig rig="threePt" dir="t"/>
            </a:scene3d>
          </c:spPr>
          <c:invertIfNegative val="0"/>
          <c:cat>
            <c:numRef>
              <c:f>Sheet1!$A$4:$A$16</c:f>
              <c:numCache>
                <c:formatCode>General</c:formatCode>
                <c:ptCount val="1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2010</c:v>
                </c:pt>
                <c:pt idx="5">
                  <c:v>2000</c:v>
                </c:pt>
                <c:pt idx="6">
                  <c:v>1995</c:v>
                </c:pt>
                <c:pt idx="7">
                  <c:v>1990</c:v>
                </c:pt>
                <c:pt idx="8">
                  <c:v>1985</c:v>
                </c:pt>
                <c:pt idx="9">
                  <c:v>1980</c:v>
                </c:pt>
                <c:pt idx="10">
                  <c:v>1975</c:v>
                </c:pt>
                <c:pt idx="11">
                  <c:v>1970</c:v>
                </c:pt>
                <c:pt idx="12">
                  <c:v>1967</c:v>
                </c:pt>
              </c:numCache>
            </c:numRef>
          </c:cat>
          <c:val>
            <c:numRef>
              <c:f>Sheet1!$D$4:$D$16</c:f>
              <c:numCache>
                <c:formatCode>#,##0</c:formatCode>
                <c:ptCount val="13"/>
                <c:pt idx="0">
                  <c:v>78646</c:v>
                </c:pt>
                <c:pt idx="1">
                  <c:v>77713</c:v>
                </c:pt>
                <c:pt idx="2">
                  <c:v>71062</c:v>
                </c:pt>
                <c:pt idx="3">
                  <c:v>76697</c:v>
                </c:pt>
                <c:pt idx="4">
                  <c:v>60609</c:v>
                </c:pt>
                <c:pt idx="5">
                  <c:v>52148</c:v>
                </c:pt>
                <c:pt idx="6">
                  <c:v>46843</c:v>
                </c:pt>
                <c:pt idx="7">
                  <c:v>46429</c:v>
                </c:pt>
                <c:pt idx="8">
                  <c:v>43518</c:v>
                </c:pt>
                <c:pt idx="9">
                  <c:v>42776</c:v>
                </c:pt>
                <c:pt idx="10">
                  <c:v>39784</c:v>
                </c:pt>
                <c:pt idx="11">
                  <c:v>38954</c:v>
                </c:pt>
                <c:pt idx="12">
                  <c:v>35629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19-46F3-8496-2291774DB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9994160"/>
        <c:axId val="1"/>
      </c:barChart>
      <c:catAx>
        <c:axId val="559994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Years</a:t>
                </a:r>
              </a:p>
            </c:rich>
          </c:tx>
          <c:layout>
            <c:manualLayout>
              <c:xMode val="edge"/>
              <c:yMode val="edge"/>
              <c:x val="0.53119722779750578"/>
              <c:y val="0.771813489756733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40" b="1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Income</a:t>
                </a:r>
              </a:p>
            </c:rich>
          </c:tx>
          <c:layout>
            <c:manualLayout>
              <c:xMode val="edge"/>
              <c:yMode val="edge"/>
              <c:x val="5.1674472405911602E-2"/>
              <c:y val="0.28523512685914265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50" b="1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defRPr>
            </a:pPr>
            <a:endParaRPr lang="en-US"/>
          </a:p>
        </c:txPr>
        <c:crossAx val="559994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1062391710840074E-2"/>
          <c:y val="0.89261885888425019"/>
          <c:w val="0.81787521657831985"/>
          <c:h val="8.3892617449664475E-2"/>
        </c:manualLayout>
      </c:layout>
      <c:overlay val="0"/>
      <c:txPr>
        <a:bodyPr/>
        <a:lstStyle/>
        <a:p>
          <a:pPr>
            <a:defRPr sz="8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945188101890423"/>
          <c:y val="8.7753339161247307E-2"/>
          <c:w val="0.64550203158652242"/>
          <c:h val="0.6851328710461467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>
              <a:solidFill>
                <a:srgbClr val="4A7EBB"/>
              </a:solidFill>
            </a:ln>
            <a:effectLst/>
          </c:spPr>
          <c:marker>
            <c:spPr>
              <a:solidFill>
                <a:schemeClr val="accent1"/>
              </a:solidFill>
              <a:ln>
                <a:solidFill>
                  <a:srgbClr val="4A7EBB"/>
                </a:solidFill>
              </a:ln>
              <a:effectLst/>
              <a:scene3d>
                <a:camera prst="orthographicFront"/>
                <a:lightRig rig="threePt" dir="t"/>
              </a:scene3d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2010</c:v>
                </c:pt>
                <c:pt idx="5">
                  <c:v>2005</c:v>
                </c:pt>
                <c:pt idx="6">
                  <c:v>2000</c:v>
                </c:pt>
                <c:pt idx="7">
                  <c:v>1995</c:v>
                </c:pt>
                <c:pt idx="8">
                  <c:v>1990</c:v>
                </c:pt>
                <c:pt idx="9">
                  <c:v>1985</c:v>
                </c:pt>
                <c:pt idx="10">
                  <c:v>1980</c:v>
                </c:pt>
                <c:pt idx="11">
                  <c:v>1976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11.8</c:v>
                </c:pt>
                <c:pt idx="1">
                  <c:v>12.3</c:v>
                </c:pt>
                <c:pt idx="2">
                  <c:v>12.7</c:v>
                </c:pt>
                <c:pt idx="3">
                  <c:v>13.5</c:v>
                </c:pt>
                <c:pt idx="4">
                  <c:v>15.1</c:v>
                </c:pt>
                <c:pt idx="5" formatCode="0.0">
                  <c:v>12.6</c:v>
                </c:pt>
                <c:pt idx="6" formatCode="0.0">
                  <c:v>11.3</c:v>
                </c:pt>
                <c:pt idx="7" formatCode="0.0">
                  <c:v>13.8</c:v>
                </c:pt>
                <c:pt idx="8" formatCode="0.0">
                  <c:v>13.5</c:v>
                </c:pt>
                <c:pt idx="9" formatCode="0.0">
                  <c:v>14</c:v>
                </c:pt>
                <c:pt idx="10" formatCode="0.0">
                  <c:v>13</c:v>
                </c:pt>
                <c:pt idx="11" formatCode="0.0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2B-4FC9-AEB4-22FAA99E30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ln w="28575">
              <a:solidFill>
                <a:srgbClr val="BE4B48"/>
              </a:solidFill>
            </a:ln>
            <a:effectLst/>
          </c:spPr>
          <c:marker>
            <c:spPr>
              <a:solidFill>
                <a:srgbClr val="BE4B48"/>
              </a:solidFill>
              <a:ln>
                <a:solidFill>
                  <a:srgbClr val="BE4B48"/>
                </a:solidFill>
              </a:ln>
              <a:effectLst/>
              <a:scene3d>
                <a:camera prst="orthographicFront"/>
                <a:lightRig rig="threePt" dir="t"/>
              </a:scene3d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2010</c:v>
                </c:pt>
                <c:pt idx="5">
                  <c:v>2005</c:v>
                </c:pt>
                <c:pt idx="6">
                  <c:v>2000</c:v>
                </c:pt>
                <c:pt idx="7">
                  <c:v>1995</c:v>
                </c:pt>
                <c:pt idx="8">
                  <c:v>1990</c:v>
                </c:pt>
                <c:pt idx="9">
                  <c:v>1985</c:v>
                </c:pt>
                <c:pt idx="10">
                  <c:v>1980</c:v>
                </c:pt>
                <c:pt idx="11">
                  <c:v>1976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20.8</c:v>
                </c:pt>
                <c:pt idx="1">
                  <c:v>21.2</c:v>
                </c:pt>
                <c:pt idx="2" formatCode="0.0">
                  <c:v>22</c:v>
                </c:pt>
                <c:pt idx="3">
                  <c:v>24.1</c:v>
                </c:pt>
                <c:pt idx="4">
                  <c:v>27.4</c:v>
                </c:pt>
                <c:pt idx="5" formatCode="0.0">
                  <c:v>24.9</c:v>
                </c:pt>
                <c:pt idx="6" formatCode="0.0">
                  <c:v>22.5</c:v>
                </c:pt>
                <c:pt idx="7" formatCode="0.0">
                  <c:v>29.3</c:v>
                </c:pt>
                <c:pt idx="8" formatCode="0.0">
                  <c:v>31.9</c:v>
                </c:pt>
                <c:pt idx="9" formatCode="0.0">
                  <c:v>31.3</c:v>
                </c:pt>
                <c:pt idx="10" formatCode="0.0">
                  <c:v>32.5</c:v>
                </c:pt>
                <c:pt idx="11" formatCode="0.0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2B-4FC9-AEB4-22FAA99E30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spPr>
            <a:ln w="28575"/>
            <a:effectLst/>
          </c:spPr>
          <c:marker>
            <c:spPr>
              <a:solidFill>
                <a:srgbClr val="98B954"/>
              </a:solidFill>
              <a:ln>
                <a:solidFill>
                  <a:srgbClr val="98B954"/>
                </a:solidFill>
              </a:ln>
              <a:effectLst/>
              <a:scene3d>
                <a:camera prst="orthographicFront"/>
                <a:lightRig rig="threePt" dir="t"/>
              </a:scene3d>
            </c:spPr>
          </c:marker>
          <c:dPt>
            <c:idx val="1"/>
            <c:bubble3D val="0"/>
            <c:spPr>
              <a:ln w="28575">
                <a:solidFill>
                  <a:srgbClr val="98B95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B-4FC9-AEB4-22FAA99E30D4}"/>
              </c:ext>
            </c:extLst>
          </c:dPt>
          <c:cat>
            <c:numRef>
              <c:f>Sheet1!$A$2:$A$13</c:f>
              <c:numCache>
                <c:formatCode>General</c:formatCode>
                <c:ptCount val="12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2010</c:v>
                </c:pt>
                <c:pt idx="5">
                  <c:v>2005</c:v>
                </c:pt>
                <c:pt idx="6">
                  <c:v>2000</c:v>
                </c:pt>
                <c:pt idx="7">
                  <c:v>1995</c:v>
                </c:pt>
                <c:pt idx="8">
                  <c:v>1990</c:v>
                </c:pt>
                <c:pt idx="9">
                  <c:v>1985</c:v>
                </c:pt>
                <c:pt idx="10">
                  <c:v>1980</c:v>
                </c:pt>
                <c:pt idx="11">
                  <c:v>1976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8.1</c:v>
                </c:pt>
                <c:pt idx="1">
                  <c:v>8.6999999999999993</c:v>
                </c:pt>
                <c:pt idx="2" formatCode="0.0">
                  <c:v>10.8</c:v>
                </c:pt>
                <c:pt idx="3">
                  <c:v>11.6</c:v>
                </c:pt>
                <c:pt idx="4" formatCode="0.0">
                  <c:v>13</c:v>
                </c:pt>
                <c:pt idx="5" formatCode="0.0">
                  <c:v>10.6</c:v>
                </c:pt>
                <c:pt idx="6" formatCode="0.0">
                  <c:v>9.5</c:v>
                </c:pt>
                <c:pt idx="7" formatCode="0.0">
                  <c:v>11.2</c:v>
                </c:pt>
                <c:pt idx="8" formatCode="0.0">
                  <c:v>10.7</c:v>
                </c:pt>
                <c:pt idx="9" formatCode="0.0">
                  <c:v>11.4</c:v>
                </c:pt>
                <c:pt idx="10" formatCode="0.0">
                  <c:v>10.199999999999999</c:v>
                </c:pt>
                <c:pt idx="11" formatCode="0.0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52B-4FC9-AEB4-22FAA99E30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>
              <a:solidFill>
                <a:srgbClr val="7D60A0"/>
              </a:solidFill>
            </a:ln>
            <a:effectLst/>
          </c:spPr>
          <c:marker>
            <c:symbol val="circle"/>
            <c:size val="7"/>
            <c:spPr>
              <a:solidFill>
                <a:srgbClr val="7D60A0"/>
              </a:solidFill>
              <a:ln>
                <a:solidFill>
                  <a:srgbClr val="7D60A0"/>
                </a:solidFill>
              </a:ln>
              <a:effectLst/>
              <a:scene3d>
                <a:camera prst="orthographicFront"/>
                <a:lightRig rig="threePt" dir="t"/>
              </a:scene3d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2010</c:v>
                </c:pt>
                <c:pt idx="5">
                  <c:v>2005</c:v>
                </c:pt>
                <c:pt idx="6">
                  <c:v>2000</c:v>
                </c:pt>
                <c:pt idx="7">
                  <c:v>1995</c:v>
                </c:pt>
                <c:pt idx="8">
                  <c:v>1990</c:v>
                </c:pt>
                <c:pt idx="9">
                  <c:v>1985</c:v>
                </c:pt>
                <c:pt idx="10">
                  <c:v>1980</c:v>
                </c:pt>
                <c:pt idx="11">
                  <c:v>1976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17.600000000000001</c:v>
                </c:pt>
                <c:pt idx="1">
                  <c:v>18.3</c:v>
                </c:pt>
                <c:pt idx="2">
                  <c:v>19.399999999999999</c:v>
                </c:pt>
                <c:pt idx="3">
                  <c:v>21.4</c:v>
                </c:pt>
                <c:pt idx="4">
                  <c:v>26.6</c:v>
                </c:pt>
                <c:pt idx="5" formatCode="0.0">
                  <c:v>21.8</c:v>
                </c:pt>
                <c:pt idx="6" formatCode="0.0">
                  <c:v>21.5</c:v>
                </c:pt>
                <c:pt idx="7" formatCode="0.0">
                  <c:v>30.3</c:v>
                </c:pt>
                <c:pt idx="8" formatCode="0.0">
                  <c:v>28.1</c:v>
                </c:pt>
                <c:pt idx="9" formatCode="0.0">
                  <c:v>29</c:v>
                </c:pt>
                <c:pt idx="10" formatCode="0.0">
                  <c:v>25.7</c:v>
                </c:pt>
                <c:pt idx="11" formatCode="0.0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2B-4FC9-AEB4-22FAA99E3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992088"/>
        <c:axId val="1"/>
      </c:lineChart>
      <c:catAx>
        <c:axId val="701992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992088"/>
        <c:crosses val="autoZero"/>
        <c:crossBetween val="between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4.2988715158624187E-2"/>
          <c:y val="0.60346638331108271"/>
          <c:w val="0.13826139402939133"/>
          <c:h val="0.28491948887011964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0D136E-7E8B-437E-A320-CA68070AC3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FE935-5EE5-4D2D-992B-5815766C8F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B886D90-934F-4598-8FC8-02743C74599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54D64-F74B-449E-A0C7-4338AFD44D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6AFF3-2282-41BA-A575-F98FC81D22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C68C05C-552F-483C-864A-1D8709AC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02DB80D-17D9-4347-BB01-54BC37B334E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3D3DAC2-3603-4EBA-9A20-0FB8C01C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6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70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92970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1" algn="ctr">
              <a:spcBef>
                <a:spcPts val="0"/>
              </a:spcBef>
              <a:buSzTx/>
              <a:buNone/>
              <a:defRPr sz="2200"/>
            </a:lvl2pPr>
            <a:lvl3pPr marL="0" indent="321440" algn="ctr">
              <a:spcBef>
                <a:spcPts val="0"/>
              </a:spcBef>
              <a:buSzTx/>
              <a:buNone/>
              <a:defRPr sz="2200"/>
            </a:lvl3pPr>
            <a:lvl4pPr marL="0" indent="482161" algn="ctr">
              <a:spcBef>
                <a:spcPts val="0"/>
              </a:spcBef>
              <a:buSzTx/>
              <a:buNone/>
              <a:defRPr sz="2200"/>
            </a:lvl4pPr>
            <a:lvl5pPr marL="0" indent="642882" algn="ctr">
              <a:spcBef>
                <a:spcPts val="0"/>
              </a:spcBef>
              <a:buSzTx/>
              <a:buNone/>
              <a:defRPr sz="22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hape 4"/>
          <p:cNvSpPr txBox="1">
            <a:spLocks/>
          </p:cNvSpPr>
          <p:nvPr userDrawn="1"/>
        </p:nvSpPr>
        <p:spPr>
          <a:xfrm>
            <a:off x="8521585" y="5648741"/>
            <a:ext cx="354257" cy="34912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fld id="{86CB4B4D-7CA3-9044-876B-883B54F8677D}" type="slidenum">
              <a:rPr lang="en-US" kern="0" smtClean="0">
                <a:solidFill>
                  <a:prstClr val="white"/>
                </a:solidFill>
              </a:rPr>
              <a:pPr/>
              <a:t>‹#›</a:t>
            </a:fld>
            <a:endParaRPr lang="en-US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97216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892970" y="4473774"/>
            <a:ext cx="7358063" cy="333742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7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892970" y="2997662"/>
            <a:ext cx="7358063" cy="48763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700"/>
            </a:lvl1pPr>
          </a:lstStyle>
          <a:p>
            <a:r>
              <a:t>“Type a quote here.” </a:t>
            </a:r>
          </a:p>
        </p:txBody>
      </p:sp>
      <p:sp>
        <p:nvSpPr>
          <p:cNvPr id="5" name="Shape 4"/>
          <p:cNvSpPr>
            <a:spLocks noGrp="1"/>
          </p:cNvSpPr>
          <p:nvPr>
            <p:ph type="sldNum" sz="quarter" idx="4"/>
          </p:nvPr>
        </p:nvSpPr>
        <p:spPr>
          <a:xfrm>
            <a:off x="8821074" y="6588308"/>
            <a:ext cx="277317" cy="27218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lvl1pPr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0344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64288" tIns="32144" rIns="64288" bIns="32144" anchor="t">
            <a:noAutofit/>
          </a:bodyPr>
          <a:lstStyle/>
          <a:p>
            <a:endParaRPr/>
          </a:p>
        </p:txBody>
      </p:sp>
      <p:sp>
        <p:nvSpPr>
          <p:cNvPr id="4" name="Shape 4"/>
          <p:cNvSpPr txBox="1">
            <a:spLocks/>
          </p:cNvSpPr>
          <p:nvPr userDrawn="1"/>
        </p:nvSpPr>
        <p:spPr>
          <a:xfrm>
            <a:off x="8782604" y="6588309"/>
            <a:ext cx="354257" cy="34912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fld id="{86CB4B4D-7CA3-9044-876B-883B54F8677D}" type="slidenum">
              <a:rPr lang="en-US" kern="0" smtClean="0">
                <a:solidFill>
                  <a:prstClr val="white"/>
                </a:solidFill>
              </a:rPr>
              <a:pPr/>
              <a:t>‹#›</a:t>
            </a:fld>
            <a:endParaRPr lang="en-US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0738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8772347" y="6481054"/>
            <a:ext cx="229222" cy="226016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86CB4B4D-7CA3-9044-876B-883B54F8677D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318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129607" y="446485"/>
            <a:ext cx="6875859" cy="4161234"/>
          </a:xfrm>
          <a:prstGeom prst="rect">
            <a:avLst/>
          </a:prstGeom>
        </p:spPr>
        <p:txBody>
          <a:bodyPr lIns="64288" tIns="32144" rIns="64288" bIns="32144" anchor="t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892970" y="4723805"/>
            <a:ext cx="7358063" cy="1000125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892970" y="5759649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160721" algn="ctr">
              <a:spcBef>
                <a:spcPts val="0"/>
              </a:spcBef>
              <a:buSzTx/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321440" algn="ctr">
              <a:spcBef>
                <a:spcPts val="0"/>
              </a:spcBef>
              <a:buSzTx/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482161" algn="ctr">
              <a:spcBef>
                <a:spcPts val="0"/>
              </a:spcBef>
              <a:buSzTx/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642882" algn="ctr">
              <a:spcBef>
                <a:spcPts val="0"/>
              </a:spcBef>
              <a:buSzTx/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Shape 4"/>
          <p:cNvSpPr>
            <a:spLocks noGrp="1"/>
          </p:cNvSpPr>
          <p:nvPr>
            <p:ph type="sldNum" sz="quarter" idx="4"/>
          </p:nvPr>
        </p:nvSpPr>
        <p:spPr>
          <a:xfrm>
            <a:off x="8821074" y="6588308"/>
            <a:ext cx="277317" cy="27218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lvl1pPr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77393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92970" y="2268141"/>
            <a:ext cx="7358063" cy="232171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" name="Shape 4"/>
          <p:cNvSpPr txBox="1">
            <a:spLocks/>
          </p:cNvSpPr>
          <p:nvPr userDrawn="1"/>
        </p:nvSpPr>
        <p:spPr>
          <a:xfrm>
            <a:off x="8782604" y="6588309"/>
            <a:ext cx="354257" cy="34912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fld id="{86CB4B4D-7CA3-9044-876B-883B54F8677D}" type="slidenum">
              <a:rPr lang="en-US" kern="0" smtClean="0">
                <a:solidFill>
                  <a:prstClr val="white"/>
                </a:solidFill>
              </a:rPr>
              <a:pPr/>
              <a:t>‹#›</a:t>
            </a:fld>
            <a:endParaRPr lang="en-US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346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4723805" y="446484"/>
            <a:ext cx="3750469" cy="5786438"/>
          </a:xfrm>
          <a:prstGeom prst="rect">
            <a:avLst/>
          </a:prstGeom>
        </p:spPr>
        <p:txBody>
          <a:bodyPr lIns="64288" tIns="32144" rIns="64288" bIns="32144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69726" y="446484"/>
            <a:ext cx="3750469" cy="2803922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669726" y="3348634"/>
            <a:ext cx="3750469" cy="288428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1" algn="ctr">
              <a:spcBef>
                <a:spcPts val="0"/>
              </a:spcBef>
              <a:buSzTx/>
              <a:buNone/>
              <a:defRPr sz="2200"/>
            </a:lvl2pPr>
            <a:lvl3pPr marL="0" indent="321440" algn="ctr">
              <a:spcBef>
                <a:spcPts val="0"/>
              </a:spcBef>
              <a:buSzTx/>
              <a:buNone/>
              <a:defRPr sz="2200"/>
            </a:lvl3pPr>
            <a:lvl4pPr marL="0" indent="482161" algn="ctr">
              <a:spcBef>
                <a:spcPts val="0"/>
              </a:spcBef>
              <a:buSzTx/>
              <a:buNone/>
              <a:defRPr sz="2200"/>
            </a:lvl4pPr>
            <a:lvl5pPr marL="0" indent="642882" algn="ctr">
              <a:spcBef>
                <a:spcPts val="0"/>
              </a:spcBef>
              <a:buSzTx/>
              <a:buNone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4"/>
          <p:cNvSpPr>
            <a:spLocks noGrp="1"/>
          </p:cNvSpPr>
          <p:nvPr>
            <p:ph type="sldNum" sz="quarter" idx="4"/>
          </p:nvPr>
        </p:nvSpPr>
        <p:spPr>
          <a:xfrm>
            <a:off x="8821074" y="6588308"/>
            <a:ext cx="277317" cy="27218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lvl1pPr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823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4"/>
          </p:nvPr>
        </p:nvSpPr>
        <p:spPr>
          <a:xfrm>
            <a:off x="8821074" y="6588308"/>
            <a:ext cx="277317" cy="27218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lvl1pPr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425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4"/>
          <p:cNvSpPr txBox="1">
            <a:spLocks/>
          </p:cNvSpPr>
          <p:nvPr userDrawn="1"/>
        </p:nvSpPr>
        <p:spPr>
          <a:xfrm>
            <a:off x="8782604" y="6588309"/>
            <a:ext cx="354257" cy="34912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fld id="{86CB4B4D-7CA3-9044-876B-883B54F8677D}" type="slidenum">
              <a:rPr lang="en-US" kern="0" smtClean="0">
                <a:solidFill>
                  <a:prstClr val="white"/>
                </a:solidFill>
              </a:rPr>
              <a:pPr/>
              <a:t>‹#›</a:t>
            </a:fld>
            <a:endParaRPr lang="en-US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271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4723805" y="1830587"/>
            <a:ext cx="3750469" cy="4420195"/>
          </a:xfrm>
          <a:prstGeom prst="rect">
            <a:avLst/>
          </a:prstGeom>
        </p:spPr>
        <p:txBody>
          <a:bodyPr lIns="64288" tIns="32144" rIns="64288" bIns="32144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669726" y="1830587"/>
            <a:ext cx="3750469" cy="4420195"/>
          </a:xfrm>
          <a:prstGeom prst="rect">
            <a:avLst/>
          </a:prstGeom>
        </p:spPr>
        <p:txBody>
          <a:bodyPr/>
          <a:lstStyle>
            <a:lvl1pPr marL="241080" indent="-241080">
              <a:spcBef>
                <a:spcPts val="2250"/>
              </a:spcBef>
              <a:defRPr sz="2000"/>
            </a:lvl1pPr>
            <a:lvl2pPr marL="482161" indent="-241080">
              <a:spcBef>
                <a:spcPts val="2250"/>
              </a:spcBef>
              <a:defRPr sz="2000"/>
            </a:lvl2pPr>
            <a:lvl3pPr marL="723242" indent="-241080">
              <a:spcBef>
                <a:spcPts val="2250"/>
              </a:spcBef>
              <a:defRPr sz="2000"/>
            </a:lvl3pPr>
            <a:lvl4pPr marL="964323" indent="-241080">
              <a:spcBef>
                <a:spcPts val="2250"/>
              </a:spcBef>
              <a:defRPr sz="2000"/>
            </a:lvl4pPr>
            <a:lvl5pPr marL="1205403" indent="-241080">
              <a:spcBef>
                <a:spcPts val="2250"/>
              </a:spcBef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4"/>
          <p:cNvSpPr txBox="1">
            <a:spLocks/>
          </p:cNvSpPr>
          <p:nvPr userDrawn="1"/>
        </p:nvSpPr>
        <p:spPr>
          <a:xfrm>
            <a:off x="8782604" y="6588309"/>
            <a:ext cx="354257" cy="34912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fld id="{86CB4B4D-7CA3-9044-876B-883B54F8677D}" type="slidenum">
              <a:rPr lang="en-US" kern="0" smtClean="0">
                <a:solidFill>
                  <a:prstClr val="white"/>
                </a:solidFill>
              </a:rPr>
              <a:pPr/>
              <a:t>‹#›</a:t>
            </a:fld>
            <a:endParaRPr lang="en-US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02516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669727" y="892970"/>
            <a:ext cx="7804547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4"/>
          </p:nvPr>
        </p:nvSpPr>
        <p:spPr>
          <a:xfrm>
            <a:off x="8821074" y="6588308"/>
            <a:ext cx="277317" cy="27218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lvl1pPr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3470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4723805" y="3580805"/>
            <a:ext cx="3750469" cy="2652117"/>
          </a:xfrm>
          <a:prstGeom prst="rect">
            <a:avLst/>
          </a:prstGeom>
        </p:spPr>
        <p:txBody>
          <a:bodyPr lIns="64288" tIns="32144" rIns="64288" bIns="32144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4728177" y="625078"/>
            <a:ext cx="3750469" cy="2652117"/>
          </a:xfrm>
          <a:prstGeom prst="rect">
            <a:avLst/>
          </a:prstGeom>
        </p:spPr>
        <p:txBody>
          <a:bodyPr lIns="64288" tIns="32144" rIns="64288" bIns="32144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669726" y="625078"/>
            <a:ext cx="3750469" cy="5607844"/>
          </a:xfrm>
          <a:prstGeom prst="rect">
            <a:avLst/>
          </a:prstGeom>
        </p:spPr>
        <p:txBody>
          <a:bodyPr lIns="64288" tIns="32144" rIns="64288" bIns="32144" anchor="t">
            <a:noAutofit/>
          </a:bodyPr>
          <a:lstStyle/>
          <a:p>
            <a:endParaRPr/>
          </a:p>
        </p:txBody>
      </p:sp>
      <p:sp>
        <p:nvSpPr>
          <p:cNvPr id="6" name="Shape 4"/>
          <p:cNvSpPr>
            <a:spLocks noGrp="1"/>
          </p:cNvSpPr>
          <p:nvPr>
            <p:ph type="sldNum" sz="quarter" idx="4"/>
          </p:nvPr>
        </p:nvSpPr>
        <p:spPr>
          <a:xfrm>
            <a:off x="8821074" y="6588308"/>
            <a:ext cx="277317" cy="27218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lvl1pPr>
              <a:defRPr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160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ahaproces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9EF4CD0-5DA0-4CD4-89C9-5185321227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4" y="6005162"/>
            <a:ext cx="8833870" cy="7681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638" y="100840"/>
            <a:ext cx="1523418" cy="1133565"/>
          </a:xfrm>
          <a:prstGeom prst="rect">
            <a:avLst/>
          </a:prstGeom>
        </p:spPr>
      </p:pic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5" tIns="35715" rIns="35715" bIns="35715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69727" y="1830587"/>
            <a:ext cx="7804547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5" tIns="35715" rIns="35715" bIns="35715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" name="Shape 124"/>
          <p:cNvSpPr/>
          <p:nvPr userDrawn="1"/>
        </p:nvSpPr>
        <p:spPr>
          <a:xfrm>
            <a:off x="4046854" y="6565183"/>
            <a:ext cx="4996202" cy="331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5" tIns="35715" rIns="35715" bIns="35715" anchor="ctr">
            <a:spAutoFit/>
          </a:bodyPr>
          <a:lstStyle/>
          <a:p>
            <a:pPr algn="r" defTabSz="410730" hangingPunct="0">
              <a:defRPr sz="1400">
                <a:solidFill>
                  <a:srgbClr val="FFFFFF"/>
                </a:solidFill>
                <a:latin typeface="Geneva"/>
                <a:ea typeface="Geneva"/>
                <a:cs typeface="Geneva"/>
                <a:sym typeface="Geneva"/>
              </a:defRPr>
            </a:pPr>
            <a:endParaRPr sz="1700" b="1" u="sng" kern="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Geneva"/>
              <a:hlinkClick r:id="rId16"/>
            </a:endParaRPr>
          </a:p>
        </p:txBody>
      </p:sp>
      <p:sp>
        <p:nvSpPr>
          <p:cNvPr id="8" name="Shape 4"/>
          <p:cNvSpPr>
            <a:spLocks noGrp="1"/>
          </p:cNvSpPr>
          <p:nvPr>
            <p:ph type="sldNum" sz="quarter" idx="4"/>
          </p:nvPr>
        </p:nvSpPr>
        <p:spPr>
          <a:xfrm>
            <a:off x="8727142" y="6449767"/>
            <a:ext cx="229222" cy="226016"/>
          </a:xfrm>
          <a:prstGeom prst="rect">
            <a:avLst/>
          </a:prstGeom>
          <a:ln w="12700">
            <a:miter lim="400000"/>
          </a:ln>
        </p:spPr>
        <p:txBody>
          <a:bodyPr wrap="none" lIns="35715" tIns="35715" rIns="35715" bIns="35715">
            <a:spAutoFit/>
          </a:bodyPr>
          <a:lstStyle>
            <a:lvl1pPr algn="r"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10730" hangingPunct="0"/>
            <a:fld id="{86CB4B4D-7CA3-9044-876B-883B54F8677D}" type="slidenum">
              <a:rPr lang="en-US" kern="0" smtClean="0">
                <a:solidFill>
                  <a:prstClr val="black">
                    <a:lumMod val="65000"/>
                    <a:lumOff val="35000"/>
                  </a:prstClr>
                </a:solidFill>
                <a:sym typeface="Helvetica Light"/>
              </a:rPr>
              <a:pPr defTabSz="410730" hangingPunct="0"/>
              <a:t>‹#›</a:t>
            </a:fld>
            <a:endParaRPr lang="en-US" kern="0" dirty="0">
              <a:solidFill>
                <a:prstClr val="black">
                  <a:lumMod val="65000"/>
                  <a:lumOff val="35000"/>
                </a:prstClr>
              </a:solidFill>
              <a:sym typeface="Helvetica Ligh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24000" y="6449767"/>
            <a:ext cx="64693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0730" hangingPunct="0"/>
            <a:r>
              <a:rPr lang="en-US" sz="900" b="1" kern="0" dirty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sym typeface="Helvetica Light"/>
              </a:rPr>
              <a:t>© 2019 by aha! Process, Inc. All rights reserved. www.ahaprocess.com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-1"/>
            <a:ext cx="9144000" cy="109057"/>
          </a:xfrm>
          <a:prstGeom prst="rect">
            <a:avLst/>
          </a:prstGeom>
          <a:solidFill>
            <a:srgbClr val="AD1E4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algn="ctr" defTabSz="584200" hangingPunct="0"/>
            <a:endParaRPr lang="en-US" sz="2400" kern="0">
              <a:solidFill>
                <a:srgbClr val="FFFFFF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1320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hf hdr="0" ftr="0" dt="0"/>
  <p:txStyles>
    <p:titleStyle>
      <a:lvl1pPr marL="0" marR="0" indent="0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60721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321440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482161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642882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803602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964323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125044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285763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312512" marR="0" indent="-312512" algn="l" defTabSz="410730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625024" marR="0" indent="-312512" algn="l" defTabSz="410730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937536" marR="0" indent="-312512" algn="l" defTabSz="410730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250048" marR="0" indent="-312512" algn="l" defTabSz="410730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1562560" marR="0" indent="-312512" algn="l" defTabSz="410730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1875072" marR="0" indent="-312512" algn="l" defTabSz="410730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2187584" marR="0" indent="-312512" algn="l" defTabSz="410730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2500096" marR="0" indent="-312512" algn="l" defTabSz="410730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2812608" marR="0" indent="-312512" algn="l" defTabSz="410730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60721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321440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482161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642882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803602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964323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125044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285763" algn="ctr" defTabSz="4107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6183149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Current Population Survey, 2019 Annual Social and Economic Supplement.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5027" y="2644669"/>
            <a:ext cx="2971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itchFamily="34" charset="0"/>
                <a:cs typeface="Arial" pitchFamily="34" charset="0"/>
              </a:rPr>
              <a:t>The data for Extreme Poverty, Poverty, and Near Poverty Rates for Children Under Age 5, by Living Arrangement are from table POV02 (50% of poverty, 100% of poverty, and 125% of poverty) People in Families by Family Structure, Iterated by Income-to-Poverty-Ratio, U.S. Census Bureau,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Current Population Survey, 2019 Annual Social and Economic Supplement.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indent="168275"/>
            <a:r>
              <a:rPr lang="en-US" sz="1100" b="1" dirty="0">
                <a:latin typeface="Arial" pitchFamily="34" charset="0"/>
                <a:cs typeface="Arial" pitchFamily="34" charset="0"/>
              </a:rPr>
              <a:t>Extreme poverty: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Below 50% of poverty</a:t>
            </a:r>
          </a:p>
          <a:p>
            <a:pPr indent="168275"/>
            <a:r>
              <a:rPr lang="en-US" sz="1100" b="1" dirty="0">
                <a:latin typeface="Arial" pitchFamily="34" charset="0"/>
                <a:cs typeface="Arial" pitchFamily="34" charset="0"/>
              </a:rPr>
              <a:t>Poverty: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Below 100% of poverty</a:t>
            </a:r>
          </a:p>
          <a:p>
            <a:pPr indent="168275"/>
            <a:r>
              <a:rPr lang="en-US" sz="1100" b="1" dirty="0">
                <a:latin typeface="Arial" pitchFamily="34" charset="0"/>
                <a:cs typeface="Arial" pitchFamily="34" charset="0"/>
              </a:rPr>
              <a:t>Near poverty: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Below 125% of poverty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23294"/>
            <a:ext cx="6248400" cy="129540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Extreme Poverty, Poverty, and </a:t>
            </a:r>
          </a:p>
          <a:p>
            <a:pPr algn="ctr"/>
            <a:r>
              <a:rPr lang="en-US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Near Poverty Rates for Children Under Age 5, by Living Arrangement: 2018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0670413-069F-4061-9C4B-6007BAC9B3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293420"/>
              </p:ext>
            </p:extLst>
          </p:nvPr>
        </p:nvGraphicFramePr>
        <p:xfrm>
          <a:off x="152400" y="1593011"/>
          <a:ext cx="5863133" cy="4448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011044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697" y="838200"/>
            <a:ext cx="9144000" cy="99060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2019 Poverty Guidelines for the</a:t>
            </a:r>
          </a:p>
          <a:p>
            <a:pPr algn="ctr"/>
            <a:r>
              <a:rPr lang="en-US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48 Contiguous States and Washington D.C.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652" y="5247908"/>
            <a:ext cx="5552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Department of Health and Human Services Federal  Register, February 1, 2019, 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Vol.  84,  No.  22, Page 1168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83225"/>
              </p:ext>
            </p:extLst>
          </p:nvPr>
        </p:nvGraphicFramePr>
        <p:xfrm>
          <a:off x="1914904" y="1971308"/>
          <a:ext cx="5381625" cy="3115310"/>
        </p:xfrm>
        <a:graphic>
          <a:graphicData uri="http://schemas.openxmlformats.org/drawingml/2006/table">
            <a:tbl>
              <a:tblPr bandRow="1">
                <a:effectLst/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505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Persons in family/household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Poverty guideline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885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$12,490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65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$16,910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215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$21,330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805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$25,750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55424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28600"/>
            <a:ext cx="4953000" cy="99060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Household Income in </a:t>
            </a:r>
          </a:p>
          <a:p>
            <a:pPr algn="ctr"/>
            <a:r>
              <a:rPr lang="en-US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20% Increments of Total: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5943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Current Population Survey, 2019 Annual Social and Economic Supplement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(households as of March of the following year).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07766"/>
              </p:ext>
            </p:extLst>
          </p:nvPr>
        </p:nvGraphicFramePr>
        <p:xfrm>
          <a:off x="2052955" y="1295400"/>
          <a:ext cx="4961890" cy="44608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4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          Group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Average Household Income Ranges: 2018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LOWEST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         $0–$25,600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SECOND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$25,601–$50,000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THIRD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$50,001–$79,542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FOURTH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  $79,543–$130,000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HIGHEST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$130,001+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TOP 5% (part of highest 20%)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$248,728+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83269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7651" y="76200"/>
            <a:ext cx="4988698" cy="91440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Breakdown of U.S. Households, </a:t>
            </a:r>
          </a:p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by Total Money Income: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5340" y="552592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itchFamily="34" charset="0"/>
              </a:rPr>
              <a:t>Estimated median household income: $53,175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3432" y="6050713"/>
            <a:ext cx="65542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, Current Population Survey, 2019 Annual Social and Economic Supplement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079794"/>
              </p:ext>
            </p:extLst>
          </p:nvPr>
        </p:nvGraphicFramePr>
        <p:xfrm>
          <a:off x="2077651" y="990600"/>
          <a:ext cx="4988698" cy="43798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9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Income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# of U.S.                Households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(in millions)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 of All U.S. Households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Less than $10,000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7,620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5.9%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$10,000 to $14,999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5,510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4.3%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$15,000 to $24,999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11,444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8.9%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$25,000 to $34,999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11,291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8.8%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$35,000 to $49,999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15,438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12.0%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$50,000 to $74,999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22,114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17.2%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$75,000 to $99,999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16,046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12.5%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$100,000 to $149,999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19,222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14.9%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$150,000 to $199,999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8,948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7.0%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$200,000 or more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10,946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8.5%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0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Total Households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331470" lvl="0" indent="0" algn="r" defTabSz="4107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Helvetica Light"/>
                        </a:rPr>
                        <a:t>128,579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6368" marR="66368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53635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19200" y="228600"/>
            <a:ext cx="5669279" cy="99060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Number and Percentage of Children </a:t>
            </a:r>
          </a:p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in Poverty, by Race: 2018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5127158"/>
            <a:ext cx="64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* White alone, not Hispanic 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** Hispanics may be of any race.</a:t>
            </a:r>
          </a:p>
          <a:p>
            <a:pPr marL="168275" indent="-168275"/>
            <a:r>
              <a:rPr lang="en-US" sz="1000" dirty="0">
                <a:latin typeface="Arial" pitchFamily="34" charset="0"/>
                <a:cs typeface="Arial" pitchFamily="34" charset="0"/>
              </a:rPr>
              <a:t>*** Data from U.S. Census Bureau,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American Community Survey 1-Year Estimates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04900" y="5867400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Current Population Survey, 2019 Annual Social and Economic Supplement.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115992-F9C2-47E9-8683-2F7B3AEC3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80923"/>
              </p:ext>
            </p:extLst>
          </p:nvPr>
        </p:nvGraphicFramePr>
        <p:xfrm>
          <a:off x="1219200" y="1230702"/>
          <a:ext cx="5669279" cy="384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75">
                  <a:extLst>
                    <a:ext uri="{9D8B030D-6E8A-4147-A177-3AD203B41FA5}">
                      <a16:colId xmlns:a16="http://schemas.microsoft.com/office/drawing/2014/main" val="33371998"/>
                    </a:ext>
                  </a:extLst>
                </a:gridCol>
                <a:gridCol w="1400978">
                  <a:extLst>
                    <a:ext uri="{9D8B030D-6E8A-4147-A177-3AD203B41FA5}">
                      <a16:colId xmlns:a16="http://schemas.microsoft.com/office/drawing/2014/main" val="1895796994"/>
                    </a:ext>
                  </a:extLst>
                </a:gridCol>
                <a:gridCol w="1377160">
                  <a:extLst>
                    <a:ext uri="{9D8B030D-6E8A-4147-A177-3AD203B41FA5}">
                      <a16:colId xmlns:a16="http://schemas.microsoft.com/office/drawing/2014/main" val="1179754891"/>
                    </a:ext>
                  </a:extLst>
                </a:gridCol>
                <a:gridCol w="1360966">
                  <a:extLst>
                    <a:ext uri="{9D8B030D-6E8A-4147-A177-3AD203B41FA5}">
                      <a16:colId xmlns:a16="http://schemas.microsoft.com/office/drawing/2014/main" val="1484333228"/>
                    </a:ext>
                  </a:extLst>
                </a:gridCol>
              </a:tblGrid>
              <a:tr h="7504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 Number of Children</a:t>
                      </a:r>
                    </a:p>
                  </a:txBody>
                  <a:tcPr marL="76746" marR="7674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Number of children in poverty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Percentage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of children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in poverty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068053"/>
                  </a:ext>
                </a:extLst>
              </a:tr>
              <a:tr h="376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All Races 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73,284,000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lvl="1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31925" algn="l"/>
                        </a:tabLs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11,869,000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16.2%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59596"/>
                  </a:ext>
                </a:extLst>
              </a:tr>
              <a:tr h="376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White *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36,619,000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lvl="1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3,265,000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8.9%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727463"/>
                  </a:ext>
                </a:extLst>
              </a:tr>
              <a:tr h="376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African American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11,084,000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lvl="1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3,273,000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29.5%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463001"/>
                  </a:ext>
                </a:extLst>
              </a:tr>
              <a:tr h="376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Hispanic **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18,739,000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lvl="1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4,436,000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23.7%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086431"/>
                  </a:ext>
                </a:extLst>
              </a:tr>
              <a:tr h="376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Asian American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3,998,000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lvl="1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453,000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11.3%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918372"/>
                  </a:ext>
                </a:extLst>
              </a:tr>
              <a:tr h="6071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American Indian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and Alaska Native ***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709,088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lvl="1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232,048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32.7%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226260"/>
                  </a:ext>
                </a:extLst>
              </a:tr>
              <a:tr h="6071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Native Hawaiian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and Other Pacific Islander ***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150,067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lvl="1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38,208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25.4%</a:t>
                      </a:r>
                    </a:p>
                  </a:txBody>
                  <a:tcPr marL="76746" marR="76746" marT="0" marB="0" anchor="ctr">
                    <a:lnL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777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66537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39EFC71-5E38-41EE-BF20-BBD273091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13626"/>
              </p:ext>
            </p:extLst>
          </p:nvPr>
        </p:nvGraphicFramePr>
        <p:xfrm>
          <a:off x="814891" y="1064732"/>
          <a:ext cx="6476999" cy="1556805"/>
        </p:xfrm>
        <a:graphic>
          <a:graphicData uri="http://schemas.openxmlformats.org/drawingml/2006/table">
            <a:tbl>
              <a:tblPr/>
              <a:tblGrid>
                <a:gridCol w="555510">
                  <a:extLst>
                    <a:ext uri="{9D8B030D-6E8A-4147-A177-3AD203B41FA5}">
                      <a16:colId xmlns:a16="http://schemas.microsoft.com/office/drawing/2014/main" val="945585684"/>
                    </a:ext>
                  </a:extLst>
                </a:gridCol>
                <a:gridCol w="629380">
                  <a:extLst>
                    <a:ext uri="{9D8B030D-6E8A-4147-A177-3AD203B41FA5}">
                      <a16:colId xmlns:a16="http://schemas.microsoft.com/office/drawing/2014/main" val="720277684"/>
                    </a:ext>
                  </a:extLst>
                </a:gridCol>
                <a:gridCol w="614606">
                  <a:extLst>
                    <a:ext uri="{9D8B030D-6E8A-4147-A177-3AD203B41FA5}">
                      <a16:colId xmlns:a16="http://schemas.microsoft.com/office/drawing/2014/main" val="1249077860"/>
                    </a:ext>
                  </a:extLst>
                </a:gridCol>
                <a:gridCol w="616058">
                  <a:extLst>
                    <a:ext uri="{9D8B030D-6E8A-4147-A177-3AD203B41FA5}">
                      <a16:colId xmlns:a16="http://schemas.microsoft.com/office/drawing/2014/main" val="2734965205"/>
                    </a:ext>
                  </a:extLst>
                </a:gridCol>
                <a:gridCol w="710662">
                  <a:extLst>
                    <a:ext uri="{9D8B030D-6E8A-4147-A177-3AD203B41FA5}">
                      <a16:colId xmlns:a16="http://schemas.microsoft.com/office/drawing/2014/main" val="3268683775"/>
                    </a:ext>
                  </a:extLst>
                </a:gridCol>
                <a:gridCol w="664837">
                  <a:extLst>
                    <a:ext uri="{9D8B030D-6E8A-4147-A177-3AD203B41FA5}">
                      <a16:colId xmlns:a16="http://schemas.microsoft.com/office/drawing/2014/main" val="1887479716"/>
                    </a:ext>
                  </a:extLst>
                </a:gridCol>
                <a:gridCol w="673702">
                  <a:extLst>
                    <a:ext uri="{9D8B030D-6E8A-4147-A177-3AD203B41FA5}">
                      <a16:colId xmlns:a16="http://schemas.microsoft.com/office/drawing/2014/main" val="1711368651"/>
                    </a:ext>
                  </a:extLst>
                </a:gridCol>
                <a:gridCol w="629380">
                  <a:extLst>
                    <a:ext uri="{9D8B030D-6E8A-4147-A177-3AD203B41FA5}">
                      <a16:colId xmlns:a16="http://schemas.microsoft.com/office/drawing/2014/main" val="4050726660"/>
                    </a:ext>
                  </a:extLst>
                </a:gridCol>
                <a:gridCol w="744130">
                  <a:extLst>
                    <a:ext uri="{9D8B030D-6E8A-4147-A177-3AD203B41FA5}">
                      <a16:colId xmlns:a16="http://schemas.microsoft.com/office/drawing/2014/main" val="3523858589"/>
                    </a:ext>
                  </a:extLst>
                </a:gridCol>
                <a:gridCol w="638734">
                  <a:extLst>
                    <a:ext uri="{9D8B030D-6E8A-4147-A177-3AD203B41FA5}">
                      <a16:colId xmlns:a16="http://schemas.microsoft.com/office/drawing/2014/main" val="370625318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Overall (with earnings)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Less Than Ninth Grade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Grades </a:t>
                      </a:r>
                    </a:p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9–12 (no diploma)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HS Diploma (includes GED)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Associate's Degree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Bachelor's Degree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Master's Degree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Professional Degree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Doctorate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090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Numbers of persons with earnings (in thousands)</a:t>
                      </a:r>
                    </a:p>
                  </a:txBody>
                  <a:tcPr marL="90377" marR="90377" marT="45188" marB="451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240214"/>
                  </a:ext>
                </a:extLst>
              </a:tr>
              <a:tr h="16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77,236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2,498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3,913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21,454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7,618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18,938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7,445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1,466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2,032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662753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68,537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1,336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2,369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15,214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8,554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17,992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8,708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1,065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1,512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892422"/>
                  </a:ext>
                </a:extLst>
              </a:tr>
              <a:tr h="145861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Median earnings, in 2018 dollars</a:t>
                      </a:r>
                    </a:p>
                  </a:txBody>
                  <a:tcPr marL="90377" marR="90377" marT="45188" marB="4518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0528912"/>
                  </a:ext>
                </a:extLst>
              </a:tr>
              <a:tr h="16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$51,297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$30,018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$30,605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$40,901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$51,734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$67,435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$90,011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$122,339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$101,126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66522"/>
                  </a:ext>
                </a:extLst>
              </a:tr>
              <a:tr h="185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$37,137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$19,802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$19,612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$27,203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$34,951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$49,011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$60,370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$82,174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</a:rPr>
                        <a:t>$81,598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53444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52400" y="195795"/>
            <a:ext cx="7543800" cy="914400"/>
          </a:xfrm>
          <a:prstGeom prst="rect">
            <a:avLst/>
          </a:prstGeom>
          <a:noFill/>
          <a:effectLst/>
        </p:spPr>
        <p:txBody>
          <a:bodyPr wrap="square" rtlCol="0" anchor="t">
            <a:noAutofit/>
          </a:bodyPr>
          <a:lstStyle/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U.S. Median Income for Persons Age 25 and Older, </a:t>
            </a:r>
          </a:p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by Sex and Educational Attainment: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81800" y="5689684"/>
            <a:ext cx="213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900" i="1" dirty="0">
                <a:latin typeface="Arial" pitchFamily="34" charset="0"/>
                <a:cs typeface="Arial" pitchFamily="34" charset="0"/>
              </a:rPr>
              <a:t>Current Population Survey, 2019 Annual Social and Economic Supplement.</a:t>
            </a:r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70B49941-430F-4551-94CC-FE263D970F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8105" y="1709386"/>
            <a:ext cx="5837588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">
            <a:extLst>
              <a:ext uri="{FF2B5EF4-FFF2-40B4-BE49-F238E27FC236}">
                <a16:creationId xmlns:a16="http://schemas.microsoft.com/office/drawing/2014/main" id="{45A7FA4B-2546-4C6C-A300-347E6FA5C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672" y="2242786"/>
            <a:ext cx="5837588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77DA0F34-4C6D-45F8-96ED-B5B154109C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272567"/>
              </p:ext>
            </p:extLst>
          </p:nvPr>
        </p:nvGraphicFramePr>
        <p:xfrm>
          <a:off x="1520134" y="2816745"/>
          <a:ext cx="5642665" cy="396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173488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7010400" cy="114300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U.S. Per-Capita Income, Median Household Income, and Median Family Income: 1967 to 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1206" y="6096000"/>
            <a:ext cx="6095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Current Population Survey, 2019 Annual Social and Economic Supplement.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921D5F-F66C-4E75-8378-6BB588183E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736140"/>
              </p:ext>
            </p:extLst>
          </p:nvPr>
        </p:nvGraphicFramePr>
        <p:xfrm>
          <a:off x="152400" y="1752600"/>
          <a:ext cx="2286000" cy="3188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922">
                  <a:extLst>
                    <a:ext uri="{9D8B030D-6E8A-4147-A177-3AD203B41FA5}">
                      <a16:colId xmlns:a16="http://schemas.microsoft.com/office/drawing/2014/main" val="1633396940"/>
                    </a:ext>
                  </a:extLst>
                </a:gridCol>
                <a:gridCol w="487128">
                  <a:extLst>
                    <a:ext uri="{9D8B030D-6E8A-4147-A177-3AD203B41FA5}">
                      <a16:colId xmlns:a16="http://schemas.microsoft.com/office/drawing/2014/main" val="1478342764"/>
                    </a:ext>
                  </a:extLst>
                </a:gridCol>
                <a:gridCol w="738652">
                  <a:extLst>
                    <a:ext uri="{9D8B030D-6E8A-4147-A177-3AD203B41FA5}">
                      <a16:colId xmlns:a16="http://schemas.microsoft.com/office/drawing/2014/main" val="2087270223"/>
                    </a:ext>
                  </a:extLst>
                </a:gridCol>
                <a:gridCol w="611298">
                  <a:extLst>
                    <a:ext uri="{9D8B030D-6E8A-4147-A177-3AD203B41FA5}">
                      <a16:colId xmlns:a16="http://schemas.microsoft.com/office/drawing/2014/main" val="3269573119"/>
                    </a:ext>
                  </a:extLst>
                </a:gridCol>
              </a:tblGrid>
              <a:tr h="623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Per-Capita Income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 Income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Family Income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776246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33,831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53,175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78,646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459523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34,489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61,372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77,713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581757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31,128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57,617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71,062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579593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32,653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53,657 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76,697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801779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26,059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50,046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60,609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574084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22,970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43,162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52,148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5090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19,871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39,306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46,843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595051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1990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18,894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39,324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46,429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221222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1985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17,280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37,059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43,518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56432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15,844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36,035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42,776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710071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1975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13,972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34,980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39,784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120556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12,543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35,232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38,954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013497"/>
                  </a:ext>
                </a:extLst>
              </a:tr>
              <a:tr h="197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1967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11,067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32,783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35,629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328405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FA7FD4D-6BBF-429B-8866-4873EA310A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607986"/>
              </p:ext>
            </p:extLst>
          </p:nvPr>
        </p:nvGraphicFramePr>
        <p:xfrm>
          <a:off x="2104845" y="1981200"/>
          <a:ext cx="6858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669493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82FB7A0-4D71-421D-B804-176165E94E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028120"/>
              </p:ext>
            </p:extLst>
          </p:nvPr>
        </p:nvGraphicFramePr>
        <p:xfrm>
          <a:off x="1752600" y="3505200"/>
          <a:ext cx="7704787" cy="2698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381000"/>
            <a:ext cx="2514600" cy="2743200"/>
          </a:xfrm>
          <a:prstGeom prst="rect">
            <a:avLst/>
          </a:prstGeom>
          <a:noFill/>
          <a:effectLst/>
        </p:spPr>
        <p:txBody>
          <a:bodyPr wrap="square" rtlCol="0" anchor="t">
            <a:noAutofit/>
          </a:bodyPr>
          <a:lstStyle/>
          <a:p>
            <a:pPr algn="ctr"/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Percentage of </a:t>
            </a:r>
          </a:p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U.S. Persons Below Poverty Level, by Race </a:t>
            </a:r>
          </a:p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and Ethnicity: </a:t>
            </a:r>
          </a:p>
          <a:p>
            <a:pPr algn="ctr"/>
            <a:r>
              <a:rPr lang="en-US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1976 to 2018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736" y="4114800"/>
            <a:ext cx="2318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Current Population Survey, 2019 Annual Social and Economic Supplement.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0F2F30-1AED-407C-9DC8-99737702A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02457"/>
              </p:ext>
            </p:extLst>
          </p:nvPr>
        </p:nvGraphicFramePr>
        <p:xfrm>
          <a:off x="3352800" y="424254"/>
          <a:ext cx="3733801" cy="2801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463">
                  <a:extLst>
                    <a:ext uri="{9D8B030D-6E8A-4147-A177-3AD203B41FA5}">
                      <a16:colId xmlns:a16="http://schemas.microsoft.com/office/drawing/2014/main" val="208319785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3402337831"/>
                    </a:ext>
                  </a:extLst>
                </a:gridCol>
                <a:gridCol w="726830">
                  <a:extLst>
                    <a:ext uri="{9D8B030D-6E8A-4147-A177-3AD203B41FA5}">
                      <a16:colId xmlns:a16="http://schemas.microsoft.com/office/drawing/2014/main" val="1007786946"/>
                    </a:ext>
                  </a:extLst>
                </a:gridCol>
                <a:gridCol w="726830">
                  <a:extLst>
                    <a:ext uri="{9D8B030D-6E8A-4147-A177-3AD203B41FA5}">
                      <a16:colId xmlns:a16="http://schemas.microsoft.com/office/drawing/2014/main" val="820695012"/>
                    </a:ext>
                  </a:extLst>
                </a:gridCol>
                <a:gridCol w="961293">
                  <a:extLst>
                    <a:ext uri="{9D8B030D-6E8A-4147-A177-3AD203B41FA5}">
                      <a16:colId xmlns:a16="http://schemas.microsoft.com/office/drawing/2014/main" val="2464063419"/>
                    </a:ext>
                  </a:extLst>
                </a:gridCol>
              </a:tblGrid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852569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11.8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20.8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8.1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17.6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21720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02941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743089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115513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22819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03465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68581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30.3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617958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28.1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638728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185364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25.7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037645"/>
                  </a:ext>
                </a:extLst>
              </a:tr>
              <a:tr h="21548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1976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24.7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797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24705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2_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898</Words>
  <Application>Microsoft Office PowerPoint</Application>
  <PresentationFormat>On-screen Show (4:3)</PresentationFormat>
  <Paragraphs>317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Helvetica Light</vt:lpstr>
      <vt:lpstr>Times New Roman</vt:lpstr>
      <vt:lpstr>2_White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Nicolella</dc:creator>
  <cp:lastModifiedBy>Owner</cp:lastModifiedBy>
  <cp:revision>143</cp:revision>
  <cp:lastPrinted>2019-10-25T17:39:51Z</cp:lastPrinted>
  <dcterms:created xsi:type="dcterms:W3CDTF">2013-01-11T13:35:21Z</dcterms:created>
  <dcterms:modified xsi:type="dcterms:W3CDTF">2019-10-29T17:03:15Z</dcterms:modified>
</cp:coreProperties>
</file>